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3505200"/>
          </a:xfrm>
        </p:spPr>
        <p:txBody>
          <a:bodyPr>
            <a:normAutofit/>
          </a:bodyPr>
          <a:lstStyle/>
          <a:p>
            <a:r>
              <a:rPr lang="ru-RU" sz="4000" i="1" dirty="0" smtClean="0"/>
              <a:t>Играет    команда   </a:t>
            </a:r>
            <a:r>
              <a:rPr lang="ru-RU" sz="4000" i="1" dirty="0" smtClean="0"/>
              <a:t>№ 3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Вопрос за 1 коп.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Причиной нарушений развития детей не является:</a:t>
            </a:r>
            <a:endParaRPr lang="ru-RU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25963"/>
          </a:xfrm>
        </p:spPr>
        <p:txBody>
          <a:bodyPr>
            <a:normAutofit/>
          </a:bodyPr>
          <a:lstStyle/>
          <a:p>
            <a:pPr marL="651510" indent="-514350">
              <a:buNone/>
            </a:pPr>
            <a:r>
              <a:rPr lang="ru-RU" b="1" dirty="0" smtClean="0"/>
              <a:t>1</a:t>
            </a:r>
            <a:r>
              <a:rPr lang="ru-RU" dirty="0" smtClean="0"/>
              <a:t>.   </a:t>
            </a:r>
            <a:r>
              <a:rPr lang="ru-RU" b="1" dirty="0" smtClean="0"/>
              <a:t>Патология беременности или родов</a:t>
            </a:r>
          </a:p>
          <a:p>
            <a:pPr marL="651510" indent="-514350">
              <a:buNone/>
            </a:pPr>
            <a:r>
              <a:rPr lang="ru-RU" b="1" dirty="0" smtClean="0"/>
              <a:t>2.  Неблагополучная экологическая обстановка</a:t>
            </a:r>
          </a:p>
          <a:p>
            <a:pPr marL="651510" indent="-514350">
              <a:buNone/>
            </a:pPr>
            <a:r>
              <a:rPr lang="ru-RU" b="1" dirty="0" smtClean="0"/>
              <a:t>3.  Тяжелые заболевания и травмы головного мозга</a:t>
            </a:r>
          </a:p>
          <a:p>
            <a:pPr marL="651510" indent="-514350">
              <a:buNone/>
            </a:pPr>
            <a:r>
              <a:rPr lang="ru-RU" b="1" dirty="0" smtClean="0"/>
              <a:t>4.  Чуткий сон</a:t>
            </a:r>
          </a:p>
          <a:p>
            <a:pPr marL="651510" indent="-514350">
              <a:buNone/>
            </a:pPr>
            <a:endParaRPr lang="ru-RU" b="1" dirty="0" smtClean="0"/>
          </a:p>
          <a:p>
            <a:pPr marL="651510" indent="-514350"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250" autoRev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>
                                      <p:cBhvr>
                                        <p:cTn id="38" dur="250" autoRev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Вопрос за </a:t>
            </a:r>
            <a:r>
              <a:rPr lang="ru-RU" sz="3200" dirty="0" smtClean="0"/>
              <a:t>2 коп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Calibri" pitchFamily="34" charset="0"/>
              </a:rPr>
              <a:t>Этично говоря о создании специальных условий образования для детей  с выраженными дефектами развития, педагоги, дефектологи и психологи называют классы таких детей этим термином:</a:t>
            </a:r>
            <a:endParaRPr lang="ru-RU" sz="28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594360" indent="-457200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1.   Проблемный ребенок</a:t>
            </a:r>
          </a:p>
          <a:p>
            <a:pPr marL="594360" indent="-457200">
              <a:buNone/>
            </a:pP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594360" indent="-457200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2.   Особый ребенок</a:t>
            </a:r>
          </a:p>
          <a:p>
            <a:pPr marL="594360" indent="-457200">
              <a:buNone/>
            </a:pP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594360" indent="-457200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3.   Аномальный ребенок   </a:t>
            </a:r>
          </a:p>
          <a:p>
            <a:pPr marL="594360" indent="-457200">
              <a:buNone/>
            </a:pP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marL="594360" indent="-457200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4.   Нестандартный ребенок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25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>
                                      <p:cBhvr>
                                        <p:cTn id="38" dur="25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Вопрос за 3 коп.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FF00"/>
                </a:solidFill>
                <a:latin typeface="Calibri" pitchFamily="34" charset="0"/>
              </a:rPr>
              <a:t>Девиантное</a:t>
            </a:r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 поведение означает:</a:t>
            </a:r>
            <a:endParaRPr lang="ru-RU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525963"/>
          </a:xfrm>
        </p:spPr>
        <p:txBody>
          <a:bodyPr/>
          <a:lstStyle/>
          <a:p>
            <a:pPr marL="651510" indent="-514350">
              <a:buNone/>
            </a:pPr>
            <a:r>
              <a:rPr lang="ru-RU" b="1" dirty="0" smtClean="0">
                <a:latin typeface="Calibri" pitchFamily="34" charset="0"/>
              </a:rPr>
              <a:t>1.  отклоняющееся</a:t>
            </a:r>
          </a:p>
          <a:p>
            <a:pPr marL="651510" indent="-514350">
              <a:buAutoNum type="arabicPeriod"/>
            </a:pPr>
            <a:endParaRPr lang="ru-RU" b="1" dirty="0" smtClean="0">
              <a:latin typeface="Calibri" pitchFamily="34" charset="0"/>
            </a:endParaRPr>
          </a:p>
          <a:p>
            <a:pPr marL="651510" indent="-514350">
              <a:buNone/>
            </a:pPr>
            <a:r>
              <a:rPr lang="ru-RU" b="1" dirty="0" smtClean="0">
                <a:latin typeface="Calibri" pitchFamily="34" charset="0"/>
              </a:rPr>
              <a:t>2.  агрессивное</a:t>
            </a:r>
          </a:p>
          <a:p>
            <a:pPr marL="651510" indent="-514350">
              <a:buAutoNum type="arabicPeriod" startAt="2"/>
            </a:pPr>
            <a:endParaRPr lang="ru-RU" b="1" dirty="0" smtClean="0">
              <a:latin typeface="Calibri" pitchFamily="34" charset="0"/>
            </a:endParaRPr>
          </a:p>
          <a:p>
            <a:pPr marL="651510" indent="-514350">
              <a:buNone/>
            </a:pPr>
            <a:r>
              <a:rPr lang="ru-RU" b="1" dirty="0" smtClean="0">
                <a:latin typeface="Calibri" pitchFamily="34" charset="0"/>
              </a:rPr>
              <a:t>3.  тревожное</a:t>
            </a:r>
          </a:p>
          <a:p>
            <a:pPr marL="651510" indent="-514350">
              <a:buNone/>
            </a:pPr>
            <a:endParaRPr lang="ru-RU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4.  вызывающее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>
                                      <p:cBhvr>
                                        <p:cTn id="38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Вопрос за 4 коп.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Одним из </a:t>
            </a:r>
            <a:r>
              <a:rPr lang="ru-RU" sz="3200" b="1" dirty="0" err="1" smtClean="0">
                <a:solidFill>
                  <a:srgbClr val="FFFF00"/>
                </a:solidFill>
              </a:rPr>
              <a:t>распространен-ных</a:t>
            </a:r>
            <a:r>
              <a:rPr lang="ru-RU" sz="3200" b="1" dirty="0" smtClean="0">
                <a:solidFill>
                  <a:srgbClr val="FFFF00"/>
                </a:solidFill>
              </a:rPr>
              <a:t> нарушений формирования школьных навыков является </a:t>
            </a:r>
            <a:r>
              <a:rPr lang="ru-RU" sz="3200" b="1" dirty="0" err="1" smtClean="0">
                <a:solidFill>
                  <a:srgbClr val="FFFF00"/>
                </a:solidFill>
              </a:rPr>
              <a:t>дисграфия</a:t>
            </a:r>
            <a:r>
              <a:rPr lang="ru-RU" sz="3200" b="1" dirty="0" smtClean="0">
                <a:solidFill>
                  <a:srgbClr val="FFFF00"/>
                </a:solidFill>
              </a:rPr>
              <a:t>, которая означает: 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651510" indent="-514350">
              <a:buNone/>
            </a:pPr>
            <a:r>
              <a:rPr lang="ru-RU" b="1" dirty="0" smtClean="0"/>
              <a:t>1. Трудности в овладении чтением</a:t>
            </a:r>
          </a:p>
          <a:p>
            <a:pPr marL="651510" indent="-514350">
              <a:buAutoNum type="arabicPeriod"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2.  Трудности в овладении письмом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3. Трудности рисования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4.  Трудности черчения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500"/>
                            </p:stCondLst>
                            <p:childTnLst>
                              <p:par>
                                <p:cTn id="35" presetID="27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5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>
                                      <p:cBhvr>
                                        <p:cTn id="37" dur="25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Вопрос за 5 коп.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Известный американский педиатр Б. </a:t>
            </a:r>
            <a:r>
              <a:rPr lang="ru-RU" b="1" dirty="0" err="1" smtClean="0">
                <a:solidFill>
                  <a:srgbClr val="FFFF00"/>
                </a:solidFill>
                <a:latin typeface="Calibri" pitchFamily="34" charset="0"/>
              </a:rPr>
              <a:t>Спок</a:t>
            </a:r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, говоря о больных детях писал, что:</a:t>
            </a: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  <a:latin typeface="Calibri" pitchFamily="34" charset="0"/>
              </a:rPr>
              <a:t>      «ребенок будет счастливее, если его не жалеют, относятся к нему естественно, когда семья начинает говорить …</a:t>
            </a:r>
            <a:endParaRPr lang="ru-RU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651510" indent="-514350">
              <a:buNone/>
            </a:pPr>
            <a:r>
              <a:rPr lang="ru-RU" b="1" dirty="0" smtClean="0"/>
              <a:t>1.  не о нем, а обо всех</a:t>
            </a:r>
          </a:p>
          <a:p>
            <a:pPr marL="651510" indent="-514350">
              <a:buAutoNum type="arabicPeriod"/>
            </a:pPr>
            <a:endParaRPr lang="ru-RU" b="1" dirty="0" smtClean="0"/>
          </a:p>
          <a:p>
            <a:pPr marL="651510" indent="-514350">
              <a:buNone/>
            </a:pPr>
            <a:r>
              <a:rPr lang="ru-RU" b="1" dirty="0" smtClean="0"/>
              <a:t>2.  не о нем, а с ним</a:t>
            </a:r>
          </a:p>
          <a:p>
            <a:pPr marL="651510" indent="-514350">
              <a:buNone/>
            </a:pPr>
            <a:endParaRPr lang="ru-RU" b="1" dirty="0" smtClean="0"/>
          </a:p>
          <a:p>
            <a:pPr marL="651510" indent="-514350">
              <a:buNone/>
            </a:pPr>
            <a:r>
              <a:rPr lang="ru-RU" b="1" dirty="0" smtClean="0"/>
              <a:t>3.  не с ним, а про него</a:t>
            </a:r>
          </a:p>
          <a:p>
            <a:pPr marL="651510" indent="-514350">
              <a:buNone/>
            </a:pPr>
            <a:endParaRPr lang="ru-RU" b="1" dirty="0" smtClean="0"/>
          </a:p>
          <a:p>
            <a:pPr marL="651510" indent="-514350">
              <a:buNone/>
            </a:pPr>
            <a:r>
              <a:rPr lang="ru-RU" b="1" dirty="0" smtClean="0"/>
              <a:t>4.  не для всех, а для него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25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>
                                      <p:cBhvr>
                                        <p:cTn id="43" dur="25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4" dur="25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Супер игра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Calibri" pitchFamily="34" charset="0"/>
              </a:rPr>
              <a:t>Колония С.Т. </a:t>
            </a:r>
            <a:r>
              <a:rPr lang="ru-RU" sz="3200" b="1" dirty="0" err="1" smtClean="0">
                <a:solidFill>
                  <a:srgbClr val="FFFF00"/>
                </a:solidFill>
                <a:latin typeface="Calibri" pitchFamily="34" charset="0"/>
              </a:rPr>
              <a:t>Шацкого</a:t>
            </a:r>
            <a:r>
              <a:rPr lang="ru-RU" sz="3200" b="1" dirty="0" smtClean="0">
                <a:solidFill>
                  <a:srgbClr val="FFFF00"/>
                </a:solidFill>
                <a:latin typeface="Calibri" pitchFamily="34" charset="0"/>
              </a:rPr>
              <a:t> для дефективных детей, существовавшая в начале ХХ в., называлась:</a:t>
            </a:r>
            <a:endParaRPr lang="ru-RU" sz="32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651510" indent="-514350">
              <a:buNone/>
            </a:pPr>
            <a:r>
              <a:rPr lang="ru-RU" b="1" dirty="0" smtClean="0">
                <a:latin typeface="Calibri" pitchFamily="34" charset="0"/>
              </a:rPr>
              <a:t>1. Бодрая жизнь</a:t>
            </a:r>
          </a:p>
          <a:p>
            <a:pPr marL="651510" indent="-514350">
              <a:buAutoNum type="arabicPeriod"/>
            </a:pPr>
            <a:endParaRPr lang="ru-RU" b="1" dirty="0" smtClean="0">
              <a:latin typeface="Calibri" pitchFamily="34" charset="0"/>
            </a:endParaRPr>
          </a:p>
          <a:p>
            <a:pPr marL="651510" indent="-514350">
              <a:buNone/>
            </a:pPr>
            <a:r>
              <a:rPr lang="ru-RU" b="1" dirty="0" smtClean="0">
                <a:latin typeface="Calibri" pitchFamily="34" charset="0"/>
              </a:rPr>
              <a:t>2. Добрая жизнь</a:t>
            </a:r>
          </a:p>
          <a:p>
            <a:pPr marL="651510" indent="-514350">
              <a:buNone/>
            </a:pPr>
            <a:endParaRPr lang="ru-RU" b="1" dirty="0" smtClean="0">
              <a:latin typeface="Calibri" pitchFamily="34" charset="0"/>
            </a:endParaRPr>
          </a:p>
          <a:p>
            <a:pPr marL="651510" indent="-514350">
              <a:buNone/>
            </a:pPr>
            <a:r>
              <a:rPr lang="ru-RU" b="1" dirty="0" smtClean="0">
                <a:latin typeface="Calibri" pitchFamily="34" charset="0"/>
              </a:rPr>
              <a:t>3. В добрый путь!</a:t>
            </a:r>
          </a:p>
          <a:p>
            <a:pPr marL="651510" indent="-514350">
              <a:buNone/>
            </a:pPr>
            <a:endParaRPr lang="ru-RU" b="1" dirty="0" smtClean="0">
              <a:latin typeface="Calibri" pitchFamily="34" charset="0"/>
            </a:endParaRPr>
          </a:p>
          <a:p>
            <a:pPr marL="651510" indent="-514350">
              <a:buNone/>
            </a:pPr>
            <a:r>
              <a:rPr lang="ru-RU" b="1" dirty="0" smtClean="0">
                <a:latin typeface="Calibri" pitchFamily="34" charset="0"/>
              </a:rPr>
              <a:t>4. За Родину!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>
                                      <p:cBhvr>
                                        <p:cTn id="38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</TotalTime>
  <Words>259</Words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Играет    команда   № 3</vt:lpstr>
      <vt:lpstr>Вопрос за 1 коп.</vt:lpstr>
      <vt:lpstr>Вопрос за 2 коп.</vt:lpstr>
      <vt:lpstr>Вопрос за 3 коп.</vt:lpstr>
      <vt:lpstr>Вопрос за 4 коп.</vt:lpstr>
      <vt:lpstr>Вопрос за 5 коп.</vt:lpstr>
      <vt:lpstr>Супер игра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Играет    команда   № 3</dc:title>
  <cp:lastModifiedBy>Admin</cp:lastModifiedBy>
  <cp:revision>5</cp:revision>
  <dcterms:modified xsi:type="dcterms:W3CDTF">2011-05-10T10:01:27Z</dcterms:modified>
</cp:coreProperties>
</file>