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3505200"/>
          </a:xfrm>
        </p:spPr>
        <p:txBody>
          <a:bodyPr>
            <a:normAutofit/>
          </a:bodyPr>
          <a:lstStyle/>
          <a:p>
            <a:r>
              <a:rPr lang="ru-RU" sz="4000" i="1" dirty="0" smtClean="0"/>
              <a:t>Играет    команда   </a:t>
            </a:r>
            <a:r>
              <a:rPr lang="ru-RU" sz="4000" i="1" dirty="0" smtClean="0"/>
              <a:t>№ 2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Вопрос за 1 коп.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latin typeface="Calibri" pitchFamily="34" charset="0"/>
              </a:rPr>
              <a:t>Ветвь педагогики, занимающаяся обучением и воспитанием детей с ограниченными возможностями здоровья, называется:</a:t>
            </a:r>
            <a:endParaRPr lang="ru-RU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25963"/>
          </a:xfrm>
        </p:spPr>
        <p:txBody>
          <a:bodyPr/>
          <a:lstStyle/>
          <a:p>
            <a:pPr marL="651510" indent="-514350">
              <a:buNone/>
            </a:pPr>
            <a:r>
              <a:rPr lang="ru-RU" b="1" dirty="0" smtClean="0"/>
              <a:t>1</a:t>
            </a:r>
            <a:r>
              <a:rPr lang="ru-RU" dirty="0" smtClean="0"/>
              <a:t>. </a:t>
            </a:r>
            <a:r>
              <a:rPr lang="ru-RU" b="1" dirty="0" smtClean="0"/>
              <a:t>Коррекционная педагогика</a:t>
            </a:r>
          </a:p>
          <a:p>
            <a:pPr marL="651510" indent="-514350">
              <a:buNone/>
            </a:pPr>
            <a:r>
              <a:rPr lang="ru-RU" b="1" dirty="0" smtClean="0"/>
              <a:t>2. Гуманистическая педагогика</a:t>
            </a:r>
          </a:p>
          <a:p>
            <a:pPr marL="651510" indent="-514350">
              <a:buNone/>
            </a:pPr>
            <a:r>
              <a:rPr lang="ru-RU" b="1" dirty="0" smtClean="0"/>
              <a:t>3. Вспомогательная педагогика</a:t>
            </a:r>
          </a:p>
          <a:p>
            <a:pPr marL="651510" indent="-514350">
              <a:buNone/>
            </a:pPr>
            <a:r>
              <a:rPr lang="ru-RU" b="1" dirty="0" smtClean="0"/>
              <a:t>4. Педагогическая коррекция</a:t>
            </a:r>
          </a:p>
          <a:p>
            <a:pPr marL="651510" indent="-514350">
              <a:buNone/>
            </a:pPr>
            <a:endParaRPr lang="ru-RU" b="1" dirty="0" smtClean="0"/>
          </a:p>
          <a:p>
            <a:pPr marL="651510" indent="-514350"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38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9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Вопрос за </a:t>
            </a:r>
            <a:r>
              <a:rPr lang="ru-RU" sz="3200" dirty="0" smtClean="0"/>
              <a:t>2 коп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FFFF00"/>
                </a:solidFill>
                <a:latin typeface="Calibri" pitchFamily="34" charset="0"/>
              </a:rPr>
              <a:t>Основной принцип развития детей с отклонениями в развитии, согласно основоположникам коррекционной педагогики, – это сочетание:</a:t>
            </a:r>
            <a:endParaRPr lang="ru-RU" sz="2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94360" indent="-457200">
              <a:buNone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1.  лечения с обучением</a:t>
            </a:r>
          </a:p>
          <a:p>
            <a:pPr marL="594360" indent="-457200">
              <a:buAutoNum type="arabicPeriod"/>
            </a:pP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594360" indent="-457200">
              <a:buNone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2.  обучения с питанием</a:t>
            </a:r>
          </a:p>
          <a:p>
            <a:pPr marL="594360" indent="-457200">
              <a:buNone/>
            </a:pP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594360" indent="-457200">
              <a:buNone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3.  питания с лечением</a:t>
            </a:r>
          </a:p>
          <a:p>
            <a:pPr marL="594360" indent="-457200">
              <a:buNone/>
            </a:pP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594360" indent="-457200">
              <a:buNone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4.   упражнений недостаточно развитых навыков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38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9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Вопрос за 3 коп.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latin typeface="Calibri" pitchFamily="34" charset="0"/>
              </a:rPr>
              <a:t>Слово </a:t>
            </a:r>
            <a:r>
              <a:rPr lang="en-US" b="1" dirty="0" err="1" smtClean="0">
                <a:solidFill>
                  <a:srgbClr val="FFFF00"/>
                </a:solidFill>
                <a:latin typeface="Calibri" pitchFamily="34" charset="0"/>
              </a:rPr>
              <a:t>defectus</a:t>
            </a:r>
            <a:r>
              <a:rPr lang="ru-RU" b="1" dirty="0" smtClean="0">
                <a:solidFill>
                  <a:srgbClr val="FFFF00"/>
                </a:solidFill>
                <a:latin typeface="Calibri" pitchFamily="34" charset="0"/>
              </a:rPr>
              <a:t> в переводе с латыни означает:</a:t>
            </a:r>
            <a:endParaRPr lang="ru-RU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525963"/>
          </a:xfrm>
        </p:spPr>
        <p:txBody>
          <a:bodyPr/>
          <a:lstStyle/>
          <a:p>
            <a:pPr marL="651510" indent="-514350">
              <a:buNone/>
            </a:pPr>
            <a:r>
              <a:rPr lang="ru-RU" b="1" dirty="0" smtClean="0">
                <a:latin typeface="Calibri" pitchFamily="34" charset="0"/>
              </a:rPr>
              <a:t>1.  недостаток</a:t>
            </a:r>
          </a:p>
          <a:p>
            <a:pPr marL="651510" indent="-514350">
              <a:buAutoNum type="arabicPeriod"/>
            </a:pPr>
            <a:endParaRPr lang="ru-RU" b="1" dirty="0" smtClean="0">
              <a:latin typeface="Calibri" pitchFamily="34" charset="0"/>
            </a:endParaRPr>
          </a:p>
          <a:p>
            <a:pPr marL="651510" indent="-514350">
              <a:buNone/>
            </a:pPr>
            <a:r>
              <a:rPr lang="ru-RU" b="1" dirty="0" smtClean="0">
                <a:latin typeface="Calibri" pitchFamily="34" charset="0"/>
              </a:rPr>
              <a:t>2.  недоразвитие</a:t>
            </a:r>
          </a:p>
          <a:p>
            <a:pPr marL="651510" indent="-514350">
              <a:buAutoNum type="arabicPeriod" startAt="2"/>
            </a:pPr>
            <a:endParaRPr lang="ru-RU" b="1" dirty="0" smtClean="0">
              <a:latin typeface="Calibri" pitchFamily="34" charset="0"/>
            </a:endParaRPr>
          </a:p>
          <a:p>
            <a:pPr marL="651510" indent="-514350">
              <a:buNone/>
            </a:pPr>
            <a:r>
              <a:rPr lang="ru-RU" b="1" dirty="0" smtClean="0">
                <a:latin typeface="Calibri" pitchFamily="34" charset="0"/>
              </a:rPr>
              <a:t>3.  нездоровье</a:t>
            </a:r>
          </a:p>
          <a:p>
            <a:pPr marL="651510" indent="-514350">
              <a:buNone/>
            </a:pPr>
            <a:endParaRPr lang="ru-RU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4.  нервность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39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Вопрос за 4 коп.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Для развития мелкой моторики ребенка со сложной структурой дефекта полезно использовать методику: 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651510" indent="-514350">
              <a:buNone/>
            </a:pPr>
            <a:r>
              <a:rPr lang="ru-RU" b="1" dirty="0" smtClean="0"/>
              <a:t>1. лепка по полу</a:t>
            </a:r>
          </a:p>
          <a:p>
            <a:pPr marL="651510" indent="-514350">
              <a:buAutoNum type="arabicPeriod"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2. лепка по бумаге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3. лепка по столу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4. лепка по стеклу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250" autoRev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39" dur="250" autoRev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" dur="250" autoRev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autoRev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Вопрос за 5 коп.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latin typeface="Calibri" pitchFamily="34" charset="0"/>
              </a:rPr>
              <a:t>У истоков отечественной коррекционной педагогики не стоял:</a:t>
            </a:r>
            <a:endParaRPr lang="ru-RU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651510" indent="-514350">
              <a:buNone/>
            </a:pPr>
            <a:r>
              <a:rPr lang="ru-RU" b="1" dirty="0" smtClean="0"/>
              <a:t>1. Кащенко</a:t>
            </a:r>
          </a:p>
          <a:p>
            <a:pPr marL="651510" indent="-514350">
              <a:buAutoNum type="arabicPeriod"/>
            </a:pPr>
            <a:endParaRPr lang="ru-RU" b="1" dirty="0" smtClean="0"/>
          </a:p>
          <a:p>
            <a:pPr marL="651510" indent="-514350"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Граборов</a:t>
            </a:r>
            <a:endParaRPr lang="ru-RU" b="1" dirty="0" smtClean="0"/>
          </a:p>
          <a:p>
            <a:pPr marL="651510" indent="-514350">
              <a:buNone/>
            </a:pPr>
            <a:endParaRPr lang="ru-RU" b="1" dirty="0" smtClean="0"/>
          </a:p>
          <a:p>
            <a:pPr marL="651510" indent="-514350">
              <a:buNone/>
            </a:pPr>
            <a:r>
              <a:rPr lang="ru-RU" b="1" dirty="0" smtClean="0"/>
              <a:t>3. Россолимо</a:t>
            </a:r>
          </a:p>
          <a:p>
            <a:pPr marL="651510" indent="-514350">
              <a:buNone/>
            </a:pPr>
            <a:endParaRPr lang="ru-RU" b="1" dirty="0" smtClean="0"/>
          </a:p>
          <a:p>
            <a:pPr marL="651510" indent="-514350">
              <a:buNone/>
            </a:pPr>
            <a:r>
              <a:rPr lang="ru-RU" b="1" dirty="0" smtClean="0"/>
              <a:t>4.  </a:t>
            </a:r>
            <a:r>
              <a:rPr lang="ru-RU" b="1" dirty="0" err="1" smtClean="0"/>
              <a:t>Сеген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250" autoRev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38" dur="250" autoRev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9" dur="250" autoRev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autoRev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Супер игра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Calibri" pitchFamily="34" charset="0"/>
              </a:rPr>
              <a:t>Именно эта семейная форма устройства детей, оставшихся без попечения родителей, составляет 7 % от общего числа устроенных в семьи сирот:</a:t>
            </a:r>
            <a:endParaRPr lang="ru-RU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651510" indent="-514350">
              <a:buNone/>
            </a:pPr>
            <a:r>
              <a:rPr lang="ru-RU" b="1" dirty="0" smtClean="0">
                <a:latin typeface="Calibri" pitchFamily="34" charset="0"/>
              </a:rPr>
              <a:t>1. опека</a:t>
            </a:r>
          </a:p>
          <a:p>
            <a:pPr marL="651510" indent="-514350">
              <a:buAutoNum type="arabicPeriod"/>
            </a:pPr>
            <a:endParaRPr lang="ru-RU" b="1" dirty="0" smtClean="0">
              <a:latin typeface="Calibri" pitchFamily="34" charset="0"/>
            </a:endParaRPr>
          </a:p>
          <a:p>
            <a:pPr marL="651510" indent="-514350">
              <a:buNone/>
            </a:pPr>
            <a:r>
              <a:rPr lang="ru-RU" b="1" dirty="0" smtClean="0">
                <a:latin typeface="Calibri" pitchFamily="34" charset="0"/>
              </a:rPr>
              <a:t>2. приемная семья</a:t>
            </a:r>
          </a:p>
          <a:p>
            <a:pPr marL="651510" indent="-514350">
              <a:buNone/>
            </a:pPr>
            <a:endParaRPr lang="ru-RU" b="1" dirty="0" smtClean="0">
              <a:latin typeface="Calibri" pitchFamily="34" charset="0"/>
            </a:endParaRPr>
          </a:p>
          <a:p>
            <a:pPr marL="651510" indent="-514350">
              <a:buNone/>
            </a:pPr>
            <a:r>
              <a:rPr lang="ru-RU" b="1" dirty="0" smtClean="0">
                <a:latin typeface="Calibri" pitchFamily="34" charset="0"/>
              </a:rPr>
              <a:t>3. усыновление</a:t>
            </a:r>
          </a:p>
          <a:p>
            <a:pPr marL="651510" indent="-514350">
              <a:buNone/>
            </a:pPr>
            <a:endParaRPr lang="ru-RU" b="1" dirty="0" smtClean="0">
              <a:latin typeface="Calibri" pitchFamily="34" charset="0"/>
            </a:endParaRPr>
          </a:p>
          <a:p>
            <a:pPr marL="651510" indent="-514350">
              <a:buNone/>
            </a:pPr>
            <a:r>
              <a:rPr lang="ru-RU" b="1" dirty="0" smtClean="0">
                <a:latin typeface="Calibri" pitchFamily="34" charset="0"/>
              </a:rPr>
              <a:t>4. патронат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250" autoRev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38" dur="250" autoRev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9" dur="250" autoRev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autoRev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210</Words>
  <PresentationFormat>Экран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Играет    команда   № 2</vt:lpstr>
      <vt:lpstr>Вопрос за 1 коп.</vt:lpstr>
      <vt:lpstr>Вопрос за 2 коп.</vt:lpstr>
      <vt:lpstr>Вопрос за 3 коп.</vt:lpstr>
      <vt:lpstr>Вопрос за 4 коп.</vt:lpstr>
      <vt:lpstr>Вопрос за 5 коп.</vt:lpstr>
      <vt:lpstr>Супер игра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Играет    команда   № 2</dc:title>
  <cp:lastModifiedBy>Admin</cp:lastModifiedBy>
  <cp:revision>10</cp:revision>
  <dcterms:modified xsi:type="dcterms:W3CDTF">2011-05-10T09:15:24Z</dcterms:modified>
</cp:coreProperties>
</file>