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98A5F-5336-47D2-890D-BA18EC798BB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A2C8D-4A17-49BF-821A-5812DB3EC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2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A2C8D-4A17-49BF-821A-5812DB3EC03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6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74FD9F-E19D-40EA-90D5-B5FACDDE465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A9672E-EAB0-4036-B23A-1E7F390C22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87737"/>
            <a:ext cx="8136903" cy="1731982"/>
          </a:xfrm>
        </p:spPr>
        <p:txBody>
          <a:bodyPr>
            <a:noAutofit/>
          </a:bodyPr>
          <a:lstStyle/>
          <a:p>
            <a:r>
              <a:rPr lang="ru-RU" sz="4000" b="1" i="1" cap="all" dirty="0">
                <a:latin typeface="Arial Narrow" pitchFamily="34" charset="0"/>
              </a:rPr>
              <a:t>Понятие десятичной дроби.</a:t>
            </a:r>
            <a:br>
              <a:rPr lang="ru-RU" sz="4000" b="1" i="1" cap="all" dirty="0">
                <a:latin typeface="Arial Narrow" pitchFamily="34" charset="0"/>
              </a:rPr>
            </a:br>
            <a:r>
              <a:rPr lang="ru-RU" sz="4000" b="1" i="1" cap="all" dirty="0">
                <a:latin typeface="Arial Narrow" pitchFamily="34" charset="0"/>
              </a:rPr>
              <a:t>Разряды десятичных дробей</a:t>
            </a:r>
            <a:endParaRPr lang="ru-RU" sz="4000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0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/>
              <a:t>№ 198;  </a:t>
            </a:r>
            <a:endParaRPr lang="ru-RU" sz="4800" dirty="0" smtClean="0"/>
          </a:p>
          <a:p>
            <a:r>
              <a:rPr lang="ru-RU" sz="4800" dirty="0" smtClean="0"/>
              <a:t>№ 199</a:t>
            </a:r>
            <a:r>
              <a:rPr lang="ru-RU" sz="4800" dirty="0"/>
              <a:t>;  </a:t>
            </a:r>
            <a:endParaRPr lang="ru-RU" sz="4800" dirty="0" smtClean="0"/>
          </a:p>
          <a:p>
            <a:r>
              <a:rPr lang="ru-RU" sz="4800" dirty="0" smtClean="0"/>
              <a:t>№ 201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40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59"/>
          <a:stretch/>
        </p:blipFill>
        <p:spPr bwMode="auto">
          <a:xfrm>
            <a:off x="251520" y="620688"/>
            <a:ext cx="706677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5"/>
          <a:stretch/>
        </p:blipFill>
        <p:spPr bwMode="auto">
          <a:xfrm>
            <a:off x="539552" y="3140968"/>
            <a:ext cx="1110158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83768" y="1484784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484784"/>
                <a:ext cx="648072" cy="1244764"/>
              </a:xfrm>
              <a:prstGeom prst="rect">
                <a:avLst/>
              </a:prstGeom>
              <a:blipFill rotWithShape="1">
                <a:blip r:embed="rId4"/>
                <a:stretch>
                  <a:fillRect r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32040" y="1484784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484784"/>
                <a:ext cx="648072" cy="1244764"/>
              </a:xfrm>
              <a:prstGeom prst="rect">
                <a:avLst/>
              </a:prstGeom>
              <a:blipFill rotWithShape="1">
                <a:blip r:embed="rId5"/>
                <a:stretch>
                  <a:fillRect r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80312" y="1484784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484784"/>
                <a:ext cx="648072" cy="1244764"/>
              </a:xfrm>
              <a:prstGeom prst="rect">
                <a:avLst/>
              </a:prstGeom>
              <a:blipFill rotWithShape="1">
                <a:blip r:embed="rId6"/>
                <a:stretch>
                  <a:fillRect r="-9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3768" y="3933056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933056"/>
                <a:ext cx="648072" cy="1244764"/>
              </a:xfrm>
              <a:prstGeom prst="rect">
                <a:avLst/>
              </a:prstGeom>
              <a:blipFill rotWithShape="1">
                <a:blip r:embed="rId7"/>
                <a:stretch>
                  <a:fillRect r="-43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82411" y="3933056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411" y="3933056"/>
                <a:ext cx="648072" cy="1244764"/>
              </a:xfrm>
              <a:prstGeom prst="rect">
                <a:avLst/>
              </a:prstGeom>
              <a:blipFill rotWithShape="1">
                <a:blip r:embed="rId8"/>
                <a:stretch>
                  <a:fillRect r="-44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40352" y="3933056"/>
                <a:ext cx="648072" cy="1244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3933056"/>
                <a:ext cx="648072" cy="1244764"/>
              </a:xfrm>
              <a:prstGeom prst="rect">
                <a:avLst/>
              </a:prstGeom>
              <a:blipFill rotWithShape="1">
                <a:blip r:embed="rId9"/>
                <a:stretch>
                  <a:fillRect r="-44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97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latin typeface="Arial Narrow" pitchFamily="34" charset="0"/>
              </a:rPr>
              <a:t>Дано </a:t>
            </a:r>
            <a:r>
              <a:rPr lang="ru-RU" sz="4000" i="1" dirty="0">
                <a:latin typeface="Arial Narrow" pitchFamily="34" charset="0"/>
              </a:rPr>
              <a:t>число 719524. </a:t>
            </a:r>
            <a:endParaRPr lang="ru-RU" sz="4000" i="1" dirty="0" smtClean="0">
              <a:latin typeface="Arial Narrow" pitchFamily="34" charset="0"/>
            </a:endParaRPr>
          </a:p>
          <a:p>
            <a:r>
              <a:rPr lang="ru-RU" sz="4000" i="1" dirty="0" smtClean="0">
                <a:latin typeface="Arial Narrow" pitchFamily="34" charset="0"/>
              </a:rPr>
              <a:t>Какая </a:t>
            </a:r>
            <a:r>
              <a:rPr lang="ru-RU" sz="4000" i="1" dirty="0">
                <a:latin typeface="Arial Narrow" pitchFamily="34" charset="0"/>
              </a:rPr>
              <a:t>цифра записана в разряде</a:t>
            </a:r>
            <a:r>
              <a:rPr lang="ru-RU" sz="4000" i="1" dirty="0" smtClean="0">
                <a:latin typeface="Arial Narrow" pitchFamily="34" charset="0"/>
              </a:rPr>
              <a:t>:</a:t>
            </a:r>
          </a:p>
          <a:p>
            <a:endParaRPr lang="ru-RU" sz="40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а) тысяч;	</a:t>
            </a:r>
            <a:r>
              <a:rPr lang="ru-RU" sz="4000" i="1" dirty="0" smtClean="0">
                <a:latin typeface="Arial Narrow" pitchFamily="34" charset="0"/>
              </a:rPr>
              <a:t>            г</a:t>
            </a:r>
            <a:r>
              <a:rPr lang="ru-RU" sz="4000" i="1" dirty="0">
                <a:latin typeface="Arial Narrow" pitchFamily="34" charset="0"/>
              </a:rPr>
              <a:t>) единиц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40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б) десятков;	</a:t>
            </a:r>
            <a:r>
              <a:rPr lang="ru-RU" sz="4000" i="1" dirty="0" smtClean="0">
                <a:latin typeface="Arial Narrow" pitchFamily="34" charset="0"/>
              </a:rPr>
              <a:t>           д</a:t>
            </a:r>
            <a:r>
              <a:rPr lang="ru-RU" sz="4000" i="1" dirty="0">
                <a:latin typeface="Arial Narrow" pitchFamily="34" charset="0"/>
              </a:rPr>
              <a:t>) десятков тысяч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40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в) сотен тысяч;	</a:t>
            </a:r>
            <a:r>
              <a:rPr lang="ru-RU" sz="4000" i="1" dirty="0" smtClean="0">
                <a:latin typeface="Arial Narrow" pitchFamily="34" charset="0"/>
              </a:rPr>
              <a:t>    е</a:t>
            </a:r>
            <a:r>
              <a:rPr lang="ru-RU" sz="4000" i="1" dirty="0">
                <a:latin typeface="Arial Narrow" pitchFamily="34" charset="0"/>
              </a:rPr>
              <a:t>) сотен?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0432" y="479715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8797" y="3670155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0180" y="479715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7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2822" y="24928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4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51912" y="3652331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1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6299" y="2421181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9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2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latin typeface="Arial Narrow" pitchFamily="34" charset="0"/>
              </a:rPr>
              <a:t>Дано </a:t>
            </a:r>
            <a:r>
              <a:rPr lang="ru-RU" sz="4000" i="1" dirty="0">
                <a:latin typeface="Arial Narrow" pitchFamily="34" charset="0"/>
              </a:rPr>
              <a:t>число 2532843</a:t>
            </a:r>
            <a:r>
              <a:rPr lang="ru-RU" sz="4000" i="1" dirty="0" smtClean="0">
                <a:latin typeface="Arial Narrow" pitchFamily="34" charset="0"/>
              </a:rPr>
              <a:t>.</a:t>
            </a:r>
          </a:p>
          <a:p>
            <a:r>
              <a:rPr lang="ru-RU" sz="4000" i="1" dirty="0" smtClean="0">
                <a:latin typeface="Arial Narrow" pitchFamily="34" charset="0"/>
              </a:rPr>
              <a:t> </a:t>
            </a:r>
          </a:p>
          <a:p>
            <a:r>
              <a:rPr lang="ru-RU" sz="4000" i="1" dirty="0" smtClean="0">
                <a:latin typeface="Arial Narrow" pitchFamily="34" charset="0"/>
              </a:rPr>
              <a:t>В </a:t>
            </a:r>
            <a:r>
              <a:rPr lang="ru-RU" sz="4000" i="1" dirty="0">
                <a:latin typeface="Arial Narrow" pitchFamily="34" charset="0"/>
              </a:rPr>
              <a:t>каких разрядах записана цифра 2; 3; 4; 5; 8?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21297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 : разряд тысяч, разряд миллионов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127" y="380925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 : разряд единиц, разряд десятков тысяч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43711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 : разряд десятков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646" y="5021887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5 : разряд сотен тысяч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758" y="560666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8 : разряд сотен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3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lip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33600"/>
            <a:ext cx="31051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5124" name="Picture 4" descr="1_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838950" y="620713"/>
            <a:ext cx="2305050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200" b="1">
                <a:latin typeface="Times New Roman" pitchFamily="18" charset="0"/>
              </a:rPr>
              <a:t>,,</a:t>
            </a:r>
          </a:p>
        </p:txBody>
      </p:sp>
      <p:pic>
        <p:nvPicPr>
          <p:cNvPr id="5126" name="Picture 8" descr="onion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133600"/>
            <a:ext cx="318928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3419475" y="3284538"/>
            <a:ext cx="1081088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5600" b="1">
                <a:latin typeface="Times New Roman" pitchFamily="18" charset="0"/>
              </a:rPr>
              <a:t>,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3276600" y="5661025"/>
            <a:ext cx="2159000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</p:spTree>
    <p:extLst>
      <p:ext uri="{BB962C8B-B14F-4D97-AF65-F5344CB8AC3E}">
        <p14:creationId xmlns:p14="http://schemas.microsoft.com/office/powerpoint/2010/main" val="18790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9208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latin typeface="Arial Narrow" pitchFamily="34" charset="0"/>
              </a:rPr>
              <a:t>Запишите  число,  представленное  в  виде  суммы  разрядных  </a:t>
            </a:r>
            <a:r>
              <a:rPr lang="ru-RU" sz="4000" i="1" dirty="0" smtClean="0">
                <a:latin typeface="Arial Narrow" pitchFamily="34" charset="0"/>
              </a:rPr>
              <a:t>слагаемых:</a:t>
            </a:r>
          </a:p>
          <a:p>
            <a:endParaRPr lang="ru-RU" sz="40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а) 5 + 0,6 + 0,04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8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б) 10 + 7 + 0,3 + 0,3 + 0,07 + 0,008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8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в) 0,2 + 0,04 + 0,005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8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г) 6 + 0,1 + 0,002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8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д) 0,5 + 0,003 + 0,0004</a:t>
            </a:r>
            <a:r>
              <a:rPr lang="ru-RU" sz="4000" i="1" dirty="0" smtClean="0">
                <a:latin typeface="Arial Narrow" pitchFamily="34" charset="0"/>
              </a:rPr>
              <a:t>;</a:t>
            </a:r>
          </a:p>
          <a:p>
            <a:endParaRPr lang="ru-RU" sz="800" i="1" dirty="0">
              <a:latin typeface="Arial Narrow" pitchFamily="34" charset="0"/>
            </a:endParaRPr>
          </a:p>
          <a:p>
            <a:r>
              <a:rPr lang="ru-RU" sz="4000" i="1" dirty="0">
                <a:latin typeface="Arial Narrow" pitchFamily="34" charset="0"/>
              </a:rPr>
              <a:t>е) 0,09 + 0,001 + 0,0006.</a:t>
            </a:r>
          </a:p>
        </p:txBody>
      </p:sp>
    </p:spTree>
    <p:extLst>
      <p:ext uri="{BB962C8B-B14F-4D97-AF65-F5344CB8AC3E}">
        <p14:creationId xmlns:p14="http://schemas.microsoft.com/office/powerpoint/2010/main" val="326004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</TotalTime>
  <Words>182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Понятие десятичной дроби. Разряды десятичных дробей</vt:lpstr>
      <vt:lpstr>Домашнее задание</vt:lpstr>
      <vt:lpstr>Презентация PowerPoint</vt:lpstr>
      <vt:lpstr>Презентация PowerPoint</vt:lpstr>
      <vt:lpstr>Презентация PowerPoint</vt:lpstr>
      <vt:lpstr>Ребусы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десятичной дроби. Разряды десятичных дробей</dc:title>
  <dc:creator>АНТОНИНА</dc:creator>
  <cp:lastModifiedBy>АНТОНИНА</cp:lastModifiedBy>
  <cp:revision>4</cp:revision>
  <dcterms:created xsi:type="dcterms:W3CDTF">2012-10-12T10:16:13Z</dcterms:created>
  <dcterms:modified xsi:type="dcterms:W3CDTF">2012-10-14T04:05:37Z</dcterms:modified>
</cp:coreProperties>
</file>