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62171187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3528" y="404664"/>
            <a:ext cx="8496944" cy="6120680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8" name="Рисунок 7" descr="karanda139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5085184"/>
            <a:ext cx="1147987" cy="156798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5723" y="2060848"/>
            <a:ext cx="834074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i="1" cap="none" spc="0" dirty="0" smtClean="0">
                <a:ln w="50800"/>
                <a:solidFill>
                  <a:schemeClr val="accent2">
                    <a:lumMod val="50000"/>
                  </a:schemeClr>
                </a:solidFill>
                <a:effectLst/>
              </a:rPr>
              <a:t>Что мы знаем о дробях. </a:t>
            </a:r>
          </a:p>
          <a:p>
            <a:pPr algn="ctr"/>
            <a:r>
              <a:rPr lang="ru-RU" sz="5400" b="1" i="1" cap="none" spc="0" dirty="0" smtClean="0">
                <a:ln w="50800"/>
                <a:solidFill>
                  <a:schemeClr val="accent2">
                    <a:lumMod val="50000"/>
                  </a:schemeClr>
                </a:solidFill>
                <a:effectLst/>
              </a:rPr>
              <a:t>Основное свойство дроби.</a:t>
            </a:r>
            <a:endParaRPr lang="ru-RU" sz="5400" b="1" i="1" cap="none" spc="0" dirty="0">
              <a:ln w="50800"/>
              <a:solidFill>
                <a:schemeClr val="accent2">
                  <a:lumMod val="50000"/>
                </a:schemeClr>
              </a:solidFill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3608" y="620688"/>
            <a:ext cx="65527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04.09.13.      </a:t>
            </a:r>
            <a:r>
              <a:rPr lang="ru-RU" sz="4000" i="1" dirty="0" smtClean="0"/>
              <a:t>Классная работа</a:t>
            </a:r>
            <a:endParaRPr lang="ru-RU" sz="4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26232" y="323271"/>
            <a:ext cx="81564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i="1" cap="none" spc="0" dirty="0" smtClean="0">
                <a:ln w="50800"/>
                <a:solidFill>
                  <a:schemeClr val="accent2">
                    <a:lumMod val="50000"/>
                  </a:schemeClr>
                </a:solidFill>
                <a:effectLst/>
              </a:rPr>
              <a:t>Основное свойство дроби</a:t>
            </a:r>
            <a:endParaRPr lang="ru-RU" sz="5400" b="1" i="1" cap="none" spc="0" dirty="0">
              <a:ln w="50800"/>
              <a:solidFill>
                <a:schemeClr val="accent2">
                  <a:lumMod val="50000"/>
                </a:schemeClr>
              </a:soli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628800"/>
            <a:ext cx="778304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i="1" dirty="0"/>
              <a:t>Если числитель и знаменатель дроби умножить или разделить на одно  и  то  же  отличное  от  нуля  число,  то  получится  дробь,  равная данной.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06651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24128" y="325899"/>
            <a:ext cx="32079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i="1" cap="none" spc="0" dirty="0" smtClean="0">
                <a:ln w="50800"/>
                <a:solidFill>
                  <a:schemeClr val="accent2">
                    <a:lumMod val="50000"/>
                  </a:schemeClr>
                </a:solidFill>
                <a:effectLst/>
              </a:rPr>
              <a:t>Задание 1</a:t>
            </a:r>
            <a:endParaRPr lang="ru-RU" sz="5400" b="1" i="1" cap="none" spc="0" dirty="0">
              <a:ln w="50800"/>
              <a:solidFill>
                <a:schemeClr val="accent2">
                  <a:lumMod val="50000"/>
                </a:schemeClr>
              </a:soli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124744"/>
            <a:ext cx="48894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i="1" dirty="0" smtClean="0">
                <a:ln w="50800"/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Сократите дробь:</a:t>
            </a:r>
            <a:endParaRPr lang="ru-RU" sz="5400" b="1" i="1" cap="none" spc="0" dirty="0">
              <a:ln w="50800"/>
              <a:solidFill>
                <a:schemeClr val="accent1">
                  <a:lumMod val="75000"/>
                </a:schemeClr>
              </a:solidFill>
              <a:effectLst/>
              <a:latin typeface="Monotype Corsiva" pitchFamily="66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2420888"/>
            <a:ext cx="8208913" cy="15841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9677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24128" y="325899"/>
            <a:ext cx="32079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i="1" cap="none" spc="0" dirty="0" smtClean="0">
                <a:ln w="50800"/>
                <a:solidFill>
                  <a:schemeClr val="accent2">
                    <a:lumMod val="50000"/>
                  </a:schemeClr>
                </a:solidFill>
                <a:effectLst/>
              </a:rPr>
              <a:t>Задание 2</a:t>
            </a:r>
            <a:endParaRPr lang="ru-RU" sz="5400" b="1" i="1" cap="none" spc="0" dirty="0">
              <a:ln w="50800"/>
              <a:solidFill>
                <a:schemeClr val="accent2">
                  <a:lumMod val="50000"/>
                </a:schemeClr>
              </a:soli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5204" y="1124744"/>
            <a:ext cx="730199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i="1" dirty="0" smtClean="0">
                <a:ln w="50800"/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Приведите дробь к общему </a:t>
            </a:r>
          </a:p>
          <a:p>
            <a:pPr algn="ctr"/>
            <a:r>
              <a:rPr lang="ru-RU" sz="5400" b="1" i="1" dirty="0" smtClean="0">
                <a:ln w="50800"/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знаменателю:</a:t>
            </a:r>
            <a:endParaRPr lang="ru-RU" sz="5400" b="1" i="1" cap="none" spc="0" dirty="0">
              <a:ln w="50800"/>
              <a:solidFill>
                <a:schemeClr val="accent1">
                  <a:lumMod val="75000"/>
                </a:schemeClr>
              </a:solidFill>
              <a:effectLst/>
              <a:latin typeface="Monotype Corsiva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68" r="24873"/>
          <a:stretch/>
        </p:blipFill>
        <p:spPr bwMode="auto">
          <a:xfrm>
            <a:off x="505204" y="3014258"/>
            <a:ext cx="8465506" cy="11348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92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24128" y="325899"/>
            <a:ext cx="32079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i="1" cap="none" spc="0" dirty="0" smtClean="0">
                <a:ln w="50800"/>
                <a:solidFill>
                  <a:schemeClr val="accent2">
                    <a:lumMod val="50000"/>
                  </a:schemeClr>
                </a:solidFill>
                <a:effectLst/>
              </a:rPr>
              <a:t>Задание 3</a:t>
            </a:r>
            <a:endParaRPr lang="ru-RU" sz="5400" b="1" i="1" cap="none" spc="0" dirty="0">
              <a:ln w="50800"/>
              <a:solidFill>
                <a:schemeClr val="accent2">
                  <a:lumMod val="50000"/>
                </a:schemeClr>
              </a:soli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229017"/>
            <a:ext cx="44887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i="1" dirty="0" smtClean="0">
                <a:ln w="50800"/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Сравните дроби:</a:t>
            </a:r>
            <a:endParaRPr lang="ru-RU" sz="5400" b="1" i="1" cap="none" spc="0" dirty="0">
              <a:ln w="50800"/>
              <a:solidFill>
                <a:schemeClr val="accent1">
                  <a:lumMod val="75000"/>
                </a:schemeClr>
              </a:solidFill>
              <a:effectLst/>
              <a:latin typeface="Monotype Corsiva" pitchFamily="66" charset="0"/>
            </a:endParaRPr>
          </a:p>
        </p:txBody>
      </p:sp>
      <p:pic>
        <p:nvPicPr>
          <p:cNvPr id="2066" name="Picture 18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690"/>
          <a:stretch/>
        </p:blipFill>
        <p:spPr bwMode="auto">
          <a:xfrm>
            <a:off x="395536" y="2060848"/>
            <a:ext cx="3320576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18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06" r="62900"/>
          <a:stretch/>
        </p:blipFill>
        <p:spPr bwMode="auto">
          <a:xfrm>
            <a:off x="5100289" y="2168860"/>
            <a:ext cx="2920294" cy="1404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18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63" r="43028"/>
          <a:stretch/>
        </p:blipFill>
        <p:spPr bwMode="auto">
          <a:xfrm>
            <a:off x="1115616" y="4126999"/>
            <a:ext cx="2881335" cy="1427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18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778" r="25492"/>
          <a:stretch/>
        </p:blipFill>
        <p:spPr bwMode="auto">
          <a:xfrm>
            <a:off x="5436096" y="4149080"/>
            <a:ext cx="2448272" cy="1405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100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24128" y="325899"/>
            <a:ext cx="32079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i="1" cap="none" spc="0" dirty="0" smtClean="0">
                <a:ln w="50800"/>
                <a:solidFill>
                  <a:schemeClr val="accent2">
                    <a:lumMod val="50000"/>
                  </a:schemeClr>
                </a:solidFill>
                <a:effectLst/>
              </a:rPr>
              <a:t>Задание 4</a:t>
            </a:r>
            <a:endParaRPr lang="ru-RU" sz="5400" b="1" i="1" cap="none" spc="0" dirty="0">
              <a:ln w="50800"/>
              <a:solidFill>
                <a:schemeClr val="accent2">
                  <a:lumMod val="50000"/>
                </a:schemeClr>
              </a:soli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062169"/>
            <a:ext cx="805541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i="1" dirty="0" smtClean="0">
                <a:ln w="50800"/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Расположите дроби в порядке </a:t>
            </a:r>
          </a:p>
          <a:p>
            <a:pPr algn="ctr"/>
            <a:r>
              <a:rPr lang="ru-RU" sz="5400" b="1" i="1" dirty="0" smtClean="0">
                <a:ln w="50800"/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возрастания:</a:t>
            </a:r>
            <a:endParaRPr lang="ru-RU" sz="5400" b="1" i="1" cap="none" spc="0" dirty="0">
              <a:ln w="50800"/>
              <a:solidFill>
                <a:schemeClr val="accent1">
                  <a:lumMod val="75000"/>
                </a:schemeClr>
              </a:solidFill>
              <a:effectLst/>
              <a:latin typeface="Monotype Corsiva" pitchFamily="66" charset="0"/>
            </a:endParaRP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" r="75300" b="21367"/>
          <a:stretch/>
        </p:blipFill>
        <p:spPr bwMode="auto">
          <a:xfrm>
            <a:off x="792363" y="3055346"/>
            <a:ext cx="3859734" cy="1330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2" name="Picture 8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653"/>
          <a:stretch/>
        </p:blipFill>
        <p:spPr bwMode="auto">
          <a:xfrm>
            <a:off x="4499992" y="4386309"/>
            <a:ext cx="4064298" cy="1355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53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02909" y="548680"/>
            <a:ext cx="61053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i="1" cap="none" spc="0" dirty="0" smtClean="0">
                <a:ln w="50800"/>
                <a:solidFill>
                  <a:schemeClr val="accent2">
                    <a:lumMod val="50000"/>
                  </a:schemeClr>
                </a:solidFill>
                <a:effectLst/>
              </a:rPr>
              <a:t>Домашнее задание</a:t>
            </a:r>
            <a:endParaRPr lang="ru-RU" sz="5400" b="1" i="1" cap="none" spc="0" dirty="0">
              <a:ln w="50800"/>
              <a:solidFill>
                <a:schemeClr val="accent2">
                  <a:lumMod val="50000"/>
                </a:schemeClr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1772816"/>
            <a:ext cx="784887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arenR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3;  6 (б, в, е), 7 (б, г); 28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2) Придумать две дроби, чтобы: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- их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общий знаменатель был равен 24;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- одна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дробь была больше половины,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</a:t>
            </a:r>
          </a:p>
          <a:p>
            <a:pPr lvl="0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другая – меньше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- одна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из дробей сокращалась на 5,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</a:t>
            </a:r>
          </a:p>
          <a:p>
            <a:pPr lvl="0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другая – на 3.</a:t>
            </a:r>
          </a:p>
        </p:txBody>
      </p:sp>
    </p:spTree>
    <p:extLst>
      <p:ext uri="{BB962C8B-B14F-4D97-AF65-F5344CB8AC3E}">
        <p14:creationId xmlns:p14="http://schemas.microsoft.com/office/powerpoint/2010/main" val="1649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33010" y="1484784"/>
            <a:ext cx="7627421" cy="4228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500"/>
              </a:spcBef>
              <a:buClr>
                <a:srgbClr val="FFFFFF"/>
              </a:buClr>
              <a:buSzPct val="13600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жизни человеку приходилось не только считать предметы, но и   измерять величины. Люди встретились с измерениями длин, площадей   земельных участков, объемов, массы тел. При этом случалось, что единица   измерения не укладывалась целое число раз в измеряемой величине.   Например, измеряя длину участка шагами, человек встречался с таким   явлением: в длине укладывалось десять шагов и оставался остаток меньше   одного шага.    Появление дробей связано у многих народов с делением добычи на охоте. В   связи с этой необходимой работой люди стали употреблять выражения:   половина, треть, два с половиной шага. Откуда можно было сделать вывод,    что дробные числа возникли как результат измерения величин.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32120" y="476672"/>
            <a:ext cx="56797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i="1" cap="none" spc="0" dirty="0" smtClean="0">
                <a:ln w="50800"/>
                <a:solidFill>
                  <a:schemeClr val="accent2">
                    <a:lumMod val="50000"/>
                  </a:schemeClr>
                </a:solidFill>
                <a:effectLst/>
              </a:rPr>
              <a:t>Немного истории</a:t>
            </a:r>
            <a:endParaRPr lang="ru-RU" sz="5400" b="1" i="1" cap="none" spc="0" dirty="0">
              <a:ln w="50800"/>
              <a:solidFill>
                <a:schemeClr val="accent2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6392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754" y="476672"/>
            <a:ext cx="45784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i="1" cap="none" spc="0" dirty="0" smtClean="0">
                <a:ln w="50800"/>
                <a:solidFill>
                  <a:schemeClr val="accent2">
                    <a:lumMod val="50000"/>
                  </a:schemeClr>
                </a:solidFill>
                <a:effectLst/>
              </a:rPr>
              <a:t>Запись дробей</a:t>
            </a:r>
            <a:endParaRPr lang="ru-RU" sz="5400" b="1" i="1" cap="none" spc="0" dirty="0">
              <a:ln w="50800"/>
              <a:solidFill>
                <a:schemeClr val="accent2">
                  <a:lumMod val="50000"/>
                </a:schemeClr>
              </a:solidFill>
              <a:effectLst/>
            </a:endParaRPr>
          </a:p>
        </p:txBody>
      </p:sp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7584" y="1442582"/>
            <a:ext cx="7772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spcBef>
                <a:spcPts val="500"/>
              </a:spcBef>
              <a:buClr>
                <a:srgbClr val="FFFFFF"/>
              </a:buClr>
              <a:buSzPct val="136000"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Народы прошли через многие варианты записи дробей, пока не пришли к   современной записи.      Вначале в записи дробей не использовалась дробная черта, например   число   записывалось так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2\3   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ts val="500"/>
              </a:spcBef>
              <a:buClr>
                <a:srgbClr val="FFFFFF"/>
              </a:buClr>
              <a:buSzPct val="136000"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Черта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дроби появилась лишь только    в   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1202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году у итальянского   математика Леонардо Пизанского. Он ввел слово дробь. Названия числитель   и знаменатель ввел в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13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веке Максим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Плануд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греческий монах, ученый,   математик.      Современную систему записи дробей создали в Индии. Только там писали   знаменатель сверху, а числитель снизу, и не писали дробной черты. А    записывать дроби как сейчас стали арабы.</a:t>
            </a:r>
          </a:p>
          <a:p>
            <a:pPr marL="339725" indent="-339725">
              <a:lnSpc>
                <a:spcPct val="80000"/>
              </a:lnSpc>
              <a:spcBef>
                <a:spcPts val="500"/>
              </a:spcBef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ru-RU" sz="2400" b="1" dirty="0" smtClean="0"/>
          </a:p>
        </p:txBody>
      </p:sp>
      <p:pic>
        <p:nvPicPr>
          <p:cNvPr id="6" name="Picture 18" descr="1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D6EDF3"/>
              </a:clrFrom>
              <a:clrTo>
                <a:srgbClr val="D6EDF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670763"/>
            <a:ext cx="1298575" cy="177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6060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6894" y="476672"/>
            <a:ext cx="78502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i="1" cap="none" spc="0" dirty="0" smtClean="0">
                <a:ln w="50800"/>
                <a:solidFill>
                  <a:schemeClr val="accent2">
                    <a:lumMod val="50000"/>
                  </a:schemeClr>
                </a:solidFill>
                <a:effectLst/>
              </a:rPr>
              <a:t>Помогают ли нам дроби</a:t>
            </a:r>
            <a:endParaRPr lang="ru-RU" sz="5400" b="1" i="1" cap="none" spc="0" dirty="0">
              <a:ln w="50800"/>
              <a:solidFill>
                <a:schemeClr val="accent2">
                  <a:lumMod val="50000"/>
                </a:schemeClr>
              </a:solidFill>
              <a:effectLst/>
            </a:endParaRPr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>
          <a:xfrm>
            <a:off x="759617" y="1700808"/>
            <a:ext cx="7772400" cy="43211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spcBef>
                <a:spcPts val="700"/>
              </a:spcBef>
              <a:buClr>
                <a:srgbClr val="FFFFFF"/>
              </a:buClr>
              <a:buSzPct val="97000"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sz="2800" dirty="0" smtClean="0">
                <a:cs typeface="Arial" charset="0"/>
              </a:rPr>
              <a:t>Переход в расчетах на дроби очень помо</a:t>
            </a:r>
            <a:r>
              <a:rPr lang="ru-RU" sz="2800" dirty="0" smtClean="0"/>
              <a:t>г </a:t>
            </a:r>
            <a:r>
              <a:rPr lang="ru-RU" sz="2800" dirty="0" smtClean="0">
                <a:cs typeface="Arial" charset="0"/>
              </a:rPr>
              <a:t>практике. Кроме торговли</a:t>
            </a:r>
            <a:r>
              <a:rPr lang="ru-RU" sz="2800" dirty="0" smtClean="0"/>
              <a:t>, </a:t>
            </a:r>
            <a:r>
              <a:rPr lang="ru-RU" sz="2800" dirty="0" smtClean="0">
                <a:cs typeface="Arial" charset="0"/>
              </a:rPr>
              <a:t>производства</a:t>
            </a:r>
            <a:r>
              <a:rPr lang="ru-RU" sz="2800" dirty="0" smtClean="0"/>
              <a:t>,</a:t>
            </a:r>
            <a:r>
              <a:rPr lang="ru-RU" sz="2800" dirty="0" smtClean="0">
                <a:cs typeface="Arial" charset="0"/>
              </a:rPr>
              <a:t> картографии пользу испытала и наука. Ученые -физики теперь могли указывать размеры мельчайших частиц-атомов, из которых  состоят все тела. Медики могли выразить  размеры болезнетворных бактерий</a:t>
            </a:r>
            <a:r>
              <a:rPr lang="ru-RU" sz="2800" dirty="0" smtClean="0"/>
              <a:t>,</a:t>
            </a:r>
            <a:r>
              <a:rPr lang="ru-RU" sz="2800" dirty="0" smtClean="0">
                <a:cs typeface="Arial" charset="0"/>
              </a:rPr>
              <a:t> и далее по размерам определить</a:t>
            </a:r>
            <a:r>
              <a:rPr lang="ru-RU" sz="2800" dirty="0" smtClean="0"/>
              <a:t>,</a:t>
            </a:r>
            <a:r>
              <a:rPr lang="ru-RU" sz="2800" dirty="0" smtClean="0">
                <a:cs typeface="Arial" charset="0"/>
              </a:rPr>
              <a:t> какие бактерии заразили организм и с какой болезнью надо бороться.</a:t>
            </a:r>
            <a:endParaRPr lang="ru-RU" sz="2800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862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732240" y="332656"/>
            <a:ext cx="21066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i="1" cap="none" spc="0" dirty="0" smtClean="0">
                <a:ln w="50800"/>
                <a:solidFill>
                  <a:schemeClr val="accent2">
                    <a:lumMod val="50000"/>
                  </a:schemeClr>
                </a:solidFill>
                <a:effectLst/>
              </a:rPr>
              <a:t>Устно</a:t>
            </a:r>
            <a:endParaRPr lang="ru-RU" sz="5400" b="1" i="1" cap="none" spc="0" dirty="0">
              <a:ln w="50800"/>
              <a:solidFill>
                <a:schemeClr val="accent2">
                  <a:lumMod val="50000"/>
                </a:schemeClr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69293" y="980728"/>
            <a:ext cx="37641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i="1" cap="none" spc="0" dirty="0" smtClean="0">
                <a:ln w="50800"/>
                <a:solidFill>
                  <a:schemeClr val="accent1">
                    <a:lumMod val="75000"/>
                  </a:schemeClr>
                </a:solidFill>
                <a:effectLst/>
                <a:latin typeface="Monotype Corsiva" pitchFamily="66" charset="0"/>
              </a:rPr>
              <a:t>1. </a:t>
            </a:r>
            <a:r>
              <a:rPr lang="ru-RU" sz="5400" b="1" i="1" dirty="0">
                <a:ln w="50800"/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В</a:t>
            </a:r>
            <a:r>
              <a:rPr lang="ru-RU" sz="5400" b="1" i="1" cap="none" spc="0" dirty="0" smtClean="0">
                <a:ln w="50800"/>
                <a:solidFill>
                  <a:schemeClr val="accent1">
                    <a:lumMod val="75000"/>
                  </a:schemeClr>
                </a:solidFill>
                <a:effectLst/>
                <a:latin typeface="Monotype Corsiva" pitchFamily="66" charset="0"/>
              </a:rPr>
              <a:t>ычислите</a:t>
            </a:r>
            <a:endParaRPr lang="ru-RU" sz="5400" b="1" i="1" cap="none" spc="0" dirty="0">
              <a:ln w="50800"/>
              <a:solidFill>
                <a:schemeClr val="accent1">
                  <a:lumMod val="75000"/>
                </a:schemeClr>
              </a:solidFill>
              <a:effectLst/>
              <a:latin typeface="Monotype Corsiva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95736" y="2060848"/>
            <a:ext cx="265970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9600" b="1" i="1" cap="none" spc="0" dirty="0" smtClean="0">
                <a:ln w="50800"/>
                <a:solidFill>
                  <a:schemeClr val="accent6">
                    <a:lumMod val="50000"/>
                  </a:schemeClr>
                </a:solidFill>
                <a:effectLst/>
                <a:latin typeface="Monotype Corsiva" pitchFamily="66" charset="0"/>
              </a:rPr>
              <a:t>2 </a:t>
            </a:r>
            <a:r>
              <a:rPr lang="ru-RU" sz="9600" b="1" i="1" cap="none" spc="0" dirty="0" smtClean="0">
                <a:ln w="50800"/>
                <a:solidFill>
                  <a:schemeClr val="accent6">
                    <a:lumMod val="50000"/>
                  </a:schemeClr>
                </a:solidFill>
                <a:effectLst/>
                <a:latin typeface="Monotype Corsiva" pitchFamily="66" charset="0"/>
                <a:sym typeface="Symbol"/>
              </a:rPr>
              <a:t> 16</a:t>
            </a:r>
            <a:endParaRPr lang="ru-RU" sz="9600" b="1" i="1" cap="none" spc="0" dirty="0">
              <a:ln w="50800"/>
              <a:solidFill>
                <a:schemeClr val="accent6">
                  <a:lumMod val="50000"/>
                </a:schemeClr>
              </a:solidFill>
              <a:effectLst/>
              <a:latin typeface="Monotype Corsiva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76056" y="2060848"/>
            <a:ext cx="218040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9600" b="1" i="1" cap="none" spc="0" dirty="0" smtClean="0">
                <a:ln w="50800"/>
                <a:solidFill>
                  <a:srgbClr val="7030A0"/>
                </a:solidFill>
                <a:effectLst/>
                <a:latin typeface="Monotype Corsiva" pitchFamily="66" charset="0"/>
              </a:rPr>
              <a:t>= 32</a:t>
            </a:r>
            <a:endParaRPr lang="ru-RU" sz="9600" b="1" i="1" cap="none" spc="0" dirty="0">
              <a:ln w="50800"/>
              <a:solidFill>
                <a:srgbClr val="7030A0"/>
              </a:solidFill>
              <a:effectLst/>
              <a:latin typeface="Monotype Corsiva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41114" y="2067638"/>
            <a:ext cx="353494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9600" b="1" i="1" cap="none" spc="0" dirty="0" smtClean="0">
                <a:ln w="50800"/>
                <a:solidFill>
                  <a:schemeClr val="accent6">
                    <a:lumMod val="50000"/>
                  </a:schemeClr>
                </a:solidFill>
                <a:effectLst/>
                <a:latin typeface="Monotype Corsiva" pitchFamily="66" charset="0"/>
              </a:rPr>
              <a:t>37 + 18</a:t>
            </a:r>
            <a:endParaRPr lang="ru-RU" sz="9600" b="1" i="1" cap="none" spc="0" dirty="0">
              <a:ln w="50800"/>
              <a:solidFill>
                <a:schemeClr val="accent6">
                  <a:lumMod val="50000"/>
                </a:schemeClr>
              </a:solidFill>
              <a:effectLst/>
              <a:latin typeface="Monotype Corsiva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61126" y="2060848"/>
            <a:ext cx="218040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9600" b="1" i="1" cap="none" spc="0" dirty="0" smtClean="0">
                <a:ln w="50800"/>
                <a:solidFill>
                  <a:srgbClr val="7030A0"/>
                </a:solidFill>
                <a:effectLst/>
                <a:latin typeface="Monotype Corsiva" pitchFamily="66" charset="0"/>
              </a:rPr>
              <a:t>= 55</a:t>
            </a:r>
            <a:endParaRPr lang="ru-RU" sz="9600" b="1" i="1" cap="none" spc="0" dirty="0">
              <a:ln w="50800"/>
              <a:solidFill>
                <a:srgbClr val="7030A0"/>
              </a:solidFill>
              <a:effectLst/>
              <a:latin typeface="Monotype Corsiva" pitchFamily="66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87624" y="2060848"/>
            <a:ext cx="377860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9600" b="1" i="1" cap="none" spc="0" dirty="0" smtClean="0">
                <a:ln w="50800"/>
                <a:solidFill>
                  <a:schemeClr val="accent6">
                    <a:lumMod val="50000"/>
                  </a:schemeClr>
                </a:solidFill>
                <a:effectLst/>
                <a:latin typeface="Monotype Corsiva" pitchFamily="66" charset="0"/>
              </a:rPr>
              <a:t>160 </a:t>
            </a:r>
            <a:r>
              <a:rPr lang="ru-RU" sz="9600" b="1" i="1" cap="none" spc="0" dirty="0" smtClean="0">
                <a:ln w="50800"/>
                <a:solidFill>
                  <a:schemeClr val="accent6">
                    <a:lumMod val="50000"/>
                  </a:schemeClr>
                </a:solidFill>
                <a:effectLst/>
                <a:latin typeface="Monotype Corsiva" pitchFamily="66" charset="0"/>
                <a:sym typeface="Symbol"/>
              </a:rPr>
              <a:t> 20</a:t>
            </a:r>
            <a:endParaRPr lang="ru-RU" sz="9600" b="1" i="1" cap="none" spc="0" dirty="0">
              <a:ln w="50800"/>
              <a:solidFill>
                <a:schemeClr val="accent6">
                  <a:lumMod val="50000"/>
                </a:schemeClr>
              </a:solidFill>
              <a:effectLst/>
              <a:latin typeface="Monotype Corsiva" pitchFamily="66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61126" y="2073203"/>
            <a:ext cx="163858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9600" b="1" i="1" cap="none" spc="0" dirty="0" smtClean="0">
                <a:ln w="50800"/>
                <a:solidFill>
                  <a:srgbClr val="7030A0"/>
                </a:solidFill>
                <a:effectLst/>
                <a:latin typeface="Monotype Corsiva" pitchFamily="66" charset="0"/>
              </a:rPr>
              <a:t>= 8</a:t>
            </a:r>
            <a:endParaRPr lang="ru-RU" sz="9600" b="1" i="1" cap="none" spc="0" dirty="0">
              <a:ln w="50800"/>
              <a:solidFill>
                <a:srgbClr val="7030A0"/>
              </a:solidFill>
              <a:effectLst/>
              <a:latin typeface="Monotype Corsiva" pitchFamily="66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747986" y="2060848"/>
            <a:ext cx="323838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9600" b="1" i="1" cap="none" spc="0" dirty="0" smtClean="0">
                <a:ln w="50800"/>
                <a:solidFill>
                  <a:schemeClr val="accent6">
                    <a:lumMod val="50000"/>
                  </a:schemeClr>
                </a:solidFill>
                <a:effectLst/>
                <a:latin typeface="Monotype Corsiva" pitchFamily="66" charset="0"/>
              </a:rPr>
              <a:t>51 - 35</a:t>
            </a:r>
            <a:endParaRPr lang="ru-RU" sz="9600" b="1" i="1" cap="none" spc="0" dirty="0">
              <a:ln w="50800"/>
              <a:solidFill>
                <a:schemeClr val="accent6">
                  <a:lumMod val="50000"/>
                </a:schemeClr>
              </a:solidFill>
              <a:effectLst/>
              <a:latin typeface="Monotype Corsiva" pitchFamily="66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084306" y="2073203"/>
            <a:ext cx="218040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9600" b="1" i="1" cap="none" spc="0" dirty="0" smtClean="0">
                <a:ln w="50800"/>
                <a:solidFill>
                  <a:srgbClr val="7030A0"/>
                </a:solidFill>
                <a:effectLst/>
                <a:latin typeface="Monotype Corsiva" pitchFamily="66" charset="0"/>
              </a:rPr>
              <a:t>= 16</a:t>
            </a:r>
            <a:endParaRPr lang="ru-RU" sz="9600" b="1" i="1" cap="none" spc="0" dirty="0">
              <a:ln w="50800"/>
              <a:solidFill>
                <a:srgbClr val="7030A0"/>
              </a:solidFill>
              <a:effectLst/>
              <a:latin typeface="Monotype Corsiva" pitchFamily="66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707826" y="2060200"/>
            <a:ext cx="320151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9600" b="1" i="1" cap="none" spc="0" dirty="0" smtClean="0">
                <a:ln w="50800"/>
                <a:solidFill>
                  <a:schemeClr val="accent6">
                    <a:lumMod val="50000"/>
                  </a:schemeClr>
                </a:solidFill>
                <a:effectLst/>
                <a:latin typeface="Monotype Corsiva" pitchFamily="66" charset="0"/>
              </a:rPr>
              <a:t>30 </a:t>
            </a:r>
            <a:r>
              <a:rPr lang="ru-RU" sz="9600" b="1" i="1" cap="none" spc="0" dirty="0" smtClean="0">
                <a:ln w="50800"/>
                <a:solidFill>
                  <a:schemeClr val="accent6">
                    <a:lumMod val="50000"/>
                  </a:schemeClr>
                </a:solidFill>
                <a:effectLst/>
                <a:latin typeface="Monotype Corsiva" pitchFamily="66" charset="0"/>
                <a:sym typeface="Symbol"/>
              </a:rPr>
              <a:t> 24</a:t>
            </a:r>
            <a:endParaRPr lang="ru-RU" sz="9600" b="1" i="1" cap="none" spc="0" dirty="0">
              <a:ln w="50800"/>
              <a:solidFill>
                <a:schemeClr val="accent6">
                  <a:lumMod val="50000"/>
                </a:schemeClr>
              </a:solidFill>
              <a:effectLst/>
              <a:latin typeface="Monotype Corsiva" pitchFamily="66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050721" y="2086166"/>
            <a:ext cx="272222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9600" b="1" i="1" cap="none" spc="0" dirty="0" smtClean="0">
                <a:ln w="50800"/>
                <a:solidFill>
                  <a:srgbClr val="7030A0"/>
                </a:solidFill>
                <a:effectLst/>
                <a:latin typeface="Monotype Corsiva" pitchFamily="66" charset="0"/>
              </a:rPr>
              <a:t>= 720</a:t>
            </a:r>
            <a:endParaRPr lang="ru-RU" sz="9600" b="1" i="1" cap="none" spc="0" dirty="0">
              <a:ln w="50800"/>
              <a:solidFill>
                <a:srgbClr val="7030A0"/>
              </a:solidFill>
              <a:effectLst/>
              <a:latin typeface="Monotype Corsiva" pitchFamily="66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187624" y="2036655"/>
            <a:ext cx="323678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9600" b="1" i="1" cap="none" spc="0" dirty="0" smtClean="0">
                <a:ln w="50800"/>
                <a:solidFill>
                  <a:schemeClr val="accent6">
                    <a:lumMod val="50000"/>
                  </a:schemeClr>
                </a:solidFill>
                <a:effectLst/>
                <a:latin typeface="Monotype Corsiva" pitchFamily="66" charset="0"/>
              </a:rPr>
              <a:t>105 </a:t>
            </a:r>
            <a:r>
              <a:rPr lang="ru-RU" sz="9600" b="1" i="1" cap="none" spc="0" dirty="0" smtClean="0">
                <a:ln w="50800"/>
                <a:solidFill>
                  <a:schemeClr val="accent6">
                    <a:lumMod val="50000"/>
                  </a:schemeClr>
                </a:solidFill>
                <a:effectLst/>
                <a:latin typeface="Monotype Corsiva" pitchFamily="66" charset="0"/>
                <a:sym typeface="Symbol"/>
              </a:rPr>
              <a:t> 3</a:t>
            </a:r>
            <a:endParaRPr lang="ru-RU" sz="9600" b="1" i="1" cap="none" spc="0" dirty="0">
              <a:ln w="50800"/>
              <a:solidFill>
                <a:schemeClr val="accent6">
                  <a:lumMod val="50000"/>
                </a:schemeClr>
              </a:solidFill>
              <a:effectLst/>
              <a:latin typeface="Monotype Corsiva" pitchFamily="66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045533" y="2067638"/>
            <a:ext cx="218040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9600" b="1" i="1" cap="none" spc="0" dirty="0" smtClean="0">
                <a:ln w="50800"/>
                <a:solidFill>
                  <a:srgbClr val="7030A0"/>
                </a:solidFill>
                <a:effectLst/>
                <a:latin typeface="Monotype Corsiva" pitchFamily="66" charset="0"/>
              </a:rPr>
              <a:t>= 35</a:t>
            </a:r>
            <a:endParaRPr lang="ru-RU" sz="9600" b="1" i="1" cap="none" spc="0" dirty="0">
              <a:ln w="50800"/>
              <a:solidFill>
                <a:srgbClr val="7030A0"/>
              </a:solidFill>
              <a:effectLst/>
              <a:latin typeface="Monotype Corsiva" pitchFamily="66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020391" y="2067638"/>
            <a:ext cx="407675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9600" b="1" i="1" cap="none" spc="0" dirty="0" smtClean="0">
                <a:ln w="50800"/>
                <a:solidFill>
                  <a:schemeClr val="accent6">
                    <a:lumMod val="50000"/>
                  </a:schemeClr>
                </a:solidFill>
                <a:effectLst/>
                <a:latin typeface="Monotype Corsiva" pitchFamily="66" charset="0"/>
              </a:rPr>
              <a:t>158 + 19</a:t>
            </a:r>
            <a:endParaRPr lang="ru-RU" sz="9600" b="1" i="1" cap="none" spc="0" dirty="0">
              <a:ln w="50800"/>
              <a:solidFill>
                <a:schemeClr val="accent6">
                  <a:lumMod val="50000"/>
                </a:schemeClr>
              </a:solidFill>
              <a:effectLst/>
              <a:latin typeface="Monotype Corsiva" pitchFamily="66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076056" y="2065505"/>
            <a:ext cx="272222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9600" b="1" i="1" cap="none" spc="0" dirty="0" smtClean="0">
                <a:ln w="50800"/>
                <a:solidFill>
                  <a:srgbClr val="7030A0"/>
                </a:solidFill>
                <a:effectLst/>
                <a:latin typeface="Monotype Corsiva" pitchFamily="66" charset="0"/>
              </a:rPr>
              <a:t>= 177</a:t>
            </a:r>
            <a:endParaRPr lang="ru-RU" sz="9600" b="1" i="1" cap="none" spc="0" dirty="0">
              <a:ln w="50800"/>
              <a:solidFill>
                <a:srgbClr val="7030A0"/>
              </a:solidFill>
              <a:effectLst/>
              <a:latin typeface="Monotype Corsiva" pitchFamily="66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322632" y="2024827"/>
            <a:ext cx="37802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9600" b="1" i="1" cap="none" spc="0" dirty="0" smtClean="0">
                <a:ln w="50800"/>
                <a:solidFill>
                  <a:schemeClr val="accent6">
                    <a:lumMod val="50000"/>
                  </a:schemeClr>
                </a:solidFill>
                <a:effectLst/>
                <a:latin typeface="Monotype Corsiva" pitchFamily="66" charset="0"/>
              </a:rPr>
              <a:t>110 - 49</a:t>
            </a:r>
            <a:endParaRPr lang="ru-RU" sz="9600" b="1" i="1" cap="none" spc="0" dirty="0">
              <a:ln w="50800"/>
              <a:solidFill>
                <a:schemeClr val="accent6">
                  <a:lumMod val="50000"/>
                </a:schemeClr>
              </a:solidFill>
              <a:effectLst/>
              <a:latin typeface="Monotype Corsiva" pitchFamily="66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061126" y="2073203"/>
            <a:ext cx="218040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9600" b="1" i="1" cap="none" spc="0" dirty="0" smtClean="0">
                <a:ln w="50800"/>
                <a:solidFill>
                  <a:srgbClr val="7030A0"/>
                </a:solidFill>
                <a:effectLst/>
                <a:latin typeface="Monotype Corsiva" pitchFamily="66" charset="0"/>
              </a:rPr>
              <a:t>= 61</a:t>
            </a:r>
            <a:endParaRPr lang="ru-RU" sz="9600" b="1" i="1" cap="none" spc="0" dirty="0">
              <a:ln w="50800"/>
              <a:solidFill>
                <a:srgbClr val="7030A0"/>
              </a:solidFill>
              <a:effectLst/>
              <a:latin typeface="Monotype Corsiva" pitchFamily="66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65958" y="2023885"/>
            <a:ext cx="432041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9600" b="1" i="1" cap="none" spc="0" dirty="0" smtClean="0">
                <a:ln w="50800"/>
                <a:solidFill>
                  <a:schemeClr val="accent6">
                    <a:lumMod val="50000"/>
                  </a:schemeClr>
                </a:solidFill>
                <a:effectLst/>
                <a:latin typeface="Monotype Corsiva" pitchFamily="66" charset="0"/>
              </a:rPr>
              <a:t>4444 </a:t>
            </a:r>
            <a:r>
              <a:rPr lang="ru-RU" sz="9600" b="1" i="1" cap="none" spc="0" dirty="0" smtClean="0">
                <a:ln w="50800"/>
                <a:solidFill>
                  <a:schemeClr val="accent6">
                    <a:lumMod val="50000"/>
                  </a:schemeClr>
                </a:solidFill>
                <a:effectLst/>
                <a:latin typeface="Monotype Corsiva" pitchFamily="66" charset="0"/>
                <a:sym typeface="Symbol"/>
              </a:rPr>
              <a:t> 11</a:t>
            </a:r>
            <a:endParaRPr lang="ru-RU" sz="9600" b="1" i="1" cap="none" spc="0" dirty="0">
              <a:ln w="50800"/>
              <a:solidFill>
                <a:schemeClr val="accent6">
                  <a:lumMod val="50000"/>
                </a:schemeClr>
              </a:solidFill>
              <a:effectLst/>
              <a:latin typeface="Monotype Corsiva" pitchFamily="66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063321" y="2060848"/>
            <a:ext cx="272222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9600" b="1" i="1" cap="none" spc="0" dirty="0" smtClean="0">
                <a:ln w="50800"/>
                <a:solidFill>
                  <a:srgbClr val="7030A0"/>
                </a:solidFill>
                <a:effectLst/>
                <a:latin typeface="Monotype Corsiva" pitchFamily="66" charset="0"/>
              </a:rPr>
              <a:t>= 404</a:t>
            </a:r>
            <a:endParaRPr lang="ru-RU" sz="9600" b="1" i="1" cap="none" spc="0" dirty="0">
              <a:ln w="50800"/>
              <a:solidFill>
                <a:srgbClr val="7030A0"/>
              </a:solidFill>
              <a:effectLst/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299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9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3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9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7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1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7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22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732240" y="332656"/>
            <a:ext cx="21066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i="1" cap="none" spc="0" dirty="0" smtClean="0">
                <a:ln w="50800"/>
                <a:solidFill>
                  <a:schemeClr val="accent2">
                    <a:lumMod val="50000"/>
                  </a:schemeClr>
                </a:solidFill>
                <a:effectLst/>
              </a:rPr>
              <a:t>Устно</a:t>
            </a:r>
            <a:endParaRPr lang="ru-RU" sz="5400" b="1" i="1" cap="none" spc="0" dirty="0">
              <a:ln w="50800"/>
              <a:solidFill>
                <a:schemeClr val="accent2">
                  <a:lumMod val="50000"/>
                </a:schemeClr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990672"/>
            <a:ext cx="8284639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i="1" cap="none" spc="0" dirty="0" smtClean="0">
                <a:ln w="50800"/>
                <a:solidFill>
                  <a:schemeClr val="accent1">
                    <a:lumMod val="75000"/>
                  </a:schemeClr>
                </a:solidFill>
                <a:effectLst/>
                <a:latin typeface="Monotype Corsiva" pitchFamily="66" charset="0"/>
              </a:rPr>
              <a:t>2. </a:t>
            </a:r>
            <a:r>
              <a:rPr lang="ru-RU" sz="5400" b="1" i="1" dirty="0" smtClean="0">
                <a:ln w="50800"/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Выясните, на какие из чисел</a:t>
            </a:r>
          </a:p>
          <a:p>
            <a:pPr algn="ctr"/>
            <a:r>
              <a:rPr lang="ru-RU" sz="5400" b="1" i="1" cap="none" spc="0" dirty="0" smtClean="0">
                <a:ln w="50800"/>
                <a:solidFill>
                  <a:schemeClr val="accent1">
                    <a:lumMod val="75000"/>
                  </a:schemeClr>
                </a:solidFill>
                <a:effectLst/>
                <a:latin typeface="Monotype Corsiva" pitchFamily="66" charset="0"/>
              </a:rPr>
              <a:t>2, 3, 5, 6, 9, 10 делятся</a:t>
            </a:r>
          </a:p>
          <a:p>
            <a:pPr algn="ctr"/>
            <a:r>
              <a:rPr lang="ru-RU" sz="5400" b="1" i="1" dirty="0">
                <a:ln w="50800"/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д</a:t>
            </a:r>
            <a:r>
              <a:rPr lang="ru-RU" sz="5400" b="1" i="1" dirty="0" smtClean="0">
                <a:ln w="50800"/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анные числа</a:t>
            </a:r>
            <a:r>
              <a:rPr lang="ru-RU" sz="5400" b="1" i="1" cap="none" spc="0" dirty="0" smtClean="0">
                <a:ln w="50800"/>
                <a:solidFill>
                  <a:schemeClr val="accent1">
                    <a:lumMod val="75000"/>
                  </a:schemeClr>
                </a:solidFill>
                <a:effectLst/>
                <a:latin typeface="Monotype Corsiva" pitchFamily="66" charset="0"/>
              </a:rPr>
              <a:t> </a:t>
            </a:r>
            <a:endParaRPr lang="ru-RU" sz="5400" b="1" i="1" cap="none" spc="0" dirty="0">
              <a:ln w="50800"/>
              <a:solidFill>
                <a:schemeClr val="accent1">
                  <a:lumMod val="75000"/>
                </a:schemeClr>
              </a:solidFill>
              <a:effectLst/>
              <a:latin typeface="Monotype Corsiva" pitchFamily="66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411760" y="3584379"/>
            <a:ext cx="368402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9600" b="1" i="1" dirty="0">
                <a:ln w="50800"/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а</a:t>
            </a:r>
            <a:r>
              <a:rPr lang="ru-RU" sz="9600" b="1" i="1" cap="none" spc="0" dirty="0" smtClean="0">
                <a:ln w="50800"/>
                <a:solidFill>
                  <a:schemeClr val="accent6">
                    <a:lumMod val="50000"/>
                  </a:schemeClr>
                </a:solidFill>
                <a:effectLst/>
                <a:latin typeface="Monotype Corsiva" pitchFamily="66" charset="0"/>
              </a:rPr>
              <a:t>)  2754</a:t>
            </a:r>
            <a:endParaRPr lang="ru-RU" sz="9600" b="1" i="1" cap="none" spc="0" dirty="0">
              <a:ln w="50800"/>
              <a:solidFill>
                <a:schemeClr val="accent6">
                  <a:lumMod val="50000"/>
                </a:schemeClr>
              </a:solidFill>
              <a:effectLst/>
              <a:latin typeface="Monotype Corsiva" pitchFamily="66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430996" y="3614248"/>
            <a:ext cx="366478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9600" b="1" i="1" dirty="0" smtClean="0">
                <a:ln w="50800"/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б</a:t>
            </a:r>
            <a:r>
              <a:rPr lang="ru-RU" sz="9600" b="1" i="1" cap="none" spc="0" dirty="0" smtClean="0">
                <a:ln w="50800"/>
                <a:solidFill>
                  <a:schemeClr val="accent6">
                    <a:lumMod val="50000"/>
                  </a:schemeClr>
                </a:solidFill>
                <a:effectLst/>
                <a:latin typeface="Monotype Corsiva" pitchFamily="66" charset="0"/>
              </a:rPr>
              <a:t>)  8510</a:t>
            </a:r>
            <a:endParaRPr lang="ru-RU" sz="9600" b="1" i="1" cap="none" spc="0" dirty="0">
              <a:ln w="50800"/>
              <a:solidFill>
                <a:schemeClr val="accent6">
                  <a:lumMod val="50000"/>
                </a:schemeClr>
              </a:solidFill>
              <a:effectLst/>
              <a:latin typeface="Monotype Corsiva" pitchFamily="66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471996" y="3575995"/>
            <a:ext cx="416011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9600" b="1" i="1" dirty="0" smtClean="0">
                <a:ln w="50800"/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в</a:t>
            </a:r>
            <a:r>
              <a:rPr lang="ru-RU" sz="9600" b="1" i="1" cap="none" spc="0" dirty="0" smtClean="0">
                <a:ln w="50800"/>
                <a:solidFill>
                  <a:schemeClr val="accent6">
                    <a:lumMod val="50000"/>
                  </a:schemeClr>
                </a:solidFill>
                <a:effectLst/>
                <a:latin typeface="Monotype Corsiva" pitchFamily="66" charset="0"/>
              </a:rPr>
              <a:t>)  12345</a:t>
            </a:r>
            <a:endParaRPr lang="ru-RU" sz="9600" b="1" i="1" cap="none" spc="0" dirty="0">
              <a:ln w="50800"/>
              <a:solidFill>
                <a:schemeClr val="accent6">
                  <a:lumMod val="50000"/>
                </a:schemeClr>
              </a:solidFill>
              <a:effectLst/>
              <a:latin typeface="Monotype Corsiva" pitchFamily="66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506338" y="3584379"/>
            <a:ext cx="358944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9600" b="1" i="1" dirty="0" smtClean="0">
                <a:ln w="50800"/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г</a:t>
            </a:r>
            <a:r>
              <a:rPr lang="ru-RU" sz="9600" b="1" i="1" cap="none" spc="0" dirty="0" smtClean="0">
                <a:ln w="50800"/>
                <a:solidFill>
                  <a:schemeClr val="accent6">
                    <a:lumMod val="50000"/>
                  </a:schemeClr>
                </a:solidFill>
                <a:effectLst/>
                <a:latin typeface="Monotype Corsiva" pitchFamily="66" charset="0"/>
              </a:rPr>
              <a:t>)  9803</a:t>
            </a:r>
            <a:endParaRPr lang="ru-RU" sz="9600" b="1" i="1" cap="none" spc="0" dirty="0">
              <a:ln w="50800"/>
              <a:solidFill>
                <a:schemeClr val="accent6">
                  <a:lumMod val="50000"/>
                </a:schemeClr>
              </a:solidFill>
              <a:effectLst/>
              <a:latin typeface="Monotype Corsiva" pitchFamily="66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446851" y="3575995"/>
            <a:ext cx="528542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9600" b="1" i="1" dirty="0" smtClean="0">
                <a:ln w="50800"/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д</a:t>
            </a:r>
            <a:r>
              <a:rPr lang="ru-RU" sz="9600" b="1" i="1" cap="none" spc="0" dirty="0" smtClean="0">
                <a:ln w="50800"/>
                <a:solidFill>
                  <a:schemeClr val="accent6">
                    <a:lumMod val="50000"/>
                  </a:schemeClr>
                </a:solidFill>
                <a:effectLst/>
                <a:latin typeface="Monotype Corsiva" pitchFamily="66" charset="0"/>
              </a:rPr>
              <a:t>)  2467122</a:t>
            </a:r>
            <a:endParaRPr lang="ru-RU" sz="9600" b="1" i="1" cap="none" spc="0" dirty="0">
              <a:ln w="50800"/>
              <a:solidFill>
                <a:schemeClr val="accent6">
                  <a:lumMod val="50000"/>
                </a:schemeClr>
              </a:solidFill>
              <a:effectLst/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18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5" grpId="1"/>
      <p:bldP spid="26" grpId="0"/>
      <p:bldP spid="26" grpId="1"/>
      <p:bldP spid="27" grpId="0"/>
      <p:bldP spid="27" grpId="1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732240" y="332656"/>
            <a:ext cx="21066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i="1" cap="none" spc="0" dirty="0" smtClean="0">
                <a:ln w="50800"/>
                <a:solidFill>
                  <a:schemeClr val="accent2">
                    <a:lumMod val="50000"/>
                  </a:schemeClr>
                </a:solidFill>
                <a:effectLst/>
              </a:rPr>
              <a:t>Устно</a:t>
            </a:r>
            <a:endParaRPr lang="ru-RU" sz="5400" b="1" i="1" cap="none" spc="0" dirty="0">
              <a:ln w="50800"/>
              <a:solidFill>
                <a:schemeClr val="accent2">
                  <a:lumMod val="50000"/>
                </a:schemeClr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4209" y="990672"/>
            <a:ext cx="84273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i="1" dirty="0">
                <a:ln w="50800"/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3</a:t>
            </a:r>
            <a:r>
              <a:rPr lang="ru-RU" sz="5400" b="1" i="1" cap="none" spc="0" dirty="0" smtClean="0">
                <a:ln w="50800"/>
                <a:solidFill>
                  <a:schemeClr val="accent1">
                    <a:lumMod val="75000"/>
                  </a:schemeClr>
                </a:solidFill>
                <a:effectLst/>
                <a:latin typeface="Monotype Corsiva" pitchFamily="66" charset="0"/>
              </a:rPr>
              <a:t>. </a:t>
            </a:r>
            <a:r>
              <a:rPr lang="ru-RU" sz="5400" b="1" i="1" dirty="0" smtClean="0">
                <a:ln w="50800"/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Найдите НОК и НОД чисел:</a:t>
            </a:r>
            <a:endParaRPr lang="ru-RU" sz="5400" b="1" i="1" cap="none" spc="0" dirty="0">
              <a:ln w="50800"/>
              <a:solidFill>
                <a:schemeClr val="accent1">
                  <a:lumMod val="75000"/>
                </a:schemeClr>
              </a:solidFill>
              <a:effectLst/>
              <a:latin typeface="Monotype Corsiva" pitchFamily="66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619672" y="2839133"/>
            <a:ext cx="425148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9600" b="1" i="1" dirty="0">
                <a:ln w="50800"/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а</a:t>
            </a:r>
            <a:r>
              <a:rPr lang="ru-RU" sz="9600" b="1" i="1" cap="none" spc="0" dirty="0" smtClean="0">
                <a:ln w="50800"/>
                <a:solidFill>
                  <a:schemeClr val="accent6">
                    <a:lumMod val="50000"/>
                  </a:schemeClr>
                </a:solidFill>
                <a:effectLst/>
                <a:latin typeface="Monotype Corsiva" pitchFamily="66" charset="0"/>
              </a:rPr>
              <a:t>)  24 и 8</a:t>
            </a:r>
            <a:endParaRPr lang="ru-RU" sz="9600" b="1" i="1" cap="none" spc="0" dirty="0">
              <a:ln w="50800"/>
              <a:solidFill>
                <a:schemeClr val="accent6">
                  <a:lumMod val="50000"/>
                </a:schemeClr>
              </a:solidFill>
              <a:effectLst/>
              <a:latin typeface="Monotype Corsiva" pitchFamily="66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669131" y="2839133"/>
            <a:ext cx="423224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9600" b="1" i="1" dirty="0" smtClean="0">
                <a:ln w="50800"/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б</a:t>
            </a:r>
            <a:r>
              <a:rPr lang="ru-RU" sz="9600" b="1" i="1" cap="none" spc="0" dirty="0" smtClean="0">
                <a:ln w="50800"/>
                <a:solidFill>
                  <a:schemeClr val="accent6">
                    <a:lumMod val="50000"/>
                  </a:schemeClr>
                </a:solidFill>
                <a:effectLst/>
                <a:latin typeface="Monotype Corsiva" pitchFamily="66" charset="0"/>
              </a:rPr>
              <a:t>)  7 и 10</a:t>
            </a:r>
            <a:endParaRPr lang="ru-RU" sz="9600" b="1" i="1" cap="none" spc="0" dirty="0">
              <a:ln w="50800"/>
              <a:solidFill>
                <a:schemeClr val="accent6">
                  <a:lumMod val="50000"/>
                </a:schemeClr>
              </a:solidFill>
              <a:effectLst/>
              <a:latin typeface="Monotype Corsiva" pitchFamily="66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730476" y="2830005"/>
            <a:ext cx="472757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9600" b="1" i="1" dirty="0" smtClean="0">
                <a:ln w="50800"/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в</a:t>
            </a:r>
            <a:r>
              <a:rPr lang="ru-RU" sz="9600" b="1" i="1" cap="none" spc="0" dirty="0" smtClean="0">
                <a:ln w="50800"/>
                <a:solidFill>
                  <a:schemeClr val="accent6">
                    <a:lumMod val="50000"/>
                  </a:schemeClr>
                </a:solidFill>
                <a:effectLst/>
                <a:latin typeface="Monotype Corsiva" pitchFamily="66" charset="0"/>
              </a:rPr>
              <a:t>)  18 и 45</a:t>
            </a:r>
            <a:endParaRPr lang="ru-RU" sz="9600" b="1" i="1" cap="none" spc="0" dirty="0">
              <a:ln w="50800"/>
              <a:solidFill>
                <a:schemeClr val="accent6">
                  <a:lumMod val="50000"/>
                </a:schemeClr>
              </a:solidFill>
              <a:effectLst/>
              <a:latin typeface="Monotype Corsiva" pitchFamily="66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744903" y="2839133"/>
            <a:ext cx="469872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9600" b="1" i="1" dirty="0" smtClean="0">
                <a:ln w="50800"/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г</a:t>
            </a:r>
            <a:r>
              <a:rPr lang="ru-RU" sz="9600" b="1" i="1" cap="none" spc="0" dirty="0" smtClean="0">
                <a:ln w="50800"/>
                <a:solidFill>
                  <a:schemeClr val="accent6">
                    <a:lumMod val="50000"/>
                  </a:schemeClr>
                </a:solidFill>
                <a:effectLst/>
                <a:latin typeface="Monotype Corsiva" pitchFamily="66" charset="0"/>
              </a:rPr>
              <a:t>)  12 и 60</a:t>
            </a:r>
            <a:endParaRPr lang="ru-RU" sz="9600" b="1" i="1" cap="none" spc="0" dirty="0">
              <a:ln w="50800"/>
              <a:solidFill>
                <a:schemeClr val="accent6">
                  <a:lumMod val="50000"/>
                </a:schemeClr>
              </a:solidFill>
              <a:effectLst/>
              <a:latin typeface="Monotype Corsiva" pitchFamily="66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701267" y="2839133"/>
            <a:ext cx="422743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9600" b="1" i="1" dirty="0" smtClean="0">
                <a:ln w="50800"/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д</a:t>
            </a:r>
            <a:r>
              <a:rPr lang="ru-RU" sz="9600" b="1" i="1" cap="none" spc="0" dirty="0" smtClean="0">
                <a:ln w="50800"/>
                <a:solidFill>
                  <a:schemeClr val="accent6">
                    <a:lumMod val="50000"/>
                  </a:schemeClr>
                </a:solidFill>
                <a:effectLst/>
                <a:latin typeface="Monotype Corsiva" pitchFamily="66" charset="0"/>
              </a:rPr>
              <a:t>)  6 и 10</a:t>
            </a:r>
            <a:endParaRPr lang="ru-RU" sz="9600" b="1" i="1" cap="none" spc="0" dirty="0">
              <a:ln w="50800"/>
              <a:solidFill>
                <a:schemeClr val="accent6">
                  <a:lumMod val="50000"/>
                </a:schemeClr>
              </a:solidFill>
              <a:effectLst/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055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5" grpId="1"/>
      <p:bldP spid="26" grpId="0"/>
      <p:bldP spid="26" grpId="1"/>
      <p:bldP spid="27" grpId="0"/>
      <p:bldP spid="27" grpId="1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20011" y="1255986"/>
            <a:ext cx="820891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пакете имеется 1 кг конфет. Вам предлагают взять из пакета или 2/3 кг, или 6/9 кг, или 14/21 кг. Что вы выберете?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624005" y="332656"/>
            <a:ext cx="23230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i="1" cap="none" spc="0" dirty="0" smtClean="0">
                <a:ln w="50800"/>
                <a:solidFill>
                  <a:schemeClr val="accent2">
                    <a:lumMod val="50000"/>
                  </a:schemeClr>
                </a:solidFill>
                <a:effectLst/>
              </a:rPr>
              <a:t>Задача</a:t>
            </a:r>
            <a:endParaRPr lang="ru-RU" sz="5400" b="1" i="1" cap="none" spc="0" dirty="0">
              <a:ln w="50800"/>
              <a:solidFill>
                <a:schemeClr val="accent2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0624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атематика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Математика2</Template>
  <TotalTime>180</TotalTime>
  <Words>542</Words>
  <Application>Microsoft Office PowerPoint</Application>
  <PresentationFormat>Экран (4:3)</PresentationFormat>
  <Paragraphs>69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Математика2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АНТОНИНА</dc:creator>
  <cp:lastModifiedBy>АНТОНИНА</cp:lastModifiedBy>
  <cp:revision>11</cp:revision>
  <dcterms:created xsi:type="dcterms:W3CDTF">2013-09-03T05:46:34Z</dcterms:created>
  <dcterms:modified xsi:type="dcterms:W3CDTF">2013-09-03T08:46:57Z</dcterms:modified>
</cp:coreProperties>
</file>