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71" r:id="rId9"/>
    <p:sldId id="265" r:id="rId10"/>
    <p:sldId id="266" r:id="rId11"/>
    <p:sldId id="267" r:id="rId12"/>
    <p:sldId id="268" r:id="rId13"/>
    <p:sldId id="272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t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ТУКАЙ  ИҖАТЫНДА ТИҢДӘШ КИСӘКЛӘР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(Г.Тукайның  тууына 126 ел )           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2925762"/>
          </a:xfrm>
        </p:spPr>
        <p:txBody>
          <a:bodyPr>
            <a:normAutofit/>
          </a:bodyPr>
          <a:lstStyle/>
          <a:p>
            <a:pPr algn="l"/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Җәй көне. Эссе һавада мин суда ..., ...;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Чәчрәтәм, ..., ..., башым белән суны ... 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Шул рәвешле бер сәгать ярым кадәрле уйнагач,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Инде шаят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 бер сәгат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сез тирләмәм дип ...,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Йөгереп чыктым судан, тиз – тиз ... өс – башым;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Куркам үзем әллә нидән, юк янымда ....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33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Анда бик салкын вә бик ... түгел, ... һава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... дә вакытында исеп, ... да вакытында ...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Урманында кып – кызыл кура җиләк тә ... ....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Күз ачып йомганчы, һичшиксез, җыярсың бер чиләк.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Бик хозур, рәт – рәт тора, гаскәр кеби, ..., нарат;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Төпләрендә ятканым бар, хәл ..., күккә ... 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Тиңдәш кисәкләр санау интонациясе һәм теркәгечләр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  ярдәмендә  бәйләнә.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t-RU" dirty="0" smtClean="0">
                <a:latin typeface="+mn-lt"/>
              </a:rPr>
              <a:t>Безнең гаилә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tt-RU" dirty="0" smtClean="0"/>
              <a:t>Әткәй, әнкәй,мин, апай,әби,бабай һәм бер песи-</a:t>
            </a:r>
          </a:p>
          <a:p>
            <a:pPr lvl="0">
              <a:buNone/>
            </a:pPr>
            <a:r>
              <a:rPr lang="tt-RU" dirty="0" smtClean="0"/>
              <a:t>Безнең өйдә без җидәү: безнең песи- җиденчесе.</a:t>
            </a:r>
          </a:p>
          <a:p>
            <a:pPr lvl="0">
              <a:buNone/>
            </a:pPr>
            <a:r>
              <a:rPr lang="tt-RU" dirty="0" smtClean="0"/>
              <a:t>Бергә ашый,чәйтэчә,безнең лә бергә йоклый ул,</a:t>
            </a:r>
          </a:p>
          <a:p>
            <a:pPr lvl="0">
              <a:buNone/>
            </a:pPr>
            <a:r>
              <a:rPr lang="tt-RU" dirty="0" smtClean="0"/>
              <a:t>Хезмәте дә бар; өйне тычкан явыздан саклый ул.</a:t>
            </a:r>
          </a:p>
          <a:p>
            <a:pPr lvl="0">
              <a:buNone/>
            </a:pPr>
            <a:r>
              <a:rPr lang="tt-RU" dirty="0" smtClean="0"/>
              <a:t> </a:t>
            </a:r>
            <a:r>
              <a:rPr lang="tt-RU" dirty="0" smtClean="0"/>
              <a:t>                                                               Г.Тукай</a:t>
            </a:r>
            <a:endParaRPr lang="ru-R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4602162"/>
          </a:xfrm>
        </p:spPr>
        <p:txBody>
          <a:bodyPr>
            <a:normAutofit/>
          </a:bodyPr>
          <a:lstStyle/>
          <a:p>
            <a:pPr algn="l"/>
            <a:r>
              <a:rPr lang="tt-RU" sz="2400" b="1" dirty="0" smtClean="0">
                <a:latin typeface="Times New Roman" pitchFamily="18" charset="0"/>
                <a:cs typeface="Times New Roman" pitchFamily="18" charset="0"/>
              </a:rPr>
              <a:t> Тиңдәш кисәкләр:</a:t>
            </a:r>
            <a:br>
              <a:rPr lang="tt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бер үк сорауга җавап булып килә,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бер үк сүзгә карый,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санау интонациясе, теркәгечләр ярдәмендә бәйләнә,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бөтен җөмлә кисәкләре булып килә ала,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сөйләмне матур, яңгырашлы итә.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0"/>
            <a:ext cx="8305800" cy="868362"/>
          </a:xfrm>
        </p:spPr>
        <p:txBody>
          <a:bodyPr>
            <a:noAutofit/>
          </a:bodyPr>
          <a:lstStyle/>
          <a:p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Өй эше:</a:t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1 нче төркемгә: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Г.Тукайның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тиңдәш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кисәкләр  кергән берәр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шигырен 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язырга.</a:t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2 нче теркемгә: Тиңдәш кисәкләр кертеп,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Рәхмәт сиңа, Тукай абый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исемле хикәя төзеп язырга.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t-RU" b="1" i="1" dirty="0" smtClean="0"/>
              <a:t> </a:t>
            </a:r>
            <a:r>
              <a:rPr lang="tt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туган тел  и  матур тел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Әткәм-әнкәмнең теле.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t-RU" b="1" i="1" dirty="0" smtClean="0"/>
              <a:t> </a:t>
            </a:r>
            <a:r>
              <a:rPr lang="tt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туган тел,  и  матур тел,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Әткәм-әнкәмнең теле.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t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Тиңдәш кисәкләр бер үк сорауга җавап бирә һәм бер үк сүзгә карый.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553200" cy="20574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ctr"/>
            <a:r>
              <a:rPr lang="ru-RU" b="1" dirty="0" err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b="1" dirty="0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 тел.</a:t>
            </a:r>
          </a:p>
          <a:p>
            <a:pPr algn="l"/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тел, и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матур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тел,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әткәм-әнкәмнең 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теле!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Дөньяда күп нәрсә белдем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аркылы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Иң элек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тел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белән әнкәм бишектә көйләгән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Аннары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төннәр 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буе </a:t>
            </a:r>
            <a:r>
              <a:rPr lang="ru-RU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әбкәм хикәят сөйләгән</a:t>
            </a:r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ru-RU" i="1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Габдулла</a:t>
            </a:r>
            <a:r>
              <a:rPr lang="ru-RU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Тукай.</a:t>
            </a:r>
            <a:endParaRPr lang="ru-RU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Picture 2" descr="C:\Documents and Settings\Эльмир\Мои документы\Мои рисунки\2009-02-20\Mail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04800"/>
            <a:ext cx="5638800" cy="3636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533400"/>
            <a:ext cx="9144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1.Бар </a:t>
            </a:r>
            <a:r>
              <a:rPr kumimoji="0" lang="tt-RU" sz="24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күңеллелек</a:t>
            </a: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бөтен дөньяда, бар бер  </a:t>
            </a:r>
            <a:r>
              <a:rPr kumimoji="0" lang="tt-RU" sz="24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ямь</a:t>
            </a: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бүген.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685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Нәрсәдән бу?-мин беләм: бәйрәм бүген, бәйрәм бүген 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685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</a:t>
            </a:r>
          </a:p>
          <a:p>
            <a:pPr marL="0" marR="0" lvl="0" indent="6858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(“Бәйрәм бүген”)</a:t>
            </a:r>
          </a:p>
          <a:p>
            <a:pPr marL="0" marR="0" lvl="0" indent="6858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           2. Күп тә үтми, бу Бала куйды тәмамлап дәресене,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               Куйды бер читкә җыеп дәфтәр, китапны- барысыны.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(“Эш беткәч уйнарга ярый”)</a:t>
            </a:r>
          </a:p>
          <a:p>
            <a:pPr algn="r"/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           3.Театр- яктылыкка, нурга илтә,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Кире юлга җибәрми, уңга илтә.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pPr algn="r"/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(“Театр”)     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6858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tt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16362"/>
          </a:xfrm>
        </p:spPr>
        <p:txBody>
          <a:bodyPr>
            <a:normAutofit/>
          </a:bodyPr>
          <a:lstStyle/>
          <a:p>
            <a:pPr algn="ctr"/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Барлык җөмлә кисәкләре дә тиңдәшләнә ала.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t-RU" dirty="0" smtClean="0"/>
              <a:t>Туган авыл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Тау башына салынгандыр безнең авыл,</a:t>
            </a:r>
          </a:p>
          <a:p>
            <a:r>
              <a:rPr lang="tt-RU" dirty="0" smtClean="0"/>
              <a:t>Бер чишмә бар,  якын безнең авылга ул;</a:t>
            </a:r>
          </a:p>
          <a:p>
            <a:r>
              <a:rPr lang="tt-RU" dirty="0" smtClean="0"/>
              <a:t>Авылыбызның ямен, суы тәмен беләм,</a:t>
            </a:r>
          </a:p>
          <a:p>
            <a:r>
              <a:rPr lang="tt-RU" dirty="0" smtClean="0"/>
              <a:t>Шуңар күрә сөям җаным-тәнем белән...</a:t>
            </a:r>
          </a:p>
          <a:p>
            <a:r>
              <a:rPr lang="tt-RU" dirty="0" smtClean="0"/>
              <a:t>Истән чыкмый монда минем күргәннәрем.</a:t>
            </a:r>
          </a:p>
          <a:p>
            <a:r>
              <a:rPr lang="tt-RU" dirty="0" smtClean="0"/>
              <a:t>Шатлык белән уйнап гомер сөргәннәрем;</a:t>
            </a:r>
          </a:p>
          <a:p>
            <a:r>
              <a:rPr lang="tt-RU" dirty="0" smtClean="0"/>
              <a:t>Абый белән бергәләшеп, кара җирне</a:t>
            </a:r>
          </a:p>
          <a:p>
            <a:r>
              <a:rPr lang="tt-RU" dirty="0" smtClean="0"/>
              <a:t>Сука белән ертып-ертып йөргәннәрем.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16362"/>
          </a:xfrm>
        </p:spPr>
        <p:txBody>
          <a:bodyPr>
            <a:normAutofit/>
          </a:bodyPr>
          <a:lstStyle/>
          <a:p>
            <a:pPr algn="ctr"/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Тиңдәш кисәкләр сөйләмне матур, яңгырашлы итә.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268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ТУКАЙ  ИҖАТЫНДА ТИҢДӘШ КИСӘКЛӘР  (Г.Тукайның  тууына 126 ел )              </vt:lpstr>
      <vt:lpstr> И туган тел  и  матур тел Әткәм-әнкәмнең теле.</vt:lpstr>
      <vt:lpstr> И туган тел,  и  матур тел, Әткәм-әнкәмнең теле.</vt:lpstr>
      <vt:lpstr> Тиңдәш кисәкләр бер үк сорауга җавап бирә һәм бер үк сүзгә карый.</vt:lpstr>
      <vt:lpstr>Слайд 5</vt:lpstr>
      <vt:lpstr>Слайд 6</vt:lpstr>
      <vt:lpstr>Барлык җөмлә кисәкләре дә тиңдәшләнә ала.</vt:lpstr>
      <vt:lpstr>Туган авыл</vt:lpstr>
      <vt:lpstr>Тиңдәш кисәкләр сөйләмне матур, яңгырашлы итә.</vt:lpstr>
      <vt:lpstr>Җәй көне. Эссе һавада мин суда ..., ...; Чәчрәтәм, ..., ..., башым белән суны ... . Шул рәвешле бер сәгать ярым кадәрле уйнагач, Инде шаять бер сәгатьсез тирләмәм дип ...,  Йөгереп чыктым судан, тиз – тиз ... өс – башым; Куркам үзем әллә нидән, юк янымда .... .</vt:lpstr>
      <vt:lpstr>   Анда бик салкын вә бик ... түгел, ... һава ... дә вакытында исеп, ... да вакытында ... Урманында кып – кызыл кура җиләк тә ... .... Күз ачып йомганчы, һичшиксез, җыярсың бер чиләк. Бик хозур, рәт – рәт тора, гаскәр кеби, ..., нарат;  Төпләрендә ятканым бар, хәл ..., күккә ... .  </vt:lpstr>
      <vt:lpstr>Тиңдәш кисәкләр санау интонациясе һәм теркәгечләр    ярдәмендә  бәйләнә.   </vt:lpstr>
      <vt:lpstr>Безнең гаилә</vt:lpstr>
      <vt:lpstr> Тиңдәш кисәкләр:   - бер үк сорауга җавап булып килә,  - бер үк сүзгә карый,  - санау интонациясе, теркәгечләр ярдәмендә бәйләнә,  - бөтен җөмлә кисәкләре булып килә ала,  - сөйләмне матур, яңгырашлы итә. </vt:lpstr>
      <vt:lpstr>      Өй эше:  1 нче төркемгә:   Г.Тукайның тиңдәш кисәкләр  кергән берәр шигырен  язырга.  2 нче теркемгә: Тиңдәш кисәкләр кертеп, “Рәхмәт сиңа, Тукай абый” исемле хикәя төзеп язырга.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ТУКАЙ  ИҖАТЫНДА ТИҢДӘШ КИСӘКЛӘР  (Г.Тукайның  тууына 125 ел )              </dc:title>
  <cp:lastModifiedBy>Ильфир</cp:lastModifiedBy>
  <cp:revision>14</cp:revision>
  <dcterms:modified xsi:type="dcterms:W3CDTF">2012-04-22T23:52:49Z</dcterms:modified>
</cp:coreProperties>
</file>