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4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1052;&#1086;&#1085;&#1080;&#1090;&#1086;&#1088;&#1080;&#1085;&#1075;%20&#1060;&#1043;&#1054;&#1057;%20&#1053;&#1054;&#1054;.ppt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ln w="11430"/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Федеральные государственные</a:t>
            </a:r>
            <a:br>
              <a:rPr lang="ru-RU" sz="2700" b="1" dirty="0" smtClean="0">
                <a:ln w="11430"/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n w="11430"/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образовательные стандарты (ФГОС) </a:t>
            </a:r>
            <a:r>
              <a:rPr lang="ru-RU" b="1" dirty="0" smtClean="0">
                <a:ln w="11430"/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1430"/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170" t="2563" r="1569" b="1282"/>
          <a:stretch>
            <a:fillRect/>
          </a:stretch>
        </p:blipFill>
        <p:spPr bwMode="auto">
          <a:xfrm>
            <a:off x="611560" y="913587"/>
            <a:ext cx="7992888" cy="594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   Однако  теперь преподаватель на каждом этапе должен критически относиться к подбору форм, методов работы, содержания, способов организации деятельности учащихся, так как главная особенность заключается  в  изменении характера деятельности педагога и учащихся на уроке. Таким образом, изменения в проектировании урока заключаются в том, что преподаватель должен четко  спланировать </a:t>
            </a:r>
            <a:r>
              <a:rPr lang="ru-RU" b="1" i="1" dirty="0" smtClean="0"/>
              <a:t>содержание  педагогического взаимодействия</a:t>
            </a:r>
            <a:r>
              <a:rPr lang="ru-RU" dirty="0" smtClean="0"/>
              <a:t>, т.е. расписать деятельность свою и деятельность ученика.  Причем деятельность обучающегося представлена в  трех аспектах: познавательной,   коммуникативной и регулятивной. 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730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672"/>
                <a:gridCol w="4484328"/>
                <a:gridCol w="3048000"/>
              </a:tblGrid>
              <a:tr h="87091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Этапы учебного занятия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Образовательные задачи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УУД, формирующиеся на данном этапе</a:t>
                      </a:r>
                      <a:endParaRPr lang="ru-RU" dirty="0"/>
                    </a:p>
                  </a:txBody>
                  <a:tcPr/>
                </a:tc>
              </a:tr>
              <a:tr h="3483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50085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Проверка домашнего задания. Подготовка к работе на основном этапе.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Организовать актуализацию изученных способов действий, достаточных для построения новых знаний.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Зафиксировать актуализированные способы действия в речи (повторение правил).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Зафиксировать актуальные способы действия в знаках (эталоны, схемы, опора по правилам).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Организовать обобщение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актуализир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способов действий. Мотивировать учащихся к учебному действию.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Организовать выполнение учащимися учебного действия.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Зафиксировать учебные затруднения (групповое или индивидуальное)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Познавательные: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общеучебные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умения структурировать знания, контроль и оценка процесса и результатов деятельности.</a:t>
                      </a:r>
                    </a:p>
                    <a:p>
                      <a:r>
                        <a:rPr lang="ru-RU" sz="1800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Логические: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анализ, сравнение, синтез.</a:t>
                      </a:r>
                    </a:p>
                    <a:p>
                      <a:r>
                        <a:rPr lang="ru-RU" sz="1800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Регулятивные: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контроль и оценка прогнозирования (при анализе учебного действия).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i="1" dirty="0" smtClean="0"/>
              <a:t>Алгоритм проектирования урока  с точки зрения требований новых ФГОС</a:t>
            </a:r>
            <a:r>
              <a:rPr lang="ru-RU" b="1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/>
              <a:t>Первое:</a:t>
            </a:r>
            <a:endParaRPr lang="ru-RU" dirty="0" smtClean="0"/>
          </a:p>
          <a:p>
            <a:pPr lvl="0"/>
            <a:r>
              <a:rPr lang="ru-RU" dirty="0" smtClean="0"/>
              <a:t>четко определить и сформулировать для себя тему урока;</a:t>
            </a:r>
          </a:p>
          <a:p>
            <a:pPr lvl="0"/>
            <a:r>
              <a:rPr lang="ru-RU" dirty="0" smtClean="0"/>
              <a:t>определить место темы в учебном курсе;</a:t>
            </a:r>
          </a:p>
          <a:p>
            <a:pPr lvl="0"/>
            <a:r>
              <a:rPr lang="ru-RU" dirty="0" smtClean="0"/>
              <a:t>определить ведущие понятия, на которые опирается данный урок, иначе говоря, посмотреть на урок ретроспективно;</a:t>
            </a:r>
          </a:p>
          <a:p>
            <a:pPr lvl="0"/>
            <a:r>
              <a:rPr lang="ru-RU" dirty="0" smtClean="0"/>
              <a:t>и, наоборот, обозначить для себя ту часть учебного материала, которая будет использована в дальнейшем, иначе говоря, посмотреть на урок через призму перспективы своей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Второе:</a:t>
            </a:r>
            <a:endParaRPr lang="ru-RU" dirty="0" smtClean="0"/>
          </a:p>
          <a:p>
            <a:r>
              <a:rPr lang="ru-RU" dirty="0" smtClean="0"/>
              <a:t>Определить и четко сформулировать для себя и отдельно для учащихся целевую установку </a:t>
            </a:r>
            <a:r>
              <a:rPr lang="ru-RU" dirty="0" smtClean="0"/>
              <a:t>урока.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В соответствии с ФГОС </a:t>
            </a:r>
            <a:r>
              <a:rPr lang="ru-RU" b="1" i="1" dirty="0" smtClean="0"/>
              <a:t>цель урока</a:t>
            </a:r>
            <a:r>
              <a:rPr lang="ru-RU" dirty="0" smtClean="0"/>
              <a:t> заключается </a:t>
            </a:r>
            <a:r>
              <a:rPr lang="ru-RU" dirty="0" smtClean="0"/>
              <a:t>в достижении </a:t>
            </a:r>
            <a:r>
              <a:rPr lang="ru-RU" dirty="0" smtClean="0"/>
              <a:t> личностных (принятие новых ценностей, нравственных норм</a:t>
            </a:r>
            <a:r>
              <a:rPr lang="ru-RU" dirty="0" smtClean="0"/>
              <a:t>),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(освоение способов деятельности, навыков самоорганизации), </a:t>
            </a:r>
            <a:r>
              <a:rPr lang="ru-RU" dirty="0" smtClean="0"/>
              <a:t>предметных </a:t>
            </a:r>
            <a:r>
              <a:rPr lang="ru-RU" dirty="0" smtClean="0"/>
              <a:t>(приобретение знаний и умений по данному предмету) результатов образования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i="1" dirty="0" smtClean="0"/>
              <a:t>Задачи </a:t>
            </a:r>
            <a:r>
              <a:rPr lang="ru-RU" b="1" i="1" dirty="0" smtClean="0"/>
              <a:t> урока</a:t>
            </a:r>
            <a:r>
              <a:rPr lang="ru-RU" dirty="0" smtClean="0"/>
              <a:t> – шаги по направлению  к цели: что нужно сделать для достижения результата.  При формулировке целей они определяются в терминах </a:t>
            </a:r>
            <a:r>
              <a:rPr lang="ru-RU" b="1" dirty="0" smtClean="0"/>
              <a:t>субъектной </a:t>
            </a:r>
            <a:r>
              <a:rPr lang="ru-RU" dirty="0" smtClean="0"/>
              <a:t>позиции учащихся, которые учатся видеть проблему, ставить цели, выбирать способы их реализации, анализировать достоинства и недостатки в собственной деятельности.  В традиционном подходе  цели урока формулируются в терминах, характеризующих субъектную позицию учителя, который излагает новые знания, систематизирует, обобщает, проверяет.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Третье: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1. Спланировать учебный материал</a:t>
            </a:r>
          </a:p>
          <a:p>
            <a:pPr>
              <a:buNone/>
            </a:pPr>
            <a:r>
              <a:rPr lang="ru-RU" dirty="0" smtClean="0"/>
              <a:t>2. Подобрать учебные задания, целью которых является:</a:t>
            </a:r>
          </a:p>
          <a:p>
            <a:pPr lvl="0">
              <a:buNone/>
            </a:pPr>
            <a:r>
              <a:rPr lang="ru-RU" dirty="0" smtClean="0"/>
              <a:t>узнавание нового материала;</a:t>
            </a:r>
          </a:p>
          <a:p>
            <a:pPr lvl="0"/>
            <a:r>
              <a:rPr lang="ru-RU" dirty="0" smtClean="0"/>
              <a:t>воспроизведение;</a:t>
            </a:r>
          </a:p>
          <a:p>
            <a:pPr lvl="0"/>
            <a:r>
              <a:rPr lang="ru-RU" dirty="0" smtClean="0"/>
              <a:t>применение знаний в новой ситуации;</a:t>
            </a:r>
          </a:p>
          <a:p>
            <a:pPr lvl="0"/>
            <a:r>
              <a:rPr lang="ru-RU" dirty="0" smtClean="0"/>
              <a:t>применение знаний в незнакомой ситуации;</a:t>
            </a:r>
          </a:p>
          <a:p>
            <a:pPr lvl="0"/>
            <a:r>
              <a:rPr lang="ru-RU" dirty="0" smtClean="0"/>
              <a:t>творческий подход к знаниям.-</a:t>
            </a:r>
          </a:p>
          <a:p>
            <a:pPr>
              <a:buNone/>
            </a:pPr>
            <a:r>
              <a:rPr lang="ru-RU" dirty="0" smtClean="0"/>
              <a:t>3. Упорядочить учебные задания в соответствии с принципом "от простого к сложному".</a:t>
            </a:r>
          </a:p>
          <a:p>
            <a:pPr>
              <a:buNone/>
            </a:pPr>
            <a:r>
              <a:rPr lang="ru-RU" dirty="0" smtClean="0"/>
              <a:t>4.Составить три набора заданий:</a:t>
            </a:r>
          </a:p>
          <a:p>
            <a:pPr lvl="0"/>
            <a:r>
              <a:rPr lang="ru-RU" dirty="0" smtClean="0"/>
              <a:t>задания, подводящие учащегося к воспроизведению материала;</a:t>
            </a:r>
          </a:p>
          <a:p>
            <a:pPr lvl="0"/>
            <a:r>
              <a:rPr lang="ru-RU" dirty="0" smtClean="0"/>
              <a:t>задания, способствующие осмыслению материала учащимся;</a:t>
            </a:r>
          </a:p>
          <a:p>
            <a:pPr lvl="0"/>
            <a:r>
              <a:rPr lang="ru-RU" dirty="0" smtClean="0"/>
              <a:t>задания, способствующие закреплению материала учащимся.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Четвертое:</a:t>
            </a:r>
            <a:endParaRPr lang="ru-RU" sz="2400" dirty="0" smtClean="0"/>
          </a:p>
          <a:p>
            <a:r>
              <a:rPr lang="ru-RU" sz="2400" dirty="0" smtClean="0"/>
              <a:t>Выяснить, над какими конкретно умениями в настоящий момент необходимо работать учащимся. Здесь необходимо четко представлять, какие универсальные учебные действия формируются на каждом этапе урока. </a:t>
            </a: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Пятое:</a:t>
            </a:r>
            <a:endParaRPr lang="ru-RU" sz="2400" dirty="0" smtClean="0"/>
          </a:p>
          <a:p>
            <a:r>
              <a:rPr lang="ru-RU" sz="2400" dirty="0" smtClean="0"/>
              <a:t>     Продумать "изюминку" урока. Каждый урок должен содержать что-то, что вызовет удивление, изумление, восторг учащихся - одним словом, то, что они будут помнить, когда все забудут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b="1" dirty="0" smtClean="0"/>
              <a:t> Шестое:</a:t>
            </a:r>
            <a:endParaRPr lang="ru-RU" sz="2400" dirty="0" smtClean="0"/>
          </a:p>
          <a:p>
            <a:r>
              <a:rPr lang="ru-RU" sz="2400" dirty="0" smtClean="0"/>
              <a:t>Разработать </a:t>
            </a:r>
            <a:r>
              <a:rPr lang="ru-RU" sz="2400" dirty="0" smtClean="0"/>
              <a:t> структуру урока. Например, структура урока введения нового материала имеет следующие этапы:</a:t>
            </a:r>
          </a:p>
          <a:p>
            <a:pPr lvl="0">
              <a:buNone/>
            </a:pPr>
            <a:r>
              <a:rPr lang="ru-RU" sz="2400" dirty="0" err="1" smtClean="0"/>
              <a:t>мотивационно-целевой</a:t>
            </a:r>
            <a:r>
              <a:rPr lang="ru-RU" sz="2400" dirty="0" smtClean="0"/>
              <a:t>;</a:t>
            </a:r>
          </a:p>
          <a:p>
            <a:pPr lvl="0">
              <a:buNone/>
            </a:pPr>
            <a:r>
              <a:rPr lang="ru-RU" sz="2400" dirty="0" smtClean="0"/>
              <a:t>процессуальный;</a:t>
            </a:r>
          </a:p>
          <a:p>
            <a:pPr lvl="0">
              <a:buNone/>
            </a:pPr>
            <a:r>
              <a:rPr lang="ru-RU" sz="2400" dirty="0" smtClean="0"/>
              <a:t>рефлексивно-оценочный</a:t>
            </a:r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Седьмое:</a:t>
            </a:r>
            <a:endParaRPr lang="ru-RU" dirty="0" smtClean="0"/>
          </a:p>
          <a:p>
            <a:r>
              <a:rPr lang="ru-RU" dirty="0" smtClean="0"/>
              <a:t>Определить  способ оценки результатов урока и рефлексии учащимися хода урока и результатов собственной деятельности.</a:t>
            </a:r>
          </a:p>
          <a:p>
            <a:r>
              <a:rPr lang="ru-RU" dirty="0" smtClean="0"/>
              <a:t>Спланировать контроль над деятельностью учащихся на уроке, для чего подумать:</a:t>
            </a:r>
          </a:p>
          <a:p>
            <a:pPr lvl="0">
              <a:buNone/>
            </a:pPr>
            <a:r>
              <a:rPr lang="ru-RU" dirty="0" smtClean="0"/>
              <a:t>что контролировать;</a:t>
            </a:r>
          </a:p>
          <a:p>
            <a:pPr lvl="0">
              <a:buNone/>
            </a:pPr>
            <a:r>
              <a:rPr lang="ru-RU" dirty="0" smtClean="0"/>
              <a:t>как контролировать;</a:t>
            </a:r>
          </a:p>
          <a:p>
            <a:pPr lvl="0">
              <a:buNone/>
            </a:pPr>
            <a:r>
              <a:rPr lang="ru-RU" dirty="0" smtClean="0"/>
              <a:t>как использовать результаты контроля</a:t>
            </a:r>
          </a:p>
          <a:p>
            <a:r>
              <a:rPr lang="ru-RU" dirty="0" smtClean="0"/>
              <a:t>Задание ученикам по рефлексии их деятельности должно помочь им найти ответы на ряд вопросов: «Что мы сегодня делали? Для чего это необходимо? Каков главный результат? В чем состоит приращение знаний по данной теме? Благодаря чему оно произошло? Какие возникли вопросы по теме? и т.п.»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Восьмое:</a:t>
            </a:r>
            <a:endParaRPr lang="ru-RU" dirty="0" smtClean="0"/>
          </a:p>
          <a:p>
            <a:r>
              <a:rPr lang="ru-RU" dirty="0" smtClean="0"/>
              <a:t>Разработать  домашнее задание,  ориентированное на создание учащимися образовательных продуктов, объективирующих их личностные приращения как результат урока. При этом к домашнему заданию предъявляются те же требования, что и к оценочным заданиям в ходе урока: оно должно быть комплексным, предоставлять возможность обучающимися по своему выбору выходить на разные уровни выполнения задания и представления результатов.</a:t>
            </a:r>
          </a:p>
          <a:p>
            <a:pPr>
              <a:buNone/>
            </a:pPr>
            <a:r>
              <a:rPr lang="ru-RU" b="1" dirty="0" smtClean="0"/>
              <a:t>Девятое: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r>
              <a:rPr lang="ru-RU" dirty="0" smtClean="0"/>
              <a:t>Подготовить оборудование для урока. Составить список необходимых учебно-наглядных пособий, приборов и т. д. Продумать вид классной доски.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3"/>
          <p:cNvGraphicFramePr>
            <a:graphicFrameLocks noGrp="1"/>
          </p:cNvGraphicFramePr>
          <p:nvPr>
            <p:ph idx="4294967295"/>
          </p:nvPr>
        </p:nvGraphicFramePr>
        <p:xfrm>
          <a:off x="0" y="1174750"/>
          <a:ext cx="9072563" cy="5791200"/>
        </p:xfrm>
        <a:graphic>
          <a:graphicData uri="http://schemas.openxmlformats.org/drawingml/2006/table">
            <a:tbl>
              <a:tblPr/>
              <a:tblGrid>
                <a:gridCol w="2071688"/>
                <a:gridCol w="682625"/>
                <a:gridCol w="665162"/>
                <a:gridCol w="663575"/>
                <a:gridCol w="665163"/>
                <a:gridCol w="547687"/>
                <a:gridCol w="525463"/>
                <a:gridCol w="585787"/>
                <a:gridCol w="646113"/>
                <a:gridCol w="661987"/>
                <a:gridCol w="679450"/>
                <a:gridCol w="677863"/>
              </a:tblGrid>
              <a:tr h="331788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Учебный год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классы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2010/11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D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2011/12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2012/13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2013/14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2014/15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F06A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2015/16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3F06A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2016/17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2017/18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2018/19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2019/20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2020/21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D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2021/22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1268" name="Text Box 4">
            <a:hlinkClick r:id="rId2" action="ppaction://hlinkpres?slideindex=1&amp;slidetitle="/>
          </p:cNvPr>
          <p:cNvSpPr txBox="1">
            <a:spLocks noChangeArrowheads="1"/>
          </p:cNvSpPr>
          <p:nvPr/>
        </p:nvSpPr>
        <p:spPr bwMode="auto">
          <a:xfrm>
            <a:off x="330895" y="620688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66700" indent="-171450" algn="ctr">
              <a:spcBef>
                <a:spcPct val="30000"/>
              </a:spcBef>
              <a:defRPr/>
            </a:pPr>
            <a:r>
              <a:rPr lang="ru-RU" b="1" dirty="0">
                <a:ln w="11430"/>
                <a:solidFill>
                  <a:srgbClr val="00007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n-cs"/>
              </a:rPr>
              <a:t>Переход на  новые образовательные стандарты (ФГОС)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15963" y="6237288"/>
            <a:ext cx="3208337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Arial" charset="0"/>
              </a:rPr>
              <a:t>- </a:t>
            </a:r>
            <a:r>
              <a:rPr lang="ru-RU" sz="2000">
                <a:latin typeface="Arial" charset="0"/>
              </a:rPr>
              <a:t>обязательное введение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50825" y="6237288"/>
          <a:ext cx="476250" cy="441960"/>
        </p:xfrm>
        <a:graphic>
          <a:graphicData uri="http://schemas.openxmlformats.org/drawingml/2006/table">
            <a:tbl>
              <a:tblPr/>
              <a:tblGrid>
                <a:gridCol w="476250"/>
              </a:tblGrid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024313" y="6237288"/>
          <a:ext cx="476250" cy="441960"/>
        </p:xfrm>
        <a:graphic>
          <a:graphicData uri="http://schemas.openxmlformats.org/drawingml/2006/table">
            <a:tbl>
              <a:tblPr/>
              <a:tblGrid>
                <a:gridCol w="476250"/>
              </a:tblGrid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00563" y="6237288"/>
            <a:ext cx="4392612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ru-RU" sz="2000">
                <a:solidFill>
                  <a:srgbClr val="AE061E"/>
                </a:solidFill>
                <a:latin typeface="Arial" charset="0"/>
              </a:rPr>
              <a:t>- введение по мере готовности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14300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692696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Параметр для </a:t>
                      </a:r>
                    </a:p>
                    <a:p>
                      <a:r>
                        <a:rPr lang="ru-RU" dirty="0" smtClean="0"/>
                        <a:t>сравнения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Нормативно закрепленное </a:t>
                      </a:r>
                    </a:p>
                    <a:p>
                      <a:r>
                        <a:rPr lang="ru-RU" dirty="0" smtClean="0"/>
                        <a:t>понятие стандарта (ст. 7 </a:t>
                      </a:r>
                    </a:p>
                    <a:p>
                      <a:r>
                        <a:rPr lang="ru-RU" dirty="0" smtClean="0"/>
                        <a:t>Закона Российской </a:t>
                      </a:r>
                    </a:p>
                    <a:p>
                      <a:r>
                        <a:rPr lang="ru-RU" dirty="0" smtClean="0"/>
                        <a:t>Федерации «Об </a:t>
                      </a:r>
                    </a:p>
                    <a:p>
                      <a:r>
                        <a:rPr lang="ru-RU" dirty="0" smtClean="0"/>
                        <a:t>образовании»)*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Совокупность требований, </a:t>
                      </a:r>
                    </a:p>
                    <a:p>
                      <a:r>
                        <a:rPr lang="ru-RU" dirty="0" smtClean="0"/>
                        <a:t>обязательных при реализации </a:t>
                      </a:r>
                    </a:p>
                    <a:p>
                      <a:r>
                        <a:rPr lang="ru-RU" dirty="0" smtClean="0"/>
                        <a:t>основных образовательных </a:t>
                      </a:r>
                    </a:p>
                    <a:p>
                      <a:r>
                        <a:rPr lang="ru-RU" dirty="0" smtClean="0"/>
                        <a:t>программ (ООП)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Совокупность трех компонентов </a:t>
                      </a:r>
                    </a:p>
                    <a:p>
                      <a:r>
                        <a:rPr lang="ru-RU" dirty="0" smtClean="0"/>
                        <a:t>(</a:t>
                      </a:r>
                      <a:r>
                        <a:rPr lang="ru-RU" sz="1400" dirty="0" smtClean="0"/>
                        <a:t>федерального, регионального </a:t>
                      </a:r>
                    </a:p>
                    <a:p>
                      <a:r>
                        <a:rPr lang="ru-RU" sz="1400" dirty="0" smtClean="0"/>
                        <a:t>(национально-регионального), </a:t>
                      </a:r>
                    </a:p>
                    <a:p>
                      <a:r>
                        <a:rPr lang="ru-RU" sz="1400" dirty="0" smtClean="0"/>
                        <a:t>образовательного учреждения), </a:t>
                      </a:r>
                    </a:p>
                    <a:p>
                      <a:r>
                        <a:rPr lang="ru-RU" sz="1400" dirty="0" smtClean="0"/>
                        <a:t>определяющая в первую очередь</a:t>
                      </a:r>
                      <a:r>
                        <a:rPr lang="ru-RU" sz="1400" baseline="0" dirty="0" smtClean="0"/>
                        <a:t> содержание ООП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Структура стандарта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Требования к структуре ООП; </a:t>
                      </a:r>
                    </a:p>
                    <a:p>
                      <a:r>
                        <a:rPr lang="ru-RU" dirty="0" smtClean="0"/>
                        <a:t>- требования к условиям </a:t>
                      </a:r>
                    </a:p>
                    <a:p>
                      <a:r>
                        <a:rPr lang="ru-RU" dirty="0" smtClean="0"/>
                        <a:t>реализации ООП; </a:t>
                      </a:r>
                    </a:p>
                    <a:p>
                      <a:r>
                        <a:rPr lang="ru-RU" dirty="0" smtClean="0"/>
                        <a:t>- требования к результатам усвоения ООП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обязательный минимум </a:t>
                      </a:r>
                    </a:p>
                    <a:p>
                      <a:r>
                        <a:rPr lang="ru-RU" dirty="0" smtClean="0"/>
                        <a:t>содержания ООП; </a:t>
                      </a:r>
                    </a:p>
                    <a:p>
                      <a:r>
                        <a:rPr lang="ru-RU" dirty="0" smtClean="0"/>
                        <a:t>- максимальный объем учебной </a:t>
                      </a:r>
                    </a:p>
                    <a:p>
                      <a:r>
                        <a:rPr lang="ru-RU" dirty="0" smtClean="0"/>
                        <a:t>нагрузки обучающихся; </a:t>
                      </a:r>
                    </a:p>
                    <a:p>
                      <a:r>
                        <a:rPr lang="ru-RU" dirty="0" smtClean="0"/>
                        <a:t>- требования к уровню </a:t>
                      </a:r>
                    </a:p>
                    <a:p>
                      <a:r>
                        <a:rPr lang="ru-RU" dirty="0" smtClean="0"/>
                        <a:t>подготовки выпускников**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764704"/>
          <a:ext cx="8229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Структура учебного плана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-Обязательная часть</a:t>
                      </a:r>
                    </a:p>
                    <a:p>
                      <a:r>
                        <a:rPr lang="ru-RU" dirty="0" smtClean="0"/>
                        <a:t>-Часть,</a:t>
                      </a:r>
                      <a:r>
                        <a:rPr lang="ru-RU" baseline="0" dirty="0" smtClean="0"/>
                        <a:t> формируемая участниками образовательного процесса.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-федеральный компонент</a:t>
                      </a:r>
                    </a:p>
                    <a:p>
                      <a:r>
                        <a:rPr lang="ru-RU" dirty="0" smtClean="0"/>
                        <a:t>-региональный компонент</a:t>
                      </a:r>
                    </a:p>
                    <a:p>
                      <a:r>
                        <a:rPr lang="ru-RU" dirty="0" smtClean="0"/>
                        <a:t>-компонент образовательного учреждения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устанавливаемые </a:t>
                      </a:r>
                    </a:p>
                    <a:p>
                      <a:r>
                        <a:rPr lang="ru-RU" dirty="0" smtClean="0"/>
                        <a:t>стандартом результаты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личностные; </a:t>
                      </a:r>
                      <a:r>
                        <a:rPr lang="ru-RU" dirty="0" err="1" smtClean="0"/>
                        <a:t>метапредметные</a:t>
                      </a:r>
                      <a:r>
                        <a:rPr lang="ru-RU" dirty="0" smtClean="0"/>
                        <a:t>; предметные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Учащийся должны</a:t>
                      </a:r>
                      <a:r>
                        <a:rPr lang="ru-RU" baseline="0" dirty="0" smtClean="0"/>
                        <a:t> знать</a:t>
                      </a:r>
                    </a:p>
                    <a:p>
                      <a:r>
                        <a:rPr lang="ru-RU" baseline="0" dirty="0" smtClean="0"/>
                        <a:t>Учащийся должны уметь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учащиеся должны использовать </a:t>
                      </a:r>
                    </a:p>
                    <a:p>
                      <a:r>
                        <a:rPr lang="ru-RU" dirty="0" smtClean="0"/>
                        <a:t>в практической деятельности и </a:t>
                      </a:r>
                    </a:p>
                    <a:p>
                      <a:r>
                        <a:rPr lang="ru-RU" dirty="0" smtClean="0"/>
                        <a:t>повседневной жизни*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92696"/>
          <a:ext cx="8229600" cy="484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563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5175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Основа стандарта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Системно-деятельностный</a:t>
                      </a:r>
                      <a:r>
                        <a:rPr lang="ru-RU" dirty="0" smtClean="0"/>
                        <a:t> подход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Основные направления</a:t>
                      </a:r>
                      <a:r>
                        <a:rPr lang="ru-RU" baseline="0" dirty="0" smtClean="0"/>
                        <a:t> модернизации образования.</a:t>
                      </a:r>
                      <a:endParaRPr lang="ru-RU" dirty="0"/>
                    </a:p>
                  </a:txBody>
                  <a:tcPr/>
                </a:tc>
              </a:tr>
              <a:tr h="2812938"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учится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Формирование и развитие</a:t>
                      </a:r>
                      <a:r>
                        <a:rPr lang="ru-RU" baseline="0" dirty="0" smtClean="0"/>
                        <a:t> универсальных учебных действий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Формирование, совершенствование и расширение знаний умений и навыков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Современный урок в рамках ФГОС.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Особенность ФГОС нового поколения –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характер, который ставит главной задачей развитие личности учащегося. Современное образование отказывается от традиционного представления результатов обучения в виде знаний, умений и навыков; формулировки стандарта указывают на реальные виды деятельности.</a:t>
            </a:r>
          </a:p>
          <a:p>
            <a:r>
              <a:rPr lang="ru-RU" dirty="0" smtClean="0"/>
              <a:t>Исходя из требований времени, меняется подход к современному уроку. Современный урок должен отражать владение классической структурой урока на фоне активного применения собственных творческих наработок, как в смысле его построения, так и в подборе содержания учебного материала, технологии его подачи и тренинга.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33375"/>
          <a:ext cx="8229600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Требования</a:t>
                      </a:r>
                      <a:r>
                        <a:rPr lang="ru-RU" baseline="0" dirty="0" smtClean="0"/>
                        <a:t>  к уроку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Традиционный урок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Современный урок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Объявление темы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Преподаватель сообщает учащимся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Формулируют сами учащиеся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Сообщение целей и задач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Преподаватель формулирует и сообщает учащимся, чему должны научиться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Формулируют сами учащиеся, определив границы знания и незнания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Планирование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Преподаватель сообщает учащимся, какую работу они должны выполнить, чтобы достичь цели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 учащимися способов достижения намеченной цели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Практическая деятельность учащихся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 руководством преподавателя учащиеся выполняют ряд практических задач (чаще применяется фронтальный метод организации деятельности)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Учащиеся осуществляют учебные действия по намеченному плану (применяется групповой, индивидуальный методы)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288" y="-315415"/>
          <a:ext cx="8349552" cy="7187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480"/>
                <a:gridCol w="3024336"/>
                <a:gridCol w="3236736"/>
              </a:tblGrid>
              <a:tr h="4139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696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Осуществление контроля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Преподаватель осуществляет контроль за выполнением учащимися практической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Учащиеся осуществляют контроль (применяются формы самоконтроля, взаимоконтроля)</a:t>
                      </a:r>
                      <a:endParaRPr lang="ru-RU" dirty="0"/>
                    </a:p>
                  </a:txBody>
                  <a:tcPr/>
                </a:tc>
              </a:tr>
              <a:tr h="163318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Осуществление коррекции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Преподаватель в ходе выполнения и по итогам выполненной работы учащимися осуществляет коррекцию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Учащиеся формулируют затруднения и осуществляют коррекцию самостоятельно</a:t>
                      </a:r>
                      <a:endParaRPr lang="ru-RU" dirty="0"/>
                    </a:p>
                  </a:txBody>
                  <a:tcPr/>
                </a:tc>
              </a:tr>
              <a:tr h="132696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Оценивание учащихся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Преподаватель осуществляет оценивание учащихся за работу на уроке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Учащиеся дают оценку деятельности по её результатам.</a:t>
                      </a:r>
                      <a:endParaRPr lang="ru-RU" dirty="0"/>
                    </a:p>
                  </a:txBody>
                  <a:tcPr/>
                </a:tc>
              </a:tr>
              <a:tr h="956369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Итог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Преподаватель выясняет у учащихся, что они запомнили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Проводится рефлексия</a:t>
                      </a:r>
                      <a:endParaRPr lang="ru-RU" dirty="0"/>
                    </a:p>
                  </a:txBody>
                  <a:tcPr/>
                </a:tc>
              </a:tr>
              <a:tr h="153019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Домашнее задание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Преподаватель объявляет и комментирует (чаще – задание одно для всех)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Учащиеся могут выбирать задание из предложенных преподавателем с учётом индивидуальных возможностей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 Планирование урока.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u="sng" dirty="0" smtClean="0"/>
              <a:t>Технологический процесс подготовки урока современного типа  базируется на  этапах:</a:t>
            </a:r>
          </a:p>
          <a:p>
            <a:r>
              <a:rPr lang="ru-RU" dirty="0" smtClean="0"/>
              <a:t>определение  цели и задач;   </a:t>
            </a:r>
          </a:p>
          <a:p>
            <a:r>
              <a:rPr lang="ru-RU" dirty="0" smtClean="0"/>
              <a:t>отбор содержания учебного материала;       </a:t>
            </a:r>
          </a:p>
          <a:p>
            <a:r>
              <a:rPr lang="ru-RU" dirty="0" smtClean="0"/>
              <a:t>подбор методов и приёмов обучения;      </a:t>
            </a:r>
          </a:p>
          <a:p>
            <a:r>
              <a:rPr lang="ru-RU" dirty="0" smtClean="0"/>
              <a:t>определение форм организации деятельности учащихся;       </a:t>
            </a:r>
          </a:p>
          <a:p>
            <a:r>
              <a:rPr lang="ru-RU" dirty="0" smtClean="0"/>
              <a:t>материала для домашней работы учащихся; </a:t>
            </a:r>
          </a:p>
          <a:p>
            <a:r>
              <a:rPr lang="ru-RU" dirty="0" smtClean="0"/>
              <a:t>определение способов контроля;       </a:t>
            </a:r>
          </a:p>
          <a:p>
            <a:r>
              <a:rPr lang="ru-RU" dirty="0" smtClean="0"/>
              <a:t>продумывание места, времени на уроке для оценки деятельности учащихся;    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961</Words>
  <Application>Microsoft Office PowerPoint</Application>
  <PresentationFormat>Экран (4:3)</PresentationFormat>
  <Paragraphs>256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Федеральные государственные  образовательные стандарты (ФГОС)  </vt:lpstr>
      <vt:lpstr>Слайд 2</vt:lpstr>
      <vt:lpstr>Слайд 3</vt:lpstr>
      <vt:lpstr>Слайд 4</vt:lpstr>
      <vt:lpstr>Слайд 5</vt:lpstr>
      <vt:lpstr>Современный урок в рамках ФГОС. </vt:lpstr>
      <vt:lpstr>Слайд 7</vt:lpstr>
      <vt:lpstr>Слайд 8</vt:lpstr>
      <vt:lpstr> Планирование урока.</vt:lpstr>
      <vt:lpstr>Слайд 10</vt:lpstr>
      <vt:lpstr>Слайд 11</vt:lpstr>
      <vt:lpstr>Алгоритм проектирования урока  с точки зрения требований новых ФГОС. 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Саша</cp:lastModifiedBy>
  <cp:revision>18</cp:revision>
  <dcterms:created xsi:type="dcterms:W3CDTF">2013-12-04T13:30:17Z</dcterms:created>
  <dcterms:modified xsi:type="dcterms:W3CDTF">2014-01-01T11:52:50Z</dcterms:modified>
</cp:coreProperties>
</file>