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80" r:id="rId12"/>
    <p:sldId id="276" r:id="rId13"/>
    <p:sldId id="277" r:id="rId14"/>
    <p:sldId id="278" r:id="rId15"/>
    <p:sldId id="279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enialnee.net/authors/Mikhail_Yurievich_Lermontov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ialnee.net/authors/Vladimir_Ivanovich_Dal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enialnee.net/authors/Prosper_Merime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enialnee.net/authors/Lev_Nikolayevich_Tolsto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0%D0%BB%D0%BE%D0%BD%D0%B8%D0%BA%D0%B8" TargetMode="External"/><Relationship Id="rId13" Type="http://schemas.openxmlformats.org/officeDocument/2006/relationships/hyperlink" Target="http://ru.wikipedia.org/wiki/%D0%A1%D0%B2%D1%8F%D1%82%D0%BE%D0%B9" TargetMode="External"/><Relationship Id="rId3" Type="http://schemas.openxmlformats.org/officeDocument/2006/relationships/hyperlink" Target="http://ru.wikipedia.org/wiki/827" TargetMode="External"/><Relationship Id="rId7" Type="http://schemas.openxmlformats.org/officeDocument/2006/relationships/hyperlink" Target="http://ru.wikipedia.org/wiki/885" TargetMode="External"/><Relationship Id="rId12" Type="http://schemas.openxmlformats.org/officeDocument/2006/relationships/hyperlink" Target="http://ru.wikipedia.org/wiki/%D0%9A%D0%B0%D0%BD%D0%BE%D0%BD%D0%B8%D0%B7%D0%B0%D1%86%D0%B8%D1%8F" TargetMode="External"/><Relationship Id="rId2" Type="http://schemas.openxmlformats.org/officeDocument/2006/relationships/hyperlink" Target="http://ru.wikipedia.org/wiki/%D0%9A%D0%B8%D1%80%D0%B8%D0%BB%D0%BB_%D0%A4%D0%B8%D0%BB%D0%BE%D1%81%D0%BE%D1%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815" TargetMode="External"/><Relationship Id="rId11" Type="http://schemas.openxmlformats.org/officeDocument/2006/relationships/hyperlink" Target="http://ru.wikipedia.org/wiki/%D0%A5%D1%80%D0%B8%D1%81%D1%82%D0%B8%D0%B0%D0%BD%D1%81%D1%82%D0%B2%D0%BE" TargetMode="External"/><Relationship Id="rId5" Type="http://schemas.openxmlformats.org/officeDocument/2006/relationships/hyperlink" Target="http://ru.wikipedia.org/wiki/%D0%9C%D0%B5%D1%84%D0%BE%D0%B4%D0%B8%D0%B9_%D0%A1%D0%BE%D0%BB%D1%83%D0%BD%D1%81%D0%BA%D0%B8%D0%B9" TargetMode="External"/><Relationship Id="rId15" Type="http://schemas.openxmlformats.org/officeDocument/2006/relationships/hyperlink" Target="http://ru.wikipedia.org/wiki/%D0%A0%D0%B0%D0%B2%D0%BD%D0%BE%D0%B0%D0%BF%D0%BE%D1%81%D1%82%D0%BE%D0%BB%D1%8C%D0%BD%D1%8B%D0%B5" TargetMode="External"/><Relationship Id="rId10" Type="http://schemas.openxmlformats.org/officeDocument/2006/relationships/hyperlink" Target="http://ru.wikipedia.org/wiki/%D0%A6%D0%B5%D1%80%D0%BA%D0%BE%D0%B2%D0%BD%D0%BE%D1%81%D0%BB%D0%B0%D0%B2%D1%8F%D0%BD%D1%81%D0%BA%D0%B8%D0%B9_%D1%8F%D0%B7%D1%8B%D0%BA" TargetMode="External"/><Relationship Id="rId4" Type="http://schemas.openxmlformats.org/officeDocument/2006/relationships/hyperlink" Target="http://ru.wikipedia.org/wiki/869" TargetMode="External"/><Relationship Id="rId9" Type="http://schemas.openxmlformats.org/officeDocument/2006/relationships/hyperlink" Target="http://ru.wikipedia.org/wiki/%D0%93%D0%BB%D0%B0%D0%B3%D0%BE%D0%BB%D0%B8%D1%86%D0%B0" TargetMode="External"/><Relationship Id="rId14" Type="http://schemas.openxmlformats.org/officeDocument/2006/relationships/hyperlink" Target="http://ru.wikipedia.org/wiki/%D0%9F%D1%80%D0%B0%D0%B2%D0%BE%D1%81%D0%BB%D0%B0%D0%B2%D0%B8%D0%B5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enialnee.net/authors/Erasmus_Roterodamu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enialnee.net/authors/Nikolay_Vasilievich_Gogo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enialnee.net/authors/Jonathan_Swift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enialnee.net/authors/Richard_Steel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enialnee.net/authors/Johann_Gottfried_Herde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enialnee.net/authors/Jean_Jacques_Roussea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E%D1%81%D0%B2%D0%B5%D1%89%D0%B5%D0%BD%D0%B8%D0%B5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3%D1%87%D0%BD%D0%B0%D1%8F_%D0%BA%D0%B0%D1%80%D1%82%D0%B8%D0%BD%D0%B0_%D0%BC%D0%B8%D1%80%D0%B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733799"/>
          </a:xfrm>
        </p:spPr>
        <p:txBody>
          <a:bodyPr/>
          <a:lstStyle/>
          <a:p>
            <a:r>
              <a:rPr lang="ru-RU" dirty="0" err="1" smtClean="0"/>
              <a:t>Кирилло</a:t>
            </a:r>
            <a:r>
              <a:rPr lang="ru-RU" dirty="0" smtClean="0"/>
              <a:t> –Мефодиевские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295400"/>
          </a:xfrm>
        </p:spPr>
        <p:txBody>
          <a:bodyPr/>
          <a:lstStyle/>
          <a:p>
            <a:r>
              <a:rPr lang="ru-RU" dirty="0" smtClean="0"/>
              <a:t>9 класс и </a:t>
            </a:r>
          </a:p>
          <a:p>
            <a:r>
              <a:rPr lang="ru-RU" dirty="0" err="1" smtClean="0"/>
              <a:t>Шхагошева</a:t>
            </a:r>
            <a:r>
              <a:rPr lang="ru-RU" dirty="0" smtClean="0"/>
              <a:t> Ю.У.</a:t>
            </a:r>
            <a:endParaRPr lang="ru-RU" dirty="0"/>
          </a:p>
        </p:txBody>
      </p:sp>
      <p:pic>
        <p:nvPicPr>
          <p:cNvPr id="11266" name="Picture 2" descr="C:\Users\Julia\Desktop\К-М чтения\Kyrill&amp;Metho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04800"/>
            <a:ext cx="2057400" cy="2558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Из истории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Структура алфавита значения букв алфавита кириллицы.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543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Это интересно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Новая версия прочтения азбучной матрицы старославянской азбуки кириллицы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76200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Из истории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Первоначальный состав старославянской кириллической азбуки нам не известен. Дошедшая до нас «классическая» </a:t>
            </a:r>
            <a:r>
              <a:rPr lang="ru-RU" sz="3600" b="1" dirty="0" smtClean="0">
                <a:solidFill>
                  <a:srgbClr val="C00000"/>
                </a:solidFill>
              </a:rPr>
              <a:t>Кириллица</a:t>
            </a:r>
            <a:r>
              <a:rPr lang="ru-RU" sz="3600" b="1" dirty="0" smtClean="0"/>
              <a:t> состоит из 43 букв. Полагают, что </a:t>
            </a:r>
            <a:r>
              <a:rPr lang="ru-RU" sz="3600" b="1" dirty="0" err="1" smtClean="0"/>
              <a:t>ы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оу</a:t>
            </a:r>
            <a:r>
              <a:rPr lang="ru-RU" sz="3600" b="1" dirty="0" smtClean="0"/>
              <a:t> и йотированные были добавлены в эту азбуку позднее. Большинство букв имеют смысловое и числовое значения 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Это интересно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Азбучная матрица славянской азбуки кириллицы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Это интересно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i="1" dirty="0" smtClean="0"/>
              <a:t>«Единый Бог, ведая глаголом добра, есть жизни радетель земной </a:t>
            </a:r>
            <a:br>
              <a:rPr lang="ru-RU" sz="4400" b="1" i="1" dirty="0" smtClean="0"/>
            </a:br>
            <a:r>
              <a:rPr lang="ru-RU" sz="4400" b="1" i="1" dirty="0" smtClean="0"/>
              <a:t>и, как люди мыслите наши, Он покой сберегает словом твёрдым».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Это интересно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Таблица значений букв азбуки кириллицы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Язык и золото — вот наш кинжал и яд.</a:t>
            </a:r>
          </a:p>
          <a:p>
            <a:pPr algn="r">
              <a:buNone/>
            </a:pPr>
            <a:r>
              <a:rPr lang="ru-RU" b="1" dirty="0" smtClean="0">
                <a:hlinkClick r:id="rId2"/>
              </a:rPr>
              <a:t>Михаил Юрьевич Лермонтов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1026" name="Picture 2" descr="C:\Users\Julia\Desktop\К-М чтения\мю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Julia\Desktop\К-М чтения\даль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2209800" cy="2209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00200" y="3886200"/>
            <a:ext cx="5867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Язык есть вековой труд целого поколения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43400" y="49530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hlinkClick r:id="rId3"/>
              </a:rPr>
              <a:t>Владимир Даль</a:t>
            </a:r>
            <a:endParaRPr lang="ru-RU"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Русский язык — </a:t>
            </a:r>
            <a:r>
              <a:rPr lang="ru-RU" b="1" dirty="0" err="1" smtClean="0"/>
              <a:t>язык</a:t>
            </a:r>
            <a:r>
              <a:rPr lang="ru-RU" b="1" dirty="0" smtClean="0"/>
              <a:t>, созданный для поэзии, он необычайно богат и примечателен главным образом тонкостью оттенков.</a:t>
            </a:r>
          </a:p>
          <a:p>
            <a:pPr algn="r">
              <a:buNone/>
            </a:pPr>
            <a:r>
              <a:rPr lang="ru-RU" b="1" dirty="0" err="1" smtClean="0">
                <a:hlinkClick r:id="rId2"/>
              </a:rPr>
              <a:t>Проспер</a:t>
            </a:r>
            <a:r>
              <a:rPr lang="ru-RU" b="1" dirty="0" smtClean="0">
                <a:hlinkClick r:id="rId2"/>
              </a:rPr>
              <a:t> Мериме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3074" name="Picture 2" descr="C:\Users\Julia\Desktop\К-М чтения\мерим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Обращаться с языком кое как — значит и мыслить кое как.</a:t>
            </a:r>
          </a:p>
          <a:p>
            <a:pPr algn="r">
              <a:buNone/>
            </a:pPr>
            <a:r>
              <a:rPr lang="ru-RU" b="1" dirty="0" smtClean="0">
                <a:hlinkClick r:id="rId2"/>
              </a:rPr>
              <a:t>Лев Николаевич Толстой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4098" name="Picture 2" descr="C:\Users\Julia\Desktop\К-М чтения\лн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2032508" cy="2132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endParaRPr lang="ru-RU" b="1" u="sng" dirty="0" smtClean="0">
              <a:hlinkClick r:id="rId2" tooltip="Кирилл Философ"/>
            </a:endParaRPr>
          </a:p>
          <a:p>
            <a:endParaRPr lang="ru-RU" b="1" u="sng" dirty="0" smtClean="0">
              <a:hlinkClick r:id="rId2" tooltip="Кирилл Философ"/>
            </a:endParaRPr>
          </a:p>
          <a:p>
            <a:r>
              <a:rPr lang="ru-RU" b="1" u="sng" dirty="0" err="1" smtClean="0">
                <a:hlinkClick r:id="rId2" tooltip="Кирилл Философ"/>
              </a:rPr>
              <a:t>Кири́лл</a:t>
            </a:r>
            <a:r>
              <a:rPr lang="ru-RU" dirty="0" smtClean="0"/>
              <a:t> (в миру </a:t>
            </a:r>
            <a:r>
              <a:rPr lang="ru-RU" b="1" dirty="0" err="1" smtClean="0"/>
              <a:t>Константи́н</a:t>
            </a:r>
            <a:r>
              <a:rPr lang="ru-RU" dirty="0" smtClean="0"/>
              <a:t> по прозвищу </a:t>
            </a:r>
            <a:r>
              <a:rPr lang="ru-RU" b="1" dirty="0" err="1" smtClean="0"/>
              <a:t>Фило́соф</a:t>
            </a:r>
            <a:r>
              <a:rPr lang="ru-RU" dirty="0" smtClean="0"/>
              <a:t>, </a:t>
            </a:r>
            <a:r>
              <a:rPr lang="ru-RU" u="sng" dirty="0" smtClean="0">
                <a:hlinkClick r:id="rId3" tooltip="827"/>
              </a:rPr>
              <a:t>827</a:t>
            </a:r>
            <a:r>
              <a:rPr lang="ru-RU" dirty="0" smtClean="0"/>
              <a:t>—</a:t>
            </a:r>
            <a:r>
              <a:rPr lang="ru-RU" u="sng" dirty="0" smtClean="0">
                <a:hlinkClick r:id="rId4" tooltip="869"/>
              </a:rPr>
              <a:t>869</a:t>
            </a:r>
            <a:r>
              <a:rPr lang="ru-RU" dirty="0" smtClean="0"/>
              <a:t>,) и </a:t>
            </a:r>
            <a:r>
              <a:rPr lang="ru-RU" b="1" u="sng" dirty="0" err="1" smtClean="0">
                <a:hlinkClick r:id="rId5" tooltip="Мефодий Солунский"/>
              </a:rPr>
              <a:t>Мефо́дий</a:t>
            </a:r>
            <a:r>
              <a:rPr lang="ru-RU" dirty="0" smtClean="0"/>
              <a:t> (в миру </a:t>
            </a:r>
            <a:r>
              <a:rPr lang="ru-RU" b="1" dirty="0" err="1" smtClean="0"/>
              <a:t>Михаи́л</a:t>
            </a:r>
            <a:r>
              <a:rPr lang="ru-RU" dirty="0" smtClean="0"/>
              <a:t>; </a:t>
            </a:r>
            <a:r>
              <a:rPr lang="ru-RU" u="sng" smtClean="0">
                <a:hlinkClick r:id="rId6" tooltip="815"/>
              </a:rPr>
              <a:t>815</a:t>
            </a:r>
            <a:r>
              <a:rPr lang="ru-RU" smtClean="0"/>
              <a:t>—</a:t>
            </a:r>
            <a:r>
              <a:rPr lang="ru-RU" u="sng" smtClean="0">
                <a:hlinkClick r:id="rId7" tooltip="885"/>
              </a:rPr>
              <a:t>885</a:t>
            </a:r>
            <a:r>
              <a:rPr lang="ru-RU" smtClean="0"/>
              <a:t>,)</a:t>
            </a:r>
            <a:r>
              <a:rPr lang="ru-RU" dirty="0" smtClean="0"/>
              <a:t> — братья из города </a:t>
            </a:r>
            <a:r>
              <a:rPr lang="ru-RU" dirty="0" err="1" smtClean="0"/>
              <a:t>Солуни</a:t>
            </a:r>
            <a:r>
              <a:rPr lang="ru-RU" dirty="0" smtClean="0"/>
              <a:t> (</a:t>
            </a:r>
            <a:r>
              <a:rPr lang="ru-RU" u="sng" dirty="0" smtClean="0">
                <a:hlinkClick r:id="rId8" tooltip="Салоники"/>
              </a:rPr>
              <a:t>Салоники</a:t>
            </a:r>
            <a:r>
              <a:rPr lang="ru-RU" dirty="0" smtClean="0"/>
              <a:t>), создатели </a:t>
            </a:r>
            <a:r>
              <a:rPr lang="ru-RU" u="sng" dirty="0" smtClean="0">
                <a:hlinkClick r:id="rId9" tooltip="Глаголица"/>
              </a:rPr>
              <a:t>славянской азбуки</a:t>
            </a:r>
            <a:r>
              <a:rPr lang="ru-RU" dirty="0" smtClean="0"/>
              <a:t>, создатели </a:t>
            </a:r>
            <a:r>
              <a:rPr lang="ru-RU" u="sng" dirty="0" smtClean="0">
                <a:hlinkClick r:id="rId10" tooltip="Церковнославянский язык"/>
              </a:rPr>
              <a:t>языка</a:t>
            </a:r>
            <a:r>
              <a:rPr lang="ru-RU" dirty="0" smtClean="0"/>
              <a:t> и проповедники </a:t>
            </a:r>
            <a:r>
              <a:rPr lang="ru-RU" u="sng" dirty="0" smtClean="0">
                <a:hlinkClick r:id="rId11" tooltip="Христианство"/>
              </a:rPr>
              <a:t>христианства</a:t>
            </a:r>
            <a:r>
              <a:rPr lang="ru-RU" dirty="0" smtClean="0"/>
              <a:t>.</a:t>
            </a:r>
          </a:p>
          <a:p>
            <a:r>
              <a:rPr lang="ru-RU" u="sng" dirty="0" smtClean="0">
                <a:hlinkClick r:id="rId12" tooltip="Канонизация"/>
              </a:rPr>
              <a:t>Канонизированы</a:t>
            </a:r>
            <a:r>
              <a:rPr lang="ru-RU" dirty="0" smtClean="0"/>
              <a:t> и почитаются как </a:t>
            </a:r>
            <a:r>
              <a:rPr lang="ru-RU" u="sng" dirty="0" smtClean="0">
                <a:hlinkClick r:id="rId13" tooltip="Святой"/>
              </a:rPr>
              <a:t>святые</a:t>
            </a:r>
            <a:r>
              <a:rPr lang="ru-RU" dirty="0" smtClean="0"/>
              <a:t> и на Востоке, и на Западе. В славянском </a:t>
            </a:r>
            <a:r>
              <a:rPr lang="ru-RU" u="sng" dirty="0" smtClean="0">
                <a:hlinkClick r:id="rId14" tooltip="Православие"/>
              </a:rPr>
              <a:t>православии</a:t>
            </a:r>
            <a:r>
              <a:rPr lang="ru-RU" dirty="0" smtClean="0"/>
              <a:t> почитаются как святые </a:t>
            </a:r>
            <a:r>
              <a:rPr lang="ru-RU" u="sng" dirty="0" smtClean="0">
                <a:hlinkClick r:id="rId15" tooltip="Равноапостольные"/>
              </a:rPr>
              <a:t>равноапостольные</a:t>
            </a:r>
            <a:r>
              <a:rPr lang="ru-RU" dirty="0" smtClean="0"/>
              <a:t> «</a:t>
            </a:r>
            <a:r>
              <a:rPr lang="ru-RU" dirty="0" err="1" smtClean="0"/>
              <a:t>учи́тели</a:t>
            </a:r>
            <a:r>
              <a:rPr lang="ru-RU" dirty="0" smtClean="0"/>
              <a:t> </a:t>
            </a:r>
            <a:r>
              <a:rPr lang="ru-RU" dirty="0" err="1" smtClean="0"/>
              <a:t>слове́нские</a:t>
            </a:r>
            <a:r>
              <a:rPr lang="ru-RU" dirty="0" smtClean="0"/>
              <a:t>»; принятая очерёдность — сначала </a:t>
            </a:r>
            <a:r>
              <a:rPr lang="ru-RU" b="1" dirty="0" smtClean="0"/>
              <a:t>Кирилл</a:t>
            </a:r>
            <a:r>
              <a:rPr lang="ru-RU" dirty="0" smtClean="0"/>
              <a:t>, а потом </a:t>
            </a:r>
            <a:r>
              <a:rPr lang="ru-RU" b="1" dirty="0" err="1" smtClean="0"/>
              <a:t>Мефодий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Язык — лучший посредник для установления дружбы и согласия.</a:t>
            </a:r>
          </a:p>
          <a:p>
            <a:pPr algn="r">
              <a:buNone/>
            </a:pPr>
            <a:r>
              <a:rPr lang="ru-RU" b="1" dirty="0" smtClean="0">
                <a:hlinkClick r:id="rId2"/>
              </a:rPr>
              <a:t>Эразм </a:t>
            </a:r>
            <a:r>
              <a:rPr lang="ru-RU" b="1" dirty="0" err="1" smtClean="0">
                <a:hlinkClick r:id="rId2"/>
              </a:rPr>
              <a:t>Роттердамский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5122" name="Picture 2" descr="C:\Users\Julia\Desktop\К-М чтения\эрраз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Дивишься драгоценности нашего языка: что ни звук, то и подарок: все зернисто, крупно, как сам жемчуг, и, право, иное названье еще драгоценней самой вещи.</a:t>
            </a:r>
          </a:p>
          <a:p>
            <a:pPr algn="r">
              <a:buNone/>
            </a:pPr>
            <a:r>
              <a:rPr lang="ru-RU" b="1" dirty="0" smtClean="0">
                <a:hlinkClick r:id="rId2"/>
              </a:rPr>
              <a:t>Николай Васильевич Гоголь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6146" name="Picture 2" descr="C:\Users\Julia\Desktop\К-М чтения\нв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6482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Как человека можно распознать по обществу, в котором он вращается, так о нем можно судить и по языку, которым он выражается.</a:t>
            </a:r>
          </a:p>
          <a:p>
            <a:pPr algn="r">
              <a:buNone/>
            </a:pPr>
            <a:r>
              <a:rPr lang="ru-RU" b="1" dirty="0" smtClean="0">
                <a:hlinkClick r:id="rId2"/>
              </a:rPr>
              <a:t>Джонатан Свифт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7170" name="Picture 2" descr="C:\Users\Julia\Desktop\К-М чтения\свиф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6482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Меч и огонь менее разрушительны, чем болтливый язык.</a:t>
            </a:r>
          </a:p>
          <a:p>
            <a:pPr algn="r">
              <a:buNone/>
            </a:pPr>
            <a:r>
              <a:rPr lang="ru-RU" b="1" dirty="0" smtClean="0">
                <a:hlinkClick r:id="rId2"/>
              </a:rPr>
              <a:t>Ричард Стиль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8194" name="Picture 2" descr="C:\Users\Julia\Desktop\К-М чтения\стил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6482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Если язык человека вял, тяжел, сбивчив, бессилен, </a:t>
            </a:r>
            <a:r>
              <a:rPr lang="ru-RU" b="1" dirty="0" err="1" smtClean="0"/>
              <a:t>неопределён</a:t>
            </a:r>
            <a:r>
              <a:rPr lang="ru-RU" b="1" dirty="0" smtClean="0"/>
              <a:t>, необразован, то таков, наверное, и ум этого человека, ибо мыслит он только при посредстве языка.</a:t>
            </a:r>
          </a:p>
          <a:p>
            <a:pPr algn="r">
              <a:buNone/>
            </a:pPr>
            <a:r>
              <a:rPr lang="ru-RU" b="1" dirty="0" smtClean="0">
                <a:hlinkClick r:id="rId2"/>
              </a:rPr>
              <a:t>Иоганн Готфрид Гердер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9218" name="Picture 2" descr="C:\Users\Julia\Desktop\К-М чтения\герд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 языке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Когда язык ничем не стесняется, все бывают стеснены.</a:t>
            </a:r>
          </a:p>
          <a:p>
            <a:pPr algn="r">
              <a:buNone/>
            </a:pPr>
            <a:r>
              <a:rPr lang="ru-RU" b="1" dirty="0" smtClean="0">
                <a:hlinkClick r:id="rId2"/>
              </a:rPr>
              <a:t>Жан-Жак Руссо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10242" name="Picture 2" descr="C:\Users\Julia\Desktop\К-М чтения\русс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399"/>
            <a:ext cx="2057400" cy="2236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lia\Desktop\К-М чтения\1377429548_kirill-i-mefodijj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635090"/>
            <a:ext cx="3505200" cy="56133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3400" y="1752600"/>
            <a:ext cx="365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Просветитель</a:t>
            </a:r>
            <a:r>
              <a:rPr lang="ru-RU" sz="3200" dirty="0" smtClean="0">
                <a:solidFill>
                  <a:srgbClr val="C00000"/>
                </a:solidFill>
              </a:rPr>
              <a:t> — </a:t>
            </a:r>
            <a:r>
              <a:rPr lang="ru-RU" sz="3200" dirty="0" smtClean="0"/>
              <a:t>человек, занимающийся </a:t>
            </a:r>
            <a:r>
              <a:rPr lang="ru-RU" sz="3200" u="sng" dirty="0" smtClean="0">
                <a:hlinkClick r:id="rId3" tooltip="Просвещение"/>
              </a:rPr>
              <a:t>просвещением</a:t>
            </a:r>
            <a:r>
              <a:rPr lang="ru-RU" sz="3200" dirty="0" smtClean="0"/>
              <a:t>, распространением знаний.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lia\Desktop\К-М чтения\ib136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609600"/>
            <a:ext cx="4297247" cy="58494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1000" y="1524000"/>
            <a:ext cx="3505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Просветительство</a:t>
            </a:r>
            <a:r>
              <a:rPr lang="ru-RU" sz="2800" dirty="0" smtClean="0">
                <a:solidFill>
                  <a:srgbClr val="C00000"/>
                </a:solidFill>
              </a:rPr>
              <a:t> - </a:t>
            </a:r>
            <a:r>
              <a:rPr lang="ru-RU" sz="2800" dirty="0" smtClean="0"/>
              <a:t>общественно-политическое течение, представители которого стремились устранить недостатки общества путем распространения идей справедливости и </a:t>
            </a:r>
            <a:r>
              <a:rPr lang="ru-RU" sz="2800" u="sng" dirty="0" smtClean="0">
                <a:hlinkClick r:id="rId3" tooltip="Научная картина мира"/>
              </a:rPr>
              <a:t>научных знаний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ulia\Desktop\К-М чтения\km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7591" y="533400"/>
            <a:ext cx="4304209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ulia\Desktop\К-М чтения\km-dmitrov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6545" y="457200"/>
            <a:ext cx="4359055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Из истории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Азбука.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/>
              <a:t>Русская переделка греческого </a:t>
            </a:r>
            <a:r>
              <a:rPr lang="ru-RU" sz="3600" dirty="0" err="1" smtClean="0"/>
              <a:t>alfabetos</a:t>
            </a:r>
            <a:r>
              <a:rPr lang="ru-RU" sz="3600" dirty="0" smtClean="0"/>
              <a:t>, составленного из названий двух первых букв греческого алфавита – альфа и бета – в славянском варианте аз и буки. Принято считать, что названия славянским буквам придумал создатель </a:t>
            </a:r>
            <a:r>
              <a:rPr lang="ru-RU" sz="3600" b="1" dirty="0" smtClean="0">
                <a:solidFill>
                  <a:srgbClr val="C00000"/>
                </a:solidFill>
              </a:rPr>
              <a:t>славянской азбуки</a:t>
            </a:r>
            <a:r>
              <a:rPr lang="ru-RU" sz="3600" dirty="0" smtClean="0"/>
              <a:t> Кирилл в IX веке. 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Из истории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Ему хотелось, чтобы само название буквы было не бессмысленным комплексом звуков, а обладало значением. Первую букву он назвал </a:t>
            </a:r>
            <a:r>
              <a:rPr lang="ru-RU" b="1" dirty="0" err="1" smtClean="0"/>
              <a:t>аzъ</a:t>
            </a:r>
            <a:r>
              <a:rPr lang="ru-RU" b="1" dirty="0" smtClean="0"/>
              <a:t> - </a:t>
            </a:r>
            <a:r>
              <a:rPr lang="ru-RU" b="1" dirty="0" err="1" smtClean="0"/>
              <a:t>по-древнеболгарски</a:t>
            </a:r>
            <a:r>
              <a:rPr lang="ru-RU" b="1" dirty="0" smtClean="0"/>
              <a:t> «я» (поэтому не верьте, что я – последняя буква в алфавите!), вторую – просто «буква» (именно так выглядело это слово в древности – </a:t>
            </a:r>
            <a:r>
              <a:rPr lang="ru-RU" b="1" dirty="0" err="1" smtClean="0"/>
              <a:t>боукы</a:t>
            </a:r>
            <a:r>
              <a:rPr lang="ru-RU" b="1" dirty="0" smtClean="0"/>
              <a:t> ), третью –</a:t>
            </a:r>
            <a:r>
              <a:rPr lang="ru-RU" b="1" dirty="0" err="1" smtClean="0"/>
              <a:t>веде</a:t>
            </a:r>
            <a:r>
              <a:rPr lang="ru-RU" b="1" dirty="0" smtClean="0"/>
              <a:t> (от древнего славянского глагола </a:t>
            </a:r>
            <a:r>
              <a:rPr lang="ru-RU" b="1" dirty="0" err="1" smtClean="0"/>
              <a:t>ведети</a:t>
            </a:r>
            <a:r>
              <a:rPr lang="ru-RU" b="1" dirty="0" smtClean="0"/>
              <a:t> – «знать»).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Из истории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Если перевести на современный русский язык название первых трёх букв этой азбуки, получится </a:t>
            </a:r>
            <a:r>
              <a:rPr lang="ru-RU" sz="3600" b="1" i="1" dirty="0" smtClean="0">
                <a:solidFill>
                  <a:srgbClr val="C00000"/>
                </a:solidFill>
              </a:rPr>
              <a:t>«Я букву узнал» </a:t>
            </a:r>
            <a:r>
              <a:rPr lang="ru-RU" sz="3600" b="1" dirty="0" smtClean="0"/>
              <a:t>( кстати, попробуйте всю русскую азбуку прочесть как текст – вы увидите, как это интересно). </a:t>
            </a:r>
            <a:endParaRPr lang="ru-RU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</TotalTime>
  <Words>487</Words>
  <Application>Microsoft Office PowerPoint</Application>
  <PresentationFormat>Экран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Обычная</vt:lpstr>
      <vt:lpstr>Кирилло –Мефодиевские чтения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 истории</vt:lpstr>
      <vt:lpstr>Из истории</vt:lpstr>
      <vt:lpstr>Из истории</vt:lpstr>
      <vt:lpstr>Из истории</vt:lpstr>
      <vt:lpstr>Это интересно</vt:lpstr>
      <vt:lpstr>Из истории</vt:lpstr>
      <vt:lpstr>Это интересно</vt:lpstr>
      <vt:lpstr>Это интересно</vt:lpstr>
      <vt:lpstr>Это интересно</vt:lpstr>
      <vt:lpstr>О языке</vt:lpstr>
      <vt:lpstr>О языке</vt:lpstr>
      <vt:lpstr>О языке</vt:lpstr>
      <vt:lpstr>О языке</vt:lpstr>
      <vt:lpstr>О языке</vt:lpstr>
      <vt:lpstr>О языке</vt:lpstr>
      <vt:lpstr>О языке</vt:lpstr>
      <vt:lpstr>О языке</vt:lpstr>
      <vt:lpstr>О языке</vt:lpstr>
      <vt:lpstr>О языке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</dc:creator>
  <cp:lastModifiedBy>Шхагошева</cp:lastModifiedBy>
  <cp:revision>12</cp:revision>
  <dcterms:created xsi:type="dcterms:W3CDTF">2014-03-04T16:40:33Z</dcterms:created>
  <dcterms:modified xsi:type="dcterms:W3CDTF">2014-03-05T09:18:30Z</dcterms:modified>
</cp:coreProperties>
</file>