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1" r:id="rId3"/>
    <p:sldId id="259" r:id="rId4"/>
    <p:sldId id="280" r:id="rId5"/>
    <p:sldId id="261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2C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2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1D907-7C23-4F0D-A06B-AAF07C30813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D33FF-A175-47DC-AC46-8C0A13475AA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Ген, ответственный за производство ЛВ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235CBB-845B-4D6B-8689-BBF7C1A75C33}" type="parTrans" cxnId="{9E751AB9-1BAD-4055-B153-AA224A453562}">
      <dgm:prSet/>
      <dgm:spPr/>
      <dgm:t>
        <a:bodyPr/>
        <a:lstStyle/>
        <a:p>
          <a:endParaRPr lang="ru-RU"/>
        </a:p>
      </dgm:t>
    </dgm:pt>
    <dgm:pt modelId="{17A3023E-ECE8-486E-A390-19F827FDC54C}" type="sibTrans" cxnId="{9E751AB9-1BAD-4055-B153-AA224A45356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внедрение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77D5365-EEF3-499F-98C4-2D587C0BDFC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Бактерия        </a:t>
          </a:r>
          <a:r>
            <a: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E. coli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49083B-37D7-4FC2-9DCE-8C4015067ABA}" type="parTrans" cxnId="{54D8CC31-A333-4386-996C-E362C1DC6B92}">
      <dgm:prSet/>
      <dgm:spPr/>
      <dgm:t>
        <a:bodyPr/>
        <a:lstStyle/>
        <a:p>
          <a:endParaRPr lang="ru-RU"/>
        </a:p>
      </dgm:t>
    </dgm:pt>
    <dgm:pt modelId="{81A7D1A3-A9EE-4CB8-8E06-A7B305E9AB48}" type="sibTrans" cxnId="{54D8CC31-A333-4386-996C-E362C1DC6B92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синтез ЛВ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9069073-AA8E-444F-8D36-DD860F8202A5}">
      <dgm:prSet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Лекарственное  вещество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97FCFF-33FF-4CDF-A906-AC8AD0EF89F0}" type="parTrans" cxnId="{56B58FA4-34ED-4C4B-9129-6C2980E876BF}">
      <dgm:prSet/>
      <dgm:spPr/>
      <dgm:t>
        <a:bodyPr/>
        <a:lstStyle/>
        <a:p>
          <a:endParaRPr lang="ru-RU"/>
        </a:p>
      </dgm:t>
    </dgm:pt>
    <dgm:pt modelId="{43F8B054-5F72-4F3B-AF38-F274112CF3C1}" type="sibTrans" cxnId="{56B58FA4-34ED-4C4B-9129-6C2980E876BF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Выделение, очистка, концентрация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6DB4392-5F65-406C-99E8-BEDA22627E0C}">
      <dgm:prSet/>
      <dgm:spPr>
        <a:solidFill>
          <a:srgbClr val="00B0F0"/>
        </a:solidFill>
      </dgm:spPr>
      <dgm:t>
        <a:bodyPr/>
        <a:lstStyle/>
        <a:p>
          <a:r>
            <a:rPr lang="ru-RU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Рекомбинантное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ЛС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5F8D9F-2CE5-4605-905C-07A129C189D0}" type="parTrans" cxnId="{51EB00D6-1048-415B-8353-326B8AEB0119}">
      <dgm:prSet/>
      <dgm:spPr/>
      <dgm:t>
        <a:bodyPr/>
        <a:lstStyle/>
        <a:p>
          <a:endParaRPr lang="ru-RU"/>
        </a:p>
      </dgm:t>
    </dgm:pt>
    <dgm:pt modelId="{C213D63D-E061-4E93-98B8-E8D18C1B4043}" type="sibTrans" cxnId="{51EB00D6-1048-415B-8353-326B8AEB0119}">
      <dgm:prSet/>
      <dgm:spPr/>
      <dgm:t>
        <a:bodyPr/>
        <a:lstStyle/>
        <a:p>
          <a:endParaRPr lang="ru-RU"/>
        </a:p>
      </dgm:t>
    </dgm:pt>
    <dgm:pt modelId="{E4279F3F-41C4-43A1-A22F-BD96DC02F780}" type="pres">
      <dgm:prSet presAssocID="{6CB1D907-7C23-4F0D-A06B-AAF07C30813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C39BB-8BF8-4E3E-AECA-58BD18460419}" type="pres">
      <dgm:prSet presAssocID="{3ABD33FF-A175-47DC-AC46-8C0A13475AA0}" presName="node" presStyleLbl="node1" presStyleIdx="0" presStyleCnt="4" custScaleY="6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6A890-8974-4658-AB07-20DC01DB903B}" type="pres">
      <dgm:prSet presAssocID="{17A3023E-ECE8-486E-A390-19F827FDC54C}" presName="sibTrans" presStyleLbl="sibTrans2D1" presStyleIdx="0" presStyleCnt="3" custScaleY="554411" custLinFactNeighborX="-2919" custLinFactNeighborY="7975"/>
      <dgm:spPr/>
      <dgm:t>
        <a:bodyPr/>
        <a:lstStyle/>
        <a:p>
          <a:endParaRPr lang="ru-RU"/>
        </a:p>
      </dgm:t>
    </dgm:pt>
    <dgm:pt modelId="{6878CF0E-E1F0-4784-98C8-1F7DAE81A640}" type="pres">
      <dgm:prSet presAssocID="{17A3023E-ECE8-486E-A390-19F827FDC54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B85C710-122C-471D-82E3-F7B1E2DC82FB}" type="pres">
      <dgm:prSet presAssocID="{177D5365-EEF3-499F-98C4-2D587C0BDFCA}" presName="node" presStyleLbl="node1" presStyleIdx="1" presStyleCnt="4" custScaleY="55002">
        <dgm:presLayoutVars>
          <dgm:bulletEnabled val="1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ru-RU"/>
        </a:p>
      </dgm:t>
    </dgm:pt>
    <dgm:pt modelId="{CF0503AC-9B71-433C-9DA3-B6BEA1136C48}" type="pres">
      <dgm:prSet presAssocID="{81A7D1A3-A9EE-4CB8-8E06-A7B305E9AB48}" presName="sibTrans" presStyleLbl="sibTrans2D1" presStyleIdx="1" presStyleCnt="3" custScaleY="594232"/>
      <dgm:spPr/>
      <dgm:t>
        <a:bodyPr/>
        <a:lstStyle/>
        <a:p>
          <a:endParaRPr lang="ru-RU"/>
        </a:p>
      </dgm:t>
    </dgm:pt>
    <dgm:pt modelId="{81F9E120-C8EF-4D04-AAF7-F903DD3C7568}" type="pres">
      <dgm:prSet presAssocID="{81A7D1A3-A9EE-4CB8-8E06-A7B305E9AB4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4167B1A-2B7C-4DB1-99D4-0C7AD1350D12}" type="pres">
      <dgm:prSet presAssocID="{F9069073-AA8E-444F-8D36-DD860F8202A5}" presName="node" presStyleLbl="node1" presStyleIdx="2" presStyleCnt="4" custScaleY="49436">
        <dgm:presLayoutVars>
          <dgm:bulletEnabled val="1"/>
        </dgm:presLayoutVars>
      </dgm:prSet>
      <dgm:spPr>
        <a:prstGeom prst="flowChartManualOperation">
          <a:avLst/>
        </a:prstGeom>
      </dgm:spPr>
      <dgm:t>
        <a:bodyPr/>
        <a:lstStyle/>
        <a:p>
          <a:endParaRPr lang="ru-RU"/>
        </a:p>
      </dgm:t>
    </dgm:pt>
    <dgm:pt modelId="{EF65E1DC-A72D-4F5D-97FC-AEDC941E4D06}" type="pres">
      <dgm:prSet presAssocID="{43F8B054-5F72-4F3B-AF38-F274112CF3C1}" presName="sibTrans" presStyleLbl="sibTrans2D1" presStyleIdx="2" presStyleCnt="3" custAng="103386" custScaleX="91945" custScaleY="517974" custLinFactNeighborX="-14538" custLinFactNeighborY="-2285"/>
      <dgm:spPr/>
      <dgm:t>
        <a:bodyPr/>
        <a:lstStyle/>
        <a:p>
          <a:endParaRPr lang="ru-RU"/>
        </a:p>
      </dgm:t>
    </dgm:pt>
    <dgm:pt modelId="{0E2EA07F-8768-403D-9D58-CC4F46EDC62F}" type="pres">
      <dgm:prSet presAssocID="{43F8B054-5F72-4F3B-AF38-F274112CF3C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63FC0F6-4A4C-4B5A-B21D-BAD1C32302C1}" type="pres">
      <dgm:prSet presAssocID="{16DB4392-5F65-406C-99E8-BEDA22627E0C}" presName="node" presStyleLbl="node1" presStyleIdx="3" presStyleCnt="4" custScaleY="67702" custLinFactNeighborX="1471" custLinFactNeighborY="-3948">
        <dgm:presLayoutVars>
          <dgm:bulletEnabled val="1"/>
        </dgm:presLayoutVars>
      </dgm:prSet>
      <dgm:spPr>
        <a:prstGeom prst="flowChartMagneticDisk">
          <a:avLst/>
        </a:prstGeom>
      </dgm:spPr>
      <dgm:t>
        <a:bodyPr/>
        <a:lstStyle/>
        <a:p>
          <a:endParaRPr lang="ru-RU"/>
        </a:p>
      </dgm:t>
    </dgm:pt>
  </dgm:ptLst>
  <dgm:cxnLst>
    <dgm:cxn modelId="{56B58FA4-34ED-4C4B-9129-6C2980E876BF}" srcId="{6CB1D907-7C23-4F0D-A06B-AAF07C30813D}" destId="{F9069073-AA8E-444F-8D36-DD860F8202A5}" srcOrd="2" destOrd="0" parTransId="{D797FCFF-33FF-4CDF-A906-AC8AD0EF89F0}" sibTransId="{43F8B054-5F72-4F3B-AF38-F274112CF3C1}"/>
    <dgm:cxn modelId="{1A58676B-FAD4-4258-A37F-2FE2174CBEE6}" type="presOf" srcId="{43F8B054-5F72-4F3B-AF38-F274112CF3C1}" destId="{EF65E1DC-A72D-4F5D-97FC-AEDC941E4D06}" srcOrd="0" destOrd="0" presId="urn:microsoft.com/office/officeart/2005/8/layout/process2"/>
    <dgm:cxn modelId="{0EFD1027-0057-47B4-B1ED-949C8B53A3B4}" type="presOf" srcId="{43F8B054-5F72-4F3B-AF38-F274112CF3C1}" destId="{0E2EA07F-8768-403D-9D58-CC4F46EDC62F}" srcOrd="1" destOrd="0" presId="urn:microsoft.com/office/officeart/2005/8/layout/process2"/>
    <dgm:cxn modelId="{54D8CC31-A333-4386-996C-E362C1DC6B92}" srcId="{6CB1D907-7C23-4F0D-A06B-AAF07C30813D}" destId="{177D5365-EEF3-499F-98C4-2D587C0BDFCA}" srcOrd="1" destOrd="0" parTransId="{3A49083B-37D7-4FC2-9DCE-8C4015067ABA}" sibTransId="{81A7D1A3-A9EE-4CB8-8E06-A7B305E9AB48}"/>
    <dgm:cxn modelId="{59F7047C-B9C0-4103-875E-0A44A8D2A9DE}" type="presOf" srcId="{17A3023E-ECE8-486E-A390-19F827FDC54C}" destId="{6878CF0E-E1F0-4784-98C8-1F7DAE81A640}" srcOrd="1" destOrd="0" presId="urn:microsoft.com/office/officeart/2005/8/layout/process2"/>
    <dgm:cxn modelId="{1758C265-6C8B-42BA-8847-5F75BDA8183E}" type="presOf" srcId="{177D5365-EEF3-499F-98C4-2D587C0BDFCA}" destId="{0B85C710-122C-471D-82E3-F7B1E2DC82FB}" srcOrd="0" destOrd="0" presId="urn:microsoft.com/office/officeart/2005/8/layout/process2"/>
    <dgm:cxn modelId="{014D6BBB-59A8-4CC5-A4F4-69B81A7FD646}" type="presOf" srcId="{6CB1D907-7C23-4F0D-A06B-AAF07C30813D}" destId="{E4279F3F-41C4-43A1-A22F-BD96DC02F780}" srcOrd="0" destOrd="0" presId="urn:microsoft.com/office/officeart/2005/8/layout/process2"/>
    <dgm:cxn modelId="{1C9EF3DE-DCA4-4E67-B4BF-C700435588C5}" type="presOf" srcId="{17A3023E-ECE8-486E-A390-19F827FDC54C}" destId="{D606A890-8974-4658-AB07-20DC01DB903B}" srcOrd="0" destOrd="0" presId="urn:microsoft.com/office/officeart/2005/8/layout/process2"/>
    <dgm:cxn modelId="{BC9CCD65-D65A-4102-9EF0-D4E15858AB6F}" type="presOf" srcId="{16DB4392-5F65-406C-99E8-BEDA22627E0C}" destId="{A63FC0F6-4A4C-4B5A-B21D-BAD1C32302C1}" srcOrd="0" destOrd="0" presId="urn:microsoft.com/office/officeart/2005/8/layout/process2"/>
    <dgm:cxn modelId="{3E86D63C-1134-4285-B138-C62EEC38A07D}" type="presOf" srcId="{81A7D1A3-A9EE-4CB8-8E06-A7B305E9AB48}" destId="{CF0503AC-9B71-433C-9DA3-B6BEA1136C48}" srcOrd="0" destOrd="0" presId="urn:microsoft.com/office/officeart/2005/8/layout/process2"/>
    <dgm:cxn modelId="{327AF31B-2550-4DBC-9DED-A4BD3E2D9275}" type="presOf" srcId="{F9069073-AA8E-444F-8D36-DD860F8202A5}" destId="{54167B1A-2B7C-4DB1-99D4-0C7AD1350D12}" srcOrd="0" destOrd="0" presId="urn:microsoft.com/office/officeart/2005/8/layout/process2"/>
    <dgm:cxn modelId="{F8003181-D65A-473F-9EE7-BF64225D2B01}" type="presOf" srcId="{3ABD33FF-A175-47DC-AC46-8C0A13475AA0}" destId="{2A3C39BB-8BF8-4E3E-AECA-58BD18460419}" srcOrd="0" destOrd="0" presId="urn:microsoft.com/office/officeart/2005/8/layout/process2"/>
    <dgm:cxn modelId="{9E751AB9-1BAD-4055-B153-AA224A453562}" srcId="{6CB1D907-7C23-4F0D-A06B-AAF07C30813D}" destId="{3ABD33FF-A175-47DC-AC46-8C0A13475AA0}" srcOrd="0" destOrd="0" parTransId="{7E235CBB-845B-4D6B-8689-BBF7C1A75C33}" sibTransId="{17A3023E-ECE8-486E-A390-19F827FDC54C}"/>
    <dgm:cxn modelId="{51EB00D6-1048-415B-8353-326B8AEB0119}" srcId="{6CB1D907-7C23-4F0D-A06B-AAF07C30813D}" destId="{16DB4392-5F65-406C-99E8-BEDA22627E0C}" srcOrd="3" destOrd="0" parTransId="{325F8D9F-2CE5-4605-905C-07A129C189D0}" sibTransId="{C213D63D-E061-4E93-98B8-E8D18C1B4043}"/>
    <dgm:cxn modelId="{29BEE8F3-9883-45B0-8BE2-5C400EE83E92}" type="presOf" srcId="{81A7D1A3-A9EE-4CB8-8E06-A7B305E9AB48}" destId="{81F9E120-C8EF-4D04-AAF7-F903DD3C7568}" srcOrd="1" destOrd="0" presId="urn:microsoft.com/office/officeart/2005/8/layout/process2"/>
    <dgm:cxn modelId="{E957572F-DE6E-4680-992A-7A21E5E0B0B9}" type="presParOf" srcId="{E4279F3F-41C4-43A1-A22F-BD96DC02F780}" destId="{2A3C39BB-8BF8-4E3E-AECA-58BD18460419}" srcOrd="0" destOrd="0" presId="urn:microsoft.com/office/officeart/2005/8/layout/process2"/>
    <dgm:cxn modelId="{9D6A1EE7-EB13-446E-9B5A-95CC49BDC46D}" type="presParOf" srcId="{E4279F3F-41C4-43A1-A22F-BD96DC02F780}" destId="{D606A890-8974-4658-AB07-20DC01DB903B}" srcOrd="1" destOrd="0" presId="urn:microsoft.com/office/officeart/2005/8/layout/process2"/>
    <dgm:cxn modelId="{D05857D8-1440-451D-9E12-A9F0E90CBB59}" type="presParOf" srcId="{D606A890-8974-4658-AB07-20DC01DB903B}" destId="{6878CF0E-E1F0-4784-98C8-1F7DAE81A640}" srcOrd="0" destOrd="0" presId="urn:microsoft.com/office/officeart/2005/8/layout/process2"/>
    <dgm:cxn modelId="{2FA3AA4C-3096-47F7-ADD8-F8DCE704979E}" type="presParOf" srcId="{E4279F3F-41C4-43A1-A22F-BD96DC02F780}" destId="{0B85C710-122C-471D-82E3-F7B1E2DC82FB}" srcOrd="2" destOrd="0" presId="urn:microsoft.com/office/officeart/2005/8/layout/process2"/>
    <dgm:cxn modelId="{69C85D84-7CA1-4D0D-BA51-1A056E7D43BC}" type="presParOf" srcId="{E4279F3F-41C4-43A1-A22F-BD96DC02F780}" destId="{CF0503AC-9B71-433C-9DA3-B6BEA1136C48}" srcOrd="3" destOrd="0" presId="urn:microsoft.com/office/officeart/2005/8/layout/process2"/>
    <dgm:cxn modelId="{E2D408C5-45AF-4FF9-AF35-6AC4C5D7244F}" type="presParOf" srcId="{CF0503AC-9B71-433C-9DA3-B6BEA1136C48}" destId="{81F9E120-C8EF-4D04-AAF7-F903DD3C7568}" srcOrd="0" destOrd="0" presId="urn:microsoft.com/office/officeart/2005/8/layout/process2"/>
    <dgm:cxn modelId="{C872B7DC-B7F0-4133-BDD5-49B911E3D1FC}" type="presParOf" srcId="{E4279F3F-41C4-43A1-A22F-BD96DC02F780}" destId="{54167B1A-2B7C-4DB1-99D4-0C7AD1350D12}" srcOrd="4" destOrd="0" presId="urn:microsoft.com/office/officeart/2005/8/layout/process2"/>
    <dgm:cxn modelId="{D755D605-EDD8-4217-BF25-06A04B8AFA06}" type="presParOf" srcId="{E4279F3F-41C4-43A1-A22F-BD96DC02F780}" destId="{EF65E1DC-A72D-4F5D-97FC-AEDC941E4D06}" srcOrd="5" destOrd="0" presId="urn:microsoft.com/office/officeart/2005/8/layout/process2"/>
    <dgm:cxn modelId="{36028406-63A0-4D05-AF0D-CA460880E475}" type="presParOf" srcId="{EF65E1DC-A72D-4F5D-97FC-AEDC941E4D06}" destId="{0E2EA07F-8768-403D-9D58-CC4F46EDC62F}" srcOrd="0" destOrd="0" presId="urn:microsoft.com/office/officeart/2005/8/layout/process2"/>
    <dgm:cxn modelId="{C36BB22A-5DC5-43E4-93F5-3D46FFF152CA}" type="presParOf" srcId="{E4279F3F-41C4-43A1-A22F-BD96DC02F780}" destId="{A63FC0F6-4A4C-4B5A-B21D-BAD1C32302C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3D67C-9D97-4409-BCA0-8954E26FF67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C0064E-154F-4C8A-9008-BF5AE05E9FE4}">
      <dgm:prSet phldrT="[Текст]"/>
      <dgm:spPr/>
      <dgm:t>
        <a:bodyPr/>
        <a:lstStyle/>
        <a:p>
          <a:r>
            <a:rPr lang="ru-RU" b="1" dirty="0" smtClean="0"/>
            <a:t>Лекарственное вещество</a:t>
          </a:r>
          <a:endParaRPr lang="ru-RU" b="1" dirty="0"/>
        </a:p>
      </dgm:t>
    </dgm:pt>
    <dgm:pt modelId="{EBFA63EE-2969-4565-9C73-7926BE30A71F}" type="parTrans" cxnId="{D79B8BFC-86F3-45C7-82D9-7F582F6C4FB6}">
      <dgm:prSet/>
      <dgm:spPr/>
      <dgm:t>
        <a:bodyPr/>
        <a:lstStyle/>
        <a:p>
          <a:endParaRPr lang="ru-RU"/>
        </a:p>
      </dgm:t>
    </dgm:pt>
    <dgm:pt modelId="{EB9051DD-C6FC-4E0B-B288-D5BB55FE70AE}" type="sibTrans" cxnId="{D79B8BFC-86F3-45C7-82D9-7F582F6C4FB6}">
      <dgm:prSet/>
      <dgm:spPr/>
      <dgm:t>
        <a:bodyPr/>
        <a:lstStyle/>
        <a:p>
          <a:endParaRPr lang="ru-RU"/>
        </a:p>
      </dgm:t>
    </dgm:pt>
    <dgm:pt modelId="{5732DAA5-BB6A-4970-A822-F8D9C7996C8B}">
      <dgm:prSet phldrT="[Текст]"/>
      <dgm:spPr/>
      <dgm:t>
        <a:bodyPr/>
        <a:lstStyle/>
        <a:p>
          <a:r>
            <a:rPr lang="ru-RU" b="1" dirty="0" smtClean="0"/>
            <a:t>Глюкоза (</a:t>
          </a:r>
          <a:r>
            <a:rPr lang="ru-RU" b="1" dirty="0" smtClean="0"/>
            <a:t>субстанция)</a:t>
          </a:r>
          <a:endParaRPr lang="ru-RU" b="1" dirty="0"/>
        </a:p>
      </dgm:t>
    </dgm:pt>
    <dgm:pt modelId="{2BCAE5BA-CDC2-4A60-88CB-494D990F989B}" type="parTrans" cxnId="{2EB96F62-31C6-41B7-BA2B-3E69BD151269}">
      <dgm:prSet/>
      <dgm:spPr/>
      <dgm:t>
        <a:bodyPr/>
        <a:lstStyle/>
        <a:p>
          <a:endParaRPr lang="ru-RU"/>
        </a:p>
      </dgm:t>
    </dgm:pt>
    <dgm:pt modelId="{0B7C4F23-700A-4A3F-A491-54E53841AA6C}" type="sibTrans" cxnId="{2EB96F62-31C6-41B7-BA2B-3E69BD151269}">
      <dgm:prSet/>
      <dgm:spPr/>
      <dgm:t>
        <a:bodyPr/>
        <a:lstStyle/>
        <a:p>
          <a:endParaRPr lang="ru-RU"/>
        </a:p>
      </dgm:t>
    </dgm:pt>
    <dgm:pt modelId="{464E3FFE-44A2-4A3E-A7A9-2154EC70EE94}">
      <dgm:prSet phldrT="[Текст]"/>
      <dgm:spPr/>
      <dgm:t>
        <a:bodyPr/>
        <a:lstStyle/>
        <a:p>
          <a:r>
            <a:rPr lang="ru-RU" b="1" dirty="0" smtClean="0"/>
            <a:t>Лекарственное средство</a:t>
          </a:r>
          <a:endParaRPr lang="ru-RU" b="1" dirty="0"/>
        </a:p>
      </dgm:t>
    </dgm:pt>
    <dgm:pt modelId="{56B95153-82A7-4B6B-AE13-2DA4C769FD9A}" type="parTrans" cxnId="{F1698F67-59B7-4911-BCD2-C63465E536D1}">
      <dgm:prSet/>
      <dgm:spPr/>
      <dgm:t>
        <a:bodyPr/>
        <a:lstStyle/>
        <a:p>
          <a:endParaRPr lang="ru-RU"/>
        </a:p>
      </dgm:t>
    </dgm:pt>
    <dgm:pt modelId="{427CD174-826D-4F22-BF7E-549605A20730}" type="sibTrans" cxnId="{F1698F67-59B7-4911-BCD2-C63465E536D1}">
      <dgm:prSet/>
      <dgm:spPr/>
      <dgm:t>
        <a:bodyPr/>
        <a:lstStyle/>
        <a:p>
          <a:endParaRPr lang="ru-RU"/>
        </a:p>
      </dgm:t>
    </dgm:pt>
    <dgm:pt modelId="{50B6CA58-E700-4B9E-BAB3-C413A7EED451}">
      <dgm:prSet phldrT="[Текст]"/>
      <dgm:spPr/>
      <dgm:t>
        <a:bodyPr/>
        <a:lstStyle/>
        <a:p>
          <a:r>
            <a:rPr lang="ru-RU" b="1" dirty="0" smtClean="0"/>
            <a:t>Лекарственная форма</a:t>
          </a:r>
          <a:endParaRPr lang="ru-RU" b="1" dirty="0"/>
        </a:p>
      </dgm:t>
    </dgm:pt>
    <dgm:pt modelId="{A6CE3D79-E528-433A-818F-5C546FE6FBFC}" type="parTrans" cxnId="{E7A3146D-7457-47B7-BC33-4A7EECEB5C3C}">
      <dgm:prSet/>
      <dgm:spPr/>
      <dgm:t>
        <a:bodyPr/>
        <a:lstStyle/>
        <a:p>
          <a:endParaRPr lang="ru-RU"/>
        </a:p>
      </dgm:t>
    </dgm:pt>
    <dgm:pt modelId="{137D87EE-4D60-4813-B400-FDE50342FE31}" type="sibTrans" cxnId="{E7A3146D-7457-47B7-BC33-4A7EECEB5C3C}">
      <dgm:prSet/>
      <dgm:spPr/>
      <dgm:t>
        <a:bodyPr/>
        <a:lstStyle/>
        <a:p>
          <a:endParaRPr lang="ru-RU"/>
        </a:p>
      </dgm:t>
    </dgm:pt>
    <dgm:pt modelId="{DBDCF5D7-6F99-4453-989A-F2F18D84AB3B}">
      <dgm:prSet/>
      <dgm:spPr/>
      <dgm:t>
        <a:bodyPr/>
        <a:lstStyle/>
        <a:p>
          <a:r>
            <a:rPr lang="ru-RU" b="1" dirty="0" smtClean="0"/>
            <a:t>Раствор глюкозы 5%</a:t>
          </a:r>
          <a:endParaRPr lang="ru-RU" b="1" dirty="0"/>
        </a:p>
      </dgm:t>
    </dgm:pt>
    <dgm:pt modelId="{EC443125-7918-4970-8BA0-411A97E2EEC5}" type="parTrans" cxnId="{34AA5AD3-4F05-4837-A019-2314128EFB3B}">
      <dgm:prSet/>
      <dgm:spPr/>
      <dgm:t>
        <a:bodyPr/>
        <a:lstStyle/>
        <a:p>
          <a:endParaRPr lang="ru-RU"/>
        </a:p>
      </dgm:t>
    </dgm:pt>
    <dgm:pt modelId="{02156512-A492-4059-AA7B-8A86A26C5DB8}" type="sibTrans" cxnId="{34AA5AD3-4F05-4837-A019-2314128EFB3B}">
      <dgm:prSet/>
      <dgm:spPr/>
      <dgm:t>
        <a:bodyPr/>
        <a:lstStyle/>
        <a:p>
          <a:endParaRPr lang="ru-RU"/>
        </a:p>
      </dgm:t>
    </dgm:pt>
    <dgm:pt modelId="{2E969BB1-04A2-4219-BD21-25AB4D654F8B}">
      <dgm:prSet/>
      <dgm:spPr/>
      <dgm:t>
        <a:bodyPr/>
        <a:lstStyle/>
        <a:p>
          <a:r>
            <a:rPr lang="ru-RU" b="1" dirty="0" smtClean="0"/>
            <a:t>Раствор глюкозы 40%</a:t>
          </a:r>
          <a:endParaRPr lang="ru-RU" b="1" dirty="0"/>
        </a:p>
      </dgm:t>
    </dgm:pt>
    <dgm:pt modelId="{9EDF8DAC-3444-4ED3-8127-673F5433E9B7}" type="parTrans" cxnId="{7A54C79A-EB47-4034-BA33-B3E10CAB53AB}">
      <dgm:prSet/>
      <dgm:spPr/>
      <dgm:t>
        <a:bodyPr/>
        <a:lstStyle/>
        <a:p>
          <a:endParaRPr lang="ru-RU"/>
        </a:p>
      </dgm:t>
    </dgm:pt>
    <dgm:pt modelId="{938113AE-3B83-4671-BE09-FF6B61EA9978}" type="sibTrans" cxnId="{7A54C79A-EB47-4034-BA33-B3E10CAB53AB}">
      <dgm:prSet/>
      <dgm:spPr/>
      <dgm:t>
        <a:bodyPr/>
        <a:lstStyle/>
        <a:p>
          <a:endParaRPr lang="ru-RU"/>
        </a:p>
      </dgm:t>
    </dgm:pt>
    <dgm:pt modelId="{F4328D23-71E8-4B16-AB6D-BFC13E84825B}">
      <dgm:prSet phldrT="[Текст]"/>
      <dgm:spPr/>
      <dgm:t>
        <a:bodyPr/>
        <a:lstStyle/>
        <a:p>
          <a:r>
            <a:rPr lang="ru-RU" b="1" dirty="0" smtClean="0"/>
            <a:t>Лекарственный препарат</a:t>
          </a:r>
          <a:endParaRPr lang="ru-RU" b="1" dirty="0"/>
        </a:p>
      </dgm:t>
    </dgm:pt>
    <dgm:pt modelId="{2FED1C9A-AE96-47E3-80AF-2BA4D3E9E8F0}" type="parTrans" cxnId="{9AEE01C1-7F48-4307-8FC1-CEC36411A809}">
      <dgm:prSet/>
      <dgm:spPr/>
      <dgm:t>
        <a:bodyPr/>
        <a:lstStyle/>
        <a:p>
          <a:endParaRPr lang="ru-RU"/>
        </a:p>
      </dgm:t>
    </dgm:pt>
    <dgm:pt modelId="{3DEAF466-6306-4814-92ED-A06669943AD4}" type="sibTrans" cxnId="{9AEE01C1-7F48-4307-8FC1-CEC36411A809}">
      <dgm:prSet/>
      <dgm:spPr/>
      <dgm:t>
        <a:bodyPr/>
        <a:lstStyle/>
        <a:p>
          <a:endParaRPr lang="ru-RU"/>
        </a:p>
      </dgm:t>
    </dgm:pt>
    <dgm:pt modelId="{645DE4B0-42DF-475A-A604-43D0E5E9A921}">
      <dgm:prSet/>
      <dgm:spPr/>
      <dgm:t>
        <a:bodyPr/>
        <a:lstStyle/>
        <a:p>
          <a:r>
            <a:rPr lang="ru-RU" b="1" dirty="0" smtClean="0"/>
            <a:t>Раствор глюкозы 5% для диагностики</a:t>
          </a:r>
          <a:endParaRPr lang="ru-RU" b="1" dirty="0"/>
        </a:p>
      </dgm:t>
    </dgm:pt>
    <dgm:pt modelId="{B1A76E42-A1C1-4DDF-BA19-C3AAE26CF000}" type="parTrans" cxnId="{15FAED3A-F9A6-456C-BC19-F10583B7CD5D}">
      <dgm:prSet/>
      <dgm:spPr/>
      <dgm:t>
        <a:bodyPr/>
        <a:lstStyle/>
        <a:p>
          <a:endParaRPr lang="ru-RU"/>
        </a:p>
      </dgm:t>
    </dgm:pt>
    <dgm:pt modelId="{8658BBE5-1CA7-4551-A0A0-3F70D71B47B7}" type="sibTrans" cxnId="{15FAED3A-F9A6-456C-BC19-F10583B7CD5D}">
      <dgm:prSet/>
      <dgm:spPr/>
      <dgm:t>
        <a:bodyPr/>
        <a:lstStyle/>
        <a:p>
          <a:endParaRPr lang="ru-RU"/>
        </a:p>
      </dgm:t>
    </dgm:pt>
    <dgm:pt modelId="{98A03C67-417E-4645-BCE6-098E5C6C550A}">
      <dgm:prSet/>
      <dgm:spPr/>
      <dgm:t>
        <a:bodyPr/>
        <a:lstStyle/>
        <a:p>
          <a:r>
            <a:rPr lang="ru-RU" b="1" dirty="0" smtClean="0"/>
            <a:t>Раствор глюкозы 40% для инъекций</a:t>
          </a:r>
          <a:endParaRPr lang="ru-RU" b="1" dirty="0"/>
        </a:p>
      </dgm:t>
    </dgm:pt>
    <dgm:pt modelId="{8D8F4798-3817-46B7-85BC-8C0C04EC3E3A}" type="parTrans" cxnId="{B91AED0C-DB16-45B5-9187-0ED400D805C4}">
      <dgm:prSet/>
      <dgm:spPr/>
      <dgm:t>
        <a:bodyPr/>
        <a:lstStyle/>
        <a:p>
          <a:endParaRPr lang="ru-RU"/>
        </a:p>
      </dgm:t>
    </dgm:pt>
    <dgm:pt modelId="{FAEF11F9-98F9-4D89-9C03-B91478C4449E}" type="sibTrans" cxnId="{B91AED0C-DB16-45B5-9187-0ED400D805C4}">
      <dgm:prSet/>
      <dgm:spPr/>
      <dgm:t>
        <a:bodyPr/>
        <a:lstStyle/>
        <a:p>
          <a:endParaRPr lang="ru-RU"/>
        </a:p>
      </dgm:t>
    </dgm:pt>
    <dgm:pt modelId="{0F6EA041-6A34-4234-A9B3-C6342C946939}">
      <dgm:prSet/>
      <dgm:spPr/>
      <dgm:t>
        <a:bodyPr/>
        <a:lstStyle/>
        <a:p>
          <a:r>
            <a:rPr lang="ru-RU" b="1" dirty="0" smtClean="0"/>
            <a:t>Раствор глюкозы 5% 200 мл во флаконе</a:t>
          </a:r>
          <a:endParaRPr lang="ru-RU" b="1" dirty="0"/>
        </a:p>
      </dgm:t>
    </dgm:pt>
    <dgm:pt modelId="{FAB3D17B-3303-479A-A030-9D558089B13C}" type="parTrans" cxnId="{7C97ACF1-3B08-4C44-841D-1DFF0384122C}">
      <dgm:prSet/>
      <dgm:spPr/>
      <dgm:t>
        <a:bodyPr/>
        <a:lstStyle/>
        <a:p>
          <a:endParaRPr lang="ru-RU"/>
        </a:p>
      </dgm:t>
    </dgm:pt>
    <dgm:pt modelId="{3653D035-1671-465B-8846-66534199A89B}" type="sibTrans" cxnId="{7C97ACF1-3B08-4C44-841D-1DFF0384122C}">
      <dgm:prSet/>
      <dgm:spPr/>
      <dgm:t>
        <a:bodyPr/>
        <a:lstStyle/>
        <a:p>
          <a:endParaRPr lang="ru-RU"/>
        </a:p>
      </dgm:t>
    </dgm:pt>
    <dgm:pt modelId="{121BB3DA-C0D9-4CA2-9499-A818B1E7315E}">
      <dgm:prSet/>
      <dgm:spPr/>
      <dgm:t>
        <a:bodyPr/>
        <a:lstStyle/>
        <a:p>
          <a:r>
            <a:rPr lang="ru-RU" b="1" dirty="0" smtClean="0"/>
            <a:t>Раствор глюкозы 40% 10 мл № 10 в ампулах </a:t>
          </a:r>
          <a:endParaRPr lang="ru-RU" b="1" dirty="0"/>
        </a:p>
      </dgm:t>
    </dgm:pt>
    <dgm:pt modelId="{1F3351B9-FAE0-4D2F-B17D-5958EF76CF0E}" type="parTrans" cxnId="{75F6D06C-5CC1-4B77-A6D4-6068AA073C81}">
      <dgm:prSet/>
      <dgm:spPr/>
      <dgm:t>
        <a:bodyPr/>
        <a:lstStyle/>
        <a:p>
          <a:endParaRPr lang="ru-RU"/>
        </a:p>
      </dgm:t>
    </dgm:pt>
    <dgm:pt modelId="{78ECECCF-DFF8-4898-A7AB-FC48C65320EC}" type="sibTrans" cxnId="{75F6D06C-5CC1-4B77-A6D4-6068AA073C81}">
      <dgm:prSet/>
      <dgm:spPr/>
      <dgm:t>
        <a:bodyPr/>
        <a:lstStyle/>
        <a:p>
          <a:endParaRPr lang="ru-RU"/>
        </a:p>
      </dgm:t>
    </dgm:pt>
    <dgm:pt modelId="{B2C123AB-9151-48B1-B69B-B41551888CFC}" type="pres">
      <dgm:prSet presAssocID="{DB13D67C-9D97-4409-BCA0-8954E26FF67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B144BC-16DB-4513-B377-DC053A0EC2D7}" type="pres">
      <dgm:prSet presAssocID="{71C0064E-154F-4C8A-9008-BF5AE05E9FE4}" presName="linNode" presStyleCnt="0"/>
      <dgm:spPr/>
    </dgm:pt>
    <dgm:pt modelId="{3C73134C-AA5D-487A-9110-C8948F8D8FD7}" type="pres">
      <dgm:prSet presAssocID="{71C0064E-154F-4C8A-9008-BF5AE05E9FE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D09E5-1C4F-4B14-A303-2FF44382A09F}" type="pres">
      <dgm:prSet presAssocID="{71C0064E-154F-4C8A-9008-BF5AE05E9FE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B3AB0-6845-47CB-BF57-EEF0335BAA5C}" type="pres">
      <dgm:prSet presAssocID="{EB9051DD-C6FC-4E0B-B288-D5BB55FE70AE}" presName="spacing" presStyleCnt="0"/>
      <dgm:spPr/>
    </dgm:pt>
    <dgm:pt modelId="{AF1C2E05-0280-47A7-B4B8-49E08CD94A08}" type="pres">
      <dgm:prSet presAssocID="{464E3FFE-44A2-4A3E-A7A9-2154EC70EE94}" presName="linNode" presStyleCnt="0"/>
      <dgm:spPr/>
    </dgm:pt>
    <dgm:pt modelId="{FC7FDAA6-06D0-4E64-9A60-B2A08CFFEE18}" type="pres">
      <dgm:prSet presAssocID="{464E3FFE-44A2-4A3E-A7A9-2154EC70EE9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A657-4365-4787-B296-077E31FEBB26}" type="pres">
      <dgm:prSet presAssocID="{464E3FFE-44A2-4A3E-A7A9-2154EC70EE94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39061-25B0-4694-88EE-88C59BF7344C}" type="pres">
      <dgm:prSet presAssocID="{427CD174-826D-4F22-BF7E-549605A20730}" presName="spacing" presStyleCnt="0"/>
      <dgm:spPr/>
    </dgm:pt>
    <dgm:pt modelId="{04E0281D-49C0-4A7D-B677-AA7EBD964CDE}" type="pres">
      <dgm:prSet presAssocID="{50B6CA58-E700-4B9E-BAB3-C413A7EED451}" presName="linNode" presStyleCnt="0"/>
      <dgm:spPr/>
    </dgm:pt>
    <dgm:pt modelId="{50F4DF9D-0669-4772-87D7-DB609F568D63}" type="pres">
      <dgm:prSet presAssocID="{50B6CA58-E700-4B9E-BAB3-C413A7EED45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5A241-AA89-442F-8CBA-88E3E274E126}" type="pres">
      <dgm:prSet presAssocID="{50B6CA58-E700-4B9E-BAB3-C413A7EED451}" presName="childShp" presStyleLbl="bgAccFollowNode1" presStyleIdx="2" presStyleCnt="4" custLinFactNeighborX="1128" custLinFactNeighborY="-1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9F21F-9D6D-41F5-8D23-1730D03223FF}" type="pres">
      <dgm:prSet presAssocID="{137D87EE-4D60-4813-B400-FDE50342FE31}" presName="spacing" presStyleCnt="0"/>
      <dgm:spPr/>
    </dgm:pt>
    <dgm:pt modelId="{6A7C9312-A112-482A-A050-8C6A003175CE}" type="pres">
      <dgm:prSet presAssocID="{F4328D23-71E8-4B16-AB6D-BFC13E84825B}" presName="linNode" presStyleCnt="0"/>
      <dgm:spPr/>
    </dgm:pt>
    <dgm:pt modelId="{624E2F1E-0142-4A08-8313-9307BF1EA448}" type="pres">
      <dgm:prSet presAssocID="{F4328D23-71E8-4B16-AB6D-BFC13E84825B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03AEE-BE17-4243-9451-07D179935FDE}" type="pres">
      <dgm:prSet presAssocID="{F4328D23-71E8-4B16-AB6D-BFC13E84825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9E32F3-8861-443B-83D5-9CB585F0EE43}" type="presOf" srcId="{50B6CA58-E700-4B9E-BAB3-C413A7EED451}" destId="{50F4DF9D-0669-4772-87D7-DB609F568D63}" srcOrd="0" destOrd="0" presId="urn:microsoft.com/office/officeart/2005/8/layout/vList6"/>
    <dgm:cxn modelId="{EFD500CD-CBBE-488B-8B21-BFE3D1A46001}" type="presOf" srcId="{0F6EA041-6A34-4234-A9B3-C6342C946939}" destId="{1BE03AEE-BE17-4243-9451-07D179935FDE}" srcOrd="0" destOrd="0" presId="urn:microsoft.com/office/officeart/2005/8/layout/vList6"/>
    <dgm:cxn modelId="{B91AED0C-DB16-45B5-9187-0ED400D805C4}" srcId="{50B6CA58-E700-4B9E-BAB3-C413A7EED451}" destId="{98A03C67-417E-4645-BCE6-098E5C6C550A}" srcOrd="1" destOrd="0" parTransId="{8D8F4798-3817-46B7-85BC-8C0C04EC3E3A}" sibTransId="{FAEF11F9-98F9-4D89-9C03-B91478C4449E}"/>
    <dgm:cxn modelId="{CE8CBCBD-D033-4286-933E-D58CC580E2C6}" type="presOf" srcId="{98A03C67-417E-4645-BCE6-098E5C6C550A}" destId="{B165A241-AA89-442F-8CBA-88E3E274E126}" srcOrd="0" destOrd="1" presId="urn:microsoft.com/office/officeart/2005/8/layout/vList6"/>
    <dgm:cxn modelId="{7F1062AF-C6DB-44D9-80FE-2FA95D18813A}" type="presOf" srcId="{121BB3DA-C0D9-4CA2-9499-A818B1E7315E}" destId="{1BE03AEE-BE17-4243-9451-07D179935FDE}" srcOrd="0" destOrd="1" presId="urn:microsoft.com/office/officeart/2005/8/layout/vList6"/>
    <dgm:cxn modelId="{241385C1-C257-46F3-81D3-597BF007311B}" type="presOf" srcId="{5732DAA5-BB6A-4970-A822-F8D9C7996C8B}" destId="{34FD09E5-1C4F-4B14-A303-2FF44382A09F}" srcOrd="0" destOrd="0" presId="urn:microsoft.com/office/officeart/2005/8/layout/vList6"/>
    <dgm:cxn modelId="{D6417F58-A875-4D13-99C1-21E9C63E4066}" type="presOf" srcId="{DBDCF5D7-6F99-4453-989A-F2F18D84AB3B}" destId="{334FA657-4365-4787-B296-077E31FEBB26}" srcOrd="0" destOrd="0" presId="urn:microsoft.com/office/officeart/2005/8/layout/vList6"/>
    <dgm:cxn modelId="{487F934E-D844-4321-BEF8-3569657F9FDC}" type="presOf" srcId="{464E3FFE-44A2-4A3E-A7A9-2154EC70EE94}" destId="{FC7FDAA6-06D0-4E64-9A60-B2A08CFFEE18}" srcOrd="0" destOrd="0" presId="urn:microsoft.com/office/officeart/2005/8/layout/vList6"/>
    <dgm:cxn modelId="{7A54C79A-EB47-4034-BA33-B3E10CAB53AB}" srcId="{464E3FFE-44A2-4A3E-A7A9-2154EC70EE94}" destId="{2E969BB1-04A2-4219-BD21-25AB4D654F8B}" srcOrd="1" destOrd="0" parTransId="{9EDF8DAC-3444-4ED3-8127-673F5433E9B7}" sibTransId="{938113AE-3B83-4671-BE09-FF6B61EA9978}"/>
    <dgm:cxn modelId="{7C97ACF1-3B08-4C44-841D-1DFF0384122C}" srcId="{F4328D23-71E8-4B16-AB6D-BFC13E84825B}" destId="{0F6EA041-6A34-4234-A9B3-C6342C946939}" srcOrd="0" destOrd="0" parTransId="{FAB3D17B-3303-479A-A030-9D558089B13C}" sibTransId="{3653D035-1671-465B-8846-66534199A89B}"/>
    <dgm:cxn modelId="{1F987FDF-6FF5-4AD2-B51A-28A297320E34}" type="presOf" srcId="{71C0064E-154F-4C8A-9008-BF5AE05E9FE4}" destId="{3C73134C-AA5D-487A-9110-C8948F8D8FD7}" srcOrd="0" destOrd="0" presId="urn:microsoft.com/office/officeart/2005/8/layout/vList6"/>
    <dgm:cxn modelId="{365D6623-9301-4BD6-B2DE-0BB167BF6F48}" type="presOf" srcId="{645DE4B0-42DF-475A-A604-43D0E5E9A921}" destId="{B165A241-AA89-442F-8CBA-88E3E274E126}" srcOrd="0" destOrd="0" presId="urn:microsoft.com/office/officeart/2005/8/layout/vList6"/>
    <dgm:cxn modelId="{F1698F67-59B7-4911-BCD2-C63465E536D1}" srcId="{DB13D67C-9D97-4409-BCA0-8954E26FF675}" destId="{464E3FFE-44A2-4A3E-A7A9-2154EC70EE94}" srcOrd="1" destOrd="0" parTransId="{56B95153-82A7-4B6B-AE13-2DA4C769FD9A}" sibTransId="{427CD174-826D-4F22-BF7E-549605A20730}"/>
    <dgm:cxn modelId="{15FAED3A-F9A6-456C-BC19-F10583B7CD5D}" srcId="{50B6CA58-E700-4B9E-BAB3-C413A7EED451}" destId="{645DE4B0-42DF-475A-A604-43D0E5E9A921}" srcOrd="0" destOrd="0" parTransId="{B1A76E42-A1C1-4DDF-BA19-C3AAE26CF000}" sibTransId="{8658BBE5-1CA7-4551-A0A0-3F70D71B47B7}"/>
    <dgm:cxn modelId="{9D57DBD7-038F-4172-8F8F-D0725C097A9B}" type="presOf" srcId="{DB13D67C-9D97-4409-BCA0-8954E26FF675}" destId="{B2C123AB-9151-48B1-B69B-B41551888CFC}" srcOrd="0" destOrd="0" presId="urn:microsoft.com/office/officeart/2005/8/layout/vList6"/>
    <dgm:cxn modelId="{2EB96F62-31C6-41B7-BA2B-3E69BD151269}" srcId="{71C0064E-154F-4C8A-9008-BF5AE05E9FE4}" destId="{5732DAA5-BB6A-4970-A822-F8D9C7996C8B}" srcOrd="0" destOrd="0" parTransId="{2BCAE5BA-CDC2-4A60-88CB-494D990F989B}" sibTransId="{0B7C4F23-700A-4A3F-A491-54E53841AA6C}"/>
    <dgm:cxn modelId="{E7A3146D-7457-47B7-BC33-4A7EECEB5C3C}" srcId="{DB13D67C-9D97-4409-BCA0-8954E26FF675}" destId="{50B6CA58-E700-4B9E-BAB3-C413A7EED451}" srcOrd="2" destOrd="0" parTransId="{A6CE3D79-E528-433A-818F-5C546FE6FBFC}" sibTransId="{137D87EE-4D60-4813-B400-FDE50342FE31}"/>
    <dgm:cxn modelId="{D79B8BFC-86F3-45C7-82D9-7F582F6C4FB6}" srcId="{DB13D67C-9D97-4409-BCA0-8954E26FF675}" destId="{71C0064E-154F-4C8A-9008-BF5AE05E9FE4}" srcOrd="0" destOrd="0" parTransId="{EBFA63EE-2969-4565-9C73-7926BE30A71F}" sibTransId="{EB9051DD-C6FC-4E0B-B288-D5BB55FE70AE}"/>
    <dgm:cxn modelId="{34AA5AD3-4F05-4837-A019-2314128EFB3B}" srcId="{464E3FFE-44A2-4A3E-A7A9-2154EC70EE94}" destId="{DBDCF5D7-6F99-4453-989A-F2F18D84AB3B}" srcOrd="0" destOrd="0" parTransId="{EC443125-7918-4970-8BA0-411A97E2EEC5}" sibTransId="{02156512-A492-4059-AA7B-8A86A26C5DB8}"/>
    <dgm:cxn modelId="{2153400D-D7DF-45E7-BEED-3E8D72C545C7}" type="presOf" srcId="{2E969BB1-04A2-4219-BD21-25AB4D654F8B}" destId="{334FA657-4365-4787-B296-077E31FEBB26}" srcOrd="0" destOrd="1" presId="urn:microsoft.com/office/officeart/2005/8/layout/vList6"/>
    <dgm:cxn modelId="{87B8A51A-325A-425A-A374-9C0F3F4E4DAD}" type="presOf" srcId="{F4328D23-71E8-4B16-AB6D-BFC13E84825B}" destId="{624E2F1E-0142-4A08-8313-9307BF1EA448}" srcOrd="0" destOrd="0" presId="urn:microsoft.com/office/officeart/2005/8/layout/vList6"/>
    <dgm:cxn modelId="{9AEE01C1-7F48-4307-8FC1-CEC36411A809}" srcId="{DB13D67C-9D97-4409-BCA0-8954E26FF675}" destId="{F4328D23-71E8-4B16-AB6D-BFC13E84825B}" srcOrd="3" destOrd="0" parTransId="{2FED1C9A-AE96-47E3-80AF-2BA4D3E9E8F0}" sibTransId="{3DEAF466-6306-4814-92ED-A06669943AD4}"/>
    <dgm:cxn modelId="{75F6D06C-5CC1-4B77-A6D4-6068AA073C81}" srcId="{F4328D23-71E8-4B16-AB6D-BFC13E84825B}" destId="{121BB3DA-C0D9-4CA2-9499-A818B1E7315E}" srcOrd="1" destOrd="0" parTransId="{1F3351B9-FAE0-4D2F-B17D-5958EF76CF0E}" sibTransId="{78ECECCF-DFF8-4898-A7AB-FC48C65320EC}"/>
    <dgm:cxn modelId="{5803B099-93CB-48EE-AE10-CDC84694C684}" type="presParOf" srcId="{B2C123AB-9151-48B1-B69B-B41551888CFC}" destId="{B5B144BC-16DB-4513-B377-DC053A0EC2D7}" srcOrd="0" destOrd="0" presId="urn:microsoft.com/office/officeart/2005/8/layout/vList6"/>
    <dgm:cxn modelId="{074682C5-8A48-444E-A248-C44CEADD4DEA}" type="presParOf" srcId="{B5B144BC-16DB-4513-B377-DC053A0EC2D7}" destId="{3C73134C-AA5D-487A-9110-C8948F8D8FD7}" srcOrd="0" destOrd="0" presId="urn:microsoft.com/office/officeart/2005/8/layout/vList6"/>
    <dgm:cxn modelId="{874098FF-51F3-4627-8FED-C3490F386D41}" type="presParOf" srcId="{B5B144BC-16DB-4513-B377-DC053A0EC2D7}" destId="{34FD09E5-1C4F-4B14-A303-2FF44382A09F}" srcOrd="1" destOrd="0" presId="urn:microsoft.com/office/officeart/2005/8/layout/vList6"/>
    <dgm:cxn modelId="{B74E28B7-A127-4297-AD53-9C20E68D2304}" type="presParOf" srcId="{B2C123AB-9151-48B1-B69B-B41551888CFC}" destId="{0E6B3AB0-6845-47CB-BF57-EEF0335BAA5C}" srcOrd="1" destOrd="0" presId="urn:microsoft.com/office/officeart/2005/8/layout/vList6"/>
    <dgm:cxn modelId="{58C456FF-B044-43ED-9857-1A95DA980EC1}" type="presParOf" srcId="{B2C123AB-9151-48B1-B69B-B41551888CFC}" destId="{AF1C2E05-0280-47A7-B4B8-49E08CD94A08}" srcOrd="2" destOrd="0" presId="urn:microsoft.com/office/officeart/2005/8/layout/vList6"/>
    <dgm:cxn modelId="{52511557-4BCD-4A1C-9B6B-D38D0BE4E0C1}" type="presParOf" srcId="{AF1C2E05-0280-47A7-B4B8-49E08CD94A08}" destId="{FC7FDAA6-06D0-4E64-9A60-B2A08CFFEE18}" srcOrd="0" destOrd="0" presId="urn:microsoft.com/office/officeart/2005/8/layout/vList6"/>
    <dgm:cxn modelId="{86D3374E-7942-4D8C-B1F5-84F148656E05}" type="presParOf" srcId="{AF1C2E05-0280-47A7-B4B8-49E08CD94A08}" destId="{334FA657-4365-4787-B296-077E31FEBB26}" srcOrd="1" destOrd="0" presId="urn:microsoft.com/office/officeart/2005/8/layout/vList6"/>
    <dgm:cxn modelId="{AAF2A3E8-3472-4449-BBCE-79B8612CFD4A}" type="presParOf" srcId="{B2C123AB-9151-48B1-B69B-B41551888CFC}" destId="{8BC39061-25B0-4694-88EE-88C59BF7344C}" srcOrd="3" destOrd="0" presId="urn:microsoft.com/office/officeart/2005/8/layout/vList6"/>
    <dgm:cxn modelId="{CE6D7C00-4466-4A13-94A2-5A6AF42CE3A3}" type="presParOf" srcId="{B2C123AB-9151-48B1-B69B-B41551888CFC}" destId="{04E0281D-49C0-4A7D-B677-AA7EBD964CDE}" srcOrd="4" destOrd="0" presId="urn:microsoft.com/office/officeart/2005/8/layout/vList6"/>
    <dgm:cxn modelId="{C70E911A-0C51-4D61-9AEB-432DACDFEAFE}" type="presParOf" srcId="{04E0281D-49C0-4A7D-B677-AA7EBD964CDE}" destId="{50F4DF9D-0669-4772-87D7-DB609F568D63}" srcOrd="0" destOrd="0" presId="urn:microsoft.com/office/officeart/2005/8/layout/vList6"/>
    <dgm:cxn modelId="{78E24CC2-0CCB-4893-B4F8-12BBE5ABCB6B}" type="presParOf" srcId="{04E0281D-49C0-4A7D-B677-AA7EBD964CDE}" destId="{B165A241-AA89-442F-8CBA-88E3E274E126}" srcOrd="1" destOrd="0" presId="urn:microsoft.com/office/officeart/2005/8/layout/vList6"/>
    <dgm:cxn modelId="{0452919C-BBB5-4C36-A11A-0610589538F8}" type="presParOf" srcId="{B2C123AB-9151-48B1-B69B-B41551888CFC}" destId="{0559F21F-9D6D-41F5-8D23-1730D03223FF}" srcOrd="5" destOrd="0" presId="urn:microsoft.com/office/officeart/2005/8/layout/vList6"/>
    <dgm:cxn modelId="{EFAF6B94-63B1-4EEB-81A4-C827991AD4E7}" type="presParOf" srcId="{B2C123AB-9151-48B1-B69B-B41551888CFC}" destId="{6A7C9312-A112-482A-A050-8C6A003175CE}" srcOrd="6" destOrd="0" presId="urn:microsoft.com/office/officeart/2005/8/layout/vList6"/>
    <dgm:cxn modelId="{688D946B-4A0A-471F-BF0E-D3A389F1F667}" type="presParOf" srcId="{6A7C9312-A112-482A-A050-8C6A003175CE}" destId="{624E2F1E-0142-4A08-8313-9307BF1EA448}" srcOrd="0" destOrd="0" presId="urn:microsoft.com/office/officeart/2005/8/layout/vList6"/>
    <dgm:cxn modelId="{D9840EFA-A781-424B-9B36-61F1F347A538}" type="presParOf" srcId="{6A7C9312-A112-482A-A050-8C6A003175CE}" destId="{1BE03AEE-BE17-4243-9451-07D179935FD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5F9AC-8013-4705-B03D-76197814B9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C9A577-B841-481B-887C-29D4683A874F}">
      <dgm:prSet phldrT="[Текст]"/>
      <dgm:spPr/>
      <dgm:t>
        <a:bodyPr/>
        <a:lstStyle/>
        <a:p>
          <a:r>
            <a:rPr lang="ru-RU" b="1" dirty="0" smtClean="0"/>
            <a:t>Химическое</a:t>
          </a:r>
          <a:r>
            <a:rPr lang="ru-RU" dirty="0" smtClean="0"/>
            <a:t> </a:t>
          </a:r>
          <a:endParaRPr lang="ru-RU" dirty="0"/>
        </a:p>
      </dgm:t>
    </dgm:pt>
    <dgm:pt modelId="{A24E0636-ADEE-4C78-B988-0C528E750BCE}" type="parTrans" cxnId="{49276533-787C-4879-8386-90FF45FE4943}">
      <dgm:prSet/>
      <dgm:spPr/>
      <dgm:t>
        <a:bodyPr/>
        <a:lstStyle/>
        <a:p>
          <a:endParaRPr lang="ru-RU"/>
        </a:p>
      </dgm:t>
    </dgm:pt>
    <dgm:pt modelId="{A67A6278-E173-4504-A271-B5B0F5B95B35}" type="sibTrans" cxnId="{49276533-787C-4879-8386-90FF45FE4943}">
      <dgm:prSet/>
      <dgm:spPr/>
      <dgm:t>
        <a:bodyPr/>
        <a:lstStyle/>
        <a:p>
          <a:endParaRPr lang="ru-RU"/>
        </a:p>
      </dgm:t>
    </dgm:pt>
    <dgm:pt modelId="{5996440D-BB32-491B-A556-355EAA2399BE}">
      <dgm:prSet phldrT="[Текст]"/>
      <dgm:spPr/>
      <dgm:t>
        <a:bodyPr/>
        <a:lstStyle/>
        <a:p>
          <a:r>
            <a:rPr lang="ru-RU" dirty="0" smtClean="0"/>
            <a:t>2 – Ацетоксибензойная кислота</a:t>
          </a:r>
          <a:endParaRPr lang="ru-RU" dirty="0"/>
        </a:p>
      </dgm:t>
    </dgm:pt>
    <dgm:pt modelId="{F2B88004-B35E-44B1-B84B-38666A6C8093}" type="parTrans" cxnId="{A4A6E230-3546-45AC-B381-2DE554E3A73C}">
      <dgm:prSet/>
      <dgm:spPr/>
      <dgm:t>
        <a:bodyPr/>
        <a:lstStyle/>
        <a:p>
          <a:endParaRPr lang="ru-RU"/>
        </a:p>
      </dgm:t>
    </dgm:pt>
    <dgm:pt modelId="{72B3BD9B-7EE2-48A5-A505-AC9DFDF5DC46}" type="sibTrans" cxnId="{A4A6E230-3546-45AC-B381-2DE554E3A73C}">
      <dgm:prSet/>
      <dgm:spPr/>
      <dgm:t>
        <a:bodyPr/>
        <a:lstStyle/>
        <a:p>
          <a:endParaRPr lang="ru-RU"/>
        </a:p>
      </dgm:t>
    </dgm:pt>
    <dgm:pt modelId="{135D675A-3175-4B93-A2DD-4346CA650407}">
      <dgm:prSet phldrT="[Текст]"/>
      <dgm:spPr/>
      <dgm:t>
        <a:bodyPr/>
        <a:lstStyle/>
        <a:p>
          <a:r>
            <a:rPr lang="ru-RU" b="1" dirty="0" smtClean="0"/>
            <a:t>Международное непатентованное название МНН</a:t>
          </a:r>
          <a:endParaRPr lang="ru-RU" b="1" dirty="0"/>
        </a:p>
      </dgm:t>
    </dgm:pt>
    <dgm:pt modelId="{3581F7B7-0E65-4539-A6EF-7A6D8D63AE9C}" type="parTrans" cxnId="{358B639D-6D0E-413D-A3EA-2625798BC81B}">
      <dgm:prSet/>
      <dgm:spPr/>
      <dgm:t>
        <a:bodyPr/>
        <a:lstStyle/>
        <a:p>
          <a:endParaRPr lang="ru-RU"/>
        </a:p>
      </dgm:t>
    </dgm:pt>
    <dgm:pt modelId="{24324CAD-03FE-435B-ABCD-12C9896DBAD5}" type="sibTrans" cxnId="{358B639D-6D0E-413D-A3EA-2625798BC81B}">
      <dgm:prSet/>
      <dgm:spPr/>
      <dgm:t>
        <a:bodyPr/>
        <a:lstStyle/>
        <a:p>
          <a:endParaRPr lang="ru-RU"/>
        </a:p>
      </dgm:t>
    </dgm:pt>
    <dgm:pt modelId="{8B742854-3375-4C23-B136-04A2AE5268C4}">
      <dgm:prSet phldrT="[Текст]"/>
      <dgm:spPr/>
      <dgm:t>
        <a:bodyPr/>
        <a:lstStyle/>
        <a:p>
          <a:r>
            <a:rPr lang="ru-RU" dirty="0" smtClean="0"/>
            <a:t>Ацетилсалициловая кислота</a:t>
          </a:r>
          <a:endParaRPr lang="ru-RU" dirty="0"/>
        </a:p>
      </dgm:t>
    </dgm:pt>
    <dgm:pt modelId="{C64AF4A5-ABF4-4E67-A76B-789858EE9F1F}" type="parTrans" cxnId="{05250F6F-7499-4811-8016-97CA8604A6EE}">
      <dgm:prSet/>
      <dgm:spPr/>
      <dgm:t>
        <a:bodyPr/>
        <a:lstStyle/>
        <a:p>
          <a:endParaRPr lang="ru-RU"/>
        </a:p>
      </dgm:t>
    </dgm:pt>
    <dgm:pt modelId="{FAF331DF-265C-4D88-9362-DA9889610777}" type="sibTrans" cxnId="{05250F6F-7499-4811-8016-97CA8604A6EE}">
      <dgm:prSet/>
      <dgm:spPr/>
      <dgm:t>
        <a:bodyPr/>
        <a:lstStyle/>
        <a:p>
          <a:endParaRPr lang="ru-RU"/>
        </a:p>
      </dgm:t>
    </dgm:pt>
    <dgm:pt modelId="{B684BF6E-9E0F-4946-A7C7-1E8CA8B6AD67}">
      <dgm:prSet phldrT="[Текст]"/>
      <dgm:spPr/>
      <dgm:t>
        <a:bodyPr/>
        <a:lstStyle/>
        <a:p>
          <a:r>
            <a:rPr lang="ru-RU" b="1" dirty="0" smtClean="0"/>
            <a:t>Патентованное коммерческое название </a:t>
          </a:r>
          <a:endParaRPr lang="ru-RU" dirty="0"/>
        </a:p>
      </dgm:t>
    </dgm:pt>
    <dgm:pt modelId="{2C15A7D2-93E1-469B-AD20-5EB10CE3790C}" type="parTrans" cxnId="{AA294960-D95A-4A74-977C-107978BDEC49}">
      <dgm:prSet/>
      <dgm:spPr/>
      <dgm:t>
        <a:bodyPr/>
        <a:lstStyle/>
        <a:p>
          <a:endParaRPr lang="ru-RU"/>
        </a:p>
      </dgm:t>
    </dgm:pt>
    <dgm:pt modelId="{C8136E51-18F2-48A4-B012-0CE124CBFD4F}" type="sibTrans" cxnId="{AA294960-D95A-4A74-977C-107978BDEC49}">
      <dgm:prSet/>
      <dgm:spPr/>
      <dgm:t>
        <a:bodyPr/>
        <a:lstStyle/>
        <a:p>
          <a:endParaRPr lang="ru-RU"/>
        </a:p>
      </dgm:t>
    </dgm:pt>
    <dgm:pt modelId="{A3DE2009-73F7-44DC-8745-9D6633C3165D}">
      <dgm:prSet phldrT="[Текст]"/>
      <dgm:spPr/>
      <dgm:t>
        <a:bodyPr/>
        <a:lstStyle/>
        <a:p>
          <a:r>
            <a:rPr lang="ru-RU" dirty="0" smtClean="0"/>
            <a:t>Аспирин (</a:t>
          </a:r>
          <a:r>
            <a:rPr lang="en-US" dirty="0" smtClean="0"/>
            <a:t>Bayer – </a:t>
          </a:r>
          <a:r>
            <a:rPr lang="ru-RU" dirty="0" smtClean="0"/>
            <a:t>Германия)</a:t>
          </a:r>
          <a:endParaRPr lang="ru-RU" dirty="0"/>
        </a:p>
      </dgm:t>
    </dgm:pt>
    <dgm:pt modelId="{2B809836-873E-4DEE-8343-D1A2436D0E91}" type="parTrans" cxnId="{F14D7EC7-A26C-479E-8D5A-F436BE83EAC1}">
      <dgm:prSet/>
      <dgm:spPr/>
      <dgm:t>
        <a:bodyPr/>
        <a:lstStyle/>
        <a:p>
          <a:endParaRPr lang="ru-RU"/>
        </a:p>
      </dgm:t>
    </dgm:pt>
    <dgm:pt modelId="{BF6E5970-7330-42C4-B752-3598F4969140}" type="sibTrans" cxnId="{F14D7EC7-A26C-479E-8D5A-F436BE83EAC1}">
      <dgm:prSet/>
      <dgm:spPr/>
      <dgm:t>
        <a:bodyPr/>
        <a:lstStyle/>
        <a:p>
          <a:endParaRPr lang="ru-RU"/>
        </a:p>
      </dgm:t>
    </dgm:pt>
    <dgm:pt modelId="{017FA6DA-7AD2-4989-B025-D43D140873E4}">
      <dgm:prSet phldrT="[Текст]"/>
      <dgm:spPr/>
      <dgm:t>
        <a:bodyPr/>
        <a:lstStyle/>
        <a:p>
          <a:r>
            <a:rPr lang="ru-RU" dirty="0" smtClean="0"/>
            <a:t>Натриевая соль 2</a:t>
          </a:r>
          <a:r>
            <a:rPr lang="en-US" dirty="0" smtClean="0"/>
            <a:t>[</a:t>
          </a:r>
          <a:r>
            <a:rPr lang="ru-RU" dirty="0" smtClean="0"/>
            <a:t>-(2,6-дихлорфенил)-амино</a:t>
          </a:r>
          <a:r>
            <a:rPr lang="en-US" dirty="0" smtClean="0"/>
            <a:t>]</a:t>
          </a:r>
          <a:r>
            <a:rPr lang="ru-RU" dirty="0" smtClean="0"/>
            <a:t>-фенилуксусной кислоты</a:t>
          </a:r>
          <a:endParaRPr lang="ru-RU" dirty="0"/>
        </a:p>
      </dgm:t>
    </dgm:pt>
    <dgm:pt modelId="{031243F9-0389-4079-9CC4-B7E97C217530}" type="parTrans" cxnId="{811826BE-5C6A-443F-89A7-E99223774747}">
      <dgm:prSet/>
      <dgm:spPr/>
    </dgm:pt>
    <dgm:pt modelId="{2FFF23D6-6012-44FB-88E0-46E43619CE99}" type="sibTrans" cxnId="{811826BE-5C6A-443F-89A7-E99223774747}">
      <dgm:prSet/>
      <dgm:spPr/>
    </dgm:pt>
    <dgm:pt modelId="{565B0281-E3AC-48D4-9BC9-283F0AE14DCA}">
      <dgm:prSet phldrT="[Текст]"/>
      <dgm:spPr/>
      <dgm:t>
        <a:bodyPr/>
        <a:lstStyle/>
        <a:p>
          <a:r>
            <a:rPr lang="ru-RU" dirty="0" smtClean="0"/>
            <a:t>Ортофен </a:t>
          </a:r>
          <a:endParaRPr lang="ru-RU" dirty="0"/>
        </a:p>
      </dgm:t>
    </dgm:pt>
    <dgm:pt modelId="{5BA35DB9-47B0-4F48-897B-8A4E9F7A9167}" type="parTrans" cxnId="{911547BD-DBF5-46A9-9468-63D32ED5EA68}">
      <dgm:prSet/>
      <dgm:spPr/>
    </dgm:pt>
    <dgm:pt modelId="{D443BA53-6EB8-488E-81CA-9ACD58126108}" type="sibTrans" cxnId="{911547BD-DBF5-46A9-9468-63D32ED5EA68}">
      <dgm:prSet/>
      <dgm:spPr/>
    </dgm:pt>
    <dgm:pt modelId="{753CBB00-8B4C-425D-9AC2-E2EAFB2DA64F}">
      <dgm:prSet phldrT="[Текст]"/>
      <dgm:spPr/>
      <dgm:t>
        <a:bodyPr/>
        <a:lstStyle/>
        <a:p>
          <a:r>
            <a:rPr lang="ru-RU" dirty="0" smtClean="0"/>
            <a:t>Вольтарен (</a:t>
          </a:r>
          <a:r>
            <a:rPr lang="en-US" dirty="0" smtClean="0"/>
            <a:t>Novartis  Pharma - </a:t>
          </a:r>
          <a:r>
            <a:rPr lang="ru-RU" dirty="0" smtClean="0"/>
            <a:t>Швейцария)</a:t>
          </a:r>
          <a:endParaRPr lang="ru-RU" dirty="0"/>
        </a:p>
      </dgm:t>
    </dgm:pt>
    <dgm:pt modelId="{D9DC62F9-4D01-429C-B568-63BBA8371D34}" type="parTrans" cxnId="{D24CD54E-DD2A-4EBD-936B-1D5F040C28BF}">
      <dgm:prSet/>
      <dgm:spPr/>
    </dgm:pt>
    <dgm:pt modelId="{23866C65-2D82-460B-8750-05855B002EAB}" type="sibTrans" cxnId="{D24CD54E-DD2A-4EBD-936B-1D5F040C28BF}">
      <dgm:prSet/>
      <dgm:spPr/>
    </dgm:pt>
    <dgm:pt modelId="{0D5108C3-C21F-4108-BA20-28B9B046101D}" type="pres">
      <dgm:prSet presAssocID="{7325F9AC-8013-4705-B03D-76197814B9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A240D-CB76-4A2E-B501-AC612197EDC6}" type="pres">
      <dgm:prSet presAssocID="{90C9A577-B841-481B-887C-29D4683A874F}" presName="linNode" presStyleCnt="0"/>
      <dgm:spPr/>
    </dgm:pt>
    <dgm:pt modelId="{BF0655E4-FD7C-422D-BD97-698283F49B3C}" type="pres">
      <dgm:prSet presAssocID="{90C9A577-B841-481B-887C-29D4683A87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66195-0B3C-4BE7-825A-8DA4881886EC}" type="pres">
      <dgm:prSet presAssocID="{90C9A577-B841-481B-887C-29D4683A87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E61FC-F674-4141-BF32-7C999C1DE040}" type="pres">
      <dgm:prSet presAssocID="{A67A6278-E173-4504-A271-B5B0F5B95B35}" presName="sp" presStyleCnt="0"/>
      <dgm:spPr/>
    </dgm:pt>
    <dgm:pt modelId="{5CD7DCD5-3891-427A-8CDD-6D4657DA1429}" type="pres">
      <dgm:prSet presAssocID="{135D675A-3175-4B93-A2DD-4346CA650407}" presName="linNode" presStyleCnt="0"/>
      <dgm:spPr/>
    </dgm:pt>
    <dgm:pt modelId="{E94EA89D-764B-443E-9FCF-C41E37D23A0E}" type="pres">
      <dgm:prSet presAssocID="{135D675A-3175-4B93-A2DD-4346CA65040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B74F6-CEA4-4D67-B014-FBF3CA16F7EE}" type="pres">
      <dgm:prSet presAssocID="{135D675A-3175-4B93-A2DD-4346CA65040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638C7-B93F-4DC1-8FE9-AB4E6D3BF13C}" type="pres">
      <dgm:prSet presAssocID="{24324CAD-03FE-435B-ABCD-12C9896DBAD5}" presName="sp" presStyleCnt="0"/>
      <dgm:spPr/>
    </dgm:pt>
    <dgm:pt modelId="{17A92696-790E-412F-8241-E9D4E84FB867}" type="pres">
      <dgm:prSet presAssocID="{B684BF6E-9E0F-4946-A7C7-1E8CA8B6AD67}" presName="linNode" presStyleCnt="0"/>
      <dgm:spPr/>
    </dgm:pt>
    <dgm:pt modelId="{55E320F2-E340-4C19-99B6-983CBDB53022}" type="pres">
      <dgm:prSet presAssocID="{B684BF6E-9E0F-4946-A7C7-1E8CA8B6AD6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5514F-1320-40DC-BC58-E2C8C4E229F9}" type="pres">
      <dgm:prSet presAssocID="{B684BF6E-9E0F-4946-A7C7-1E8CA8B6AD6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4D7EC7-A26C-479E-8D5A-F436BE83EAC1}" srcId="{B684BF6E-9E0F-4946-A7C7-1E8CA8B6AD67}" destId="{A3DE2009-73F7-44DC-8745-9D6633C3165D}" srcOrd="0" destOrd="0" parTransId="{2B809836-873E-4DEE-8343-D1A2436D0E91}" sibTransId="{BF6E5970-7330-42C4-B752-3598F4969140}"/>
    <dgm:cxn modelId="{911547BD-DBF5-46A9-9468-63D32ED5EA68}" srcId="{135D675A-3175-4B93-A2DD-4346CA650407}" destId="{565B0281-E3AC-48D4-9BC9-283F0AE14DCA}" srcOrd="1" destOrd="0" parTransId="{5BA35DB9-47B0-4F48-897B-8A4E9F7A9167}" sibTransId="{D443BA53-6EB8-488E-81CA-9ACD58126108}"/>
    <dgm:cxn modelId="{320B6D56-CF6C-4BA4-BFF1-82F6AAF08B1E}" type="presOf" srcId="{A3DE2009-73F7-44DC-8745-9D6633C3165D}" destId="{7525514F-1320-40DC-BC58-E2C8C4E229F9}" srcOrd="0" destOrd="0" presId="urn:microsoft.com/office/officeart/2005/8/layout/vList5"/>
    <dgm:cxn modelId="{49276533-787C-4879-8386-90FF45FE4943}" srcId="{7325F9AC-8013-4705-B03D-76197814B99D}" destId="{90C9A577-B841-481B-887C-29D4683A874F}" srcOrd="0" destOrd="0" parTransId="{A24E0636-ADEE-4C78-B988-0C528E750BCE}" sibTransId="{A67A6278-E173-4504-A271-B5B0F5B95B35}"/>
    <dgm:cxn modelId="{05250F6F-7499-4811-8016-97CA8604A6EE}" srcId="{135D675A-3175-4B93-A2DD-4346CA650407}" destId="{8B742854-3375-4C23-B136-04A2AE5268C4}" srcOrd="0" destOrd="0" parTransId="{C64AF4A5-ABF4-4E67-A76B-789858EE9F1F}" sibTransId="{FAF331DF-265C-4D88-9362-DA9889610777}"/>
    <dgm:cxn modelId="{39B517C1-145D-4B8D-AA01-A50C255E4C97}" type="presOf" srcId="{8B742854-3375-4C23-B136-04A2AE5268C4}" destId="{16FB74F6-CEA4-4D67-B014-FBF3CA16F7EE}" srcOrd="0" destOrd="0" presId="urn:microsoft.com/office/officeart/2005/8/layout/vList5"/>
    <dgm:cxn modelId="{6A1C439E-BFE6-4512-A70B-182BFF07ADF2}" type="presOf" srcId="{5996440D-BB32-491B-A556-355EAA2399BE}" destId="{11766195-0B3C-4BE7-825A-8DA4881886EC}" srcOrd="0" destOrd="0" presId="urn:microsoft.com/office/officeart/2005/8/layout/vList5"/>
    <dgm:cxn modelId="{BF18557B-A65E-4B9C-AFB8-3BE7FCFBB15D}" type="presOf" srcId="{B684BF6E-9E0F-4946-A7C7-1E8CA8B6AD67}" destId="{55E320F2-E340-4C19-99B6-983CBDB53022}" srcOrd="0" destOrd="0" presId="urn:microsoft.com/office/officeart/2005/8/layout/vList5"/>
    <dgm:cxn modelId="{811826BE-5C6A-443F-89A7-E99223774747}" srcId="{90C9A577-B841-481B-887C-29D4683A874F}" destId="{017FA6DA-7AD2-4989-B025-D43D140873E4}" srcOrd="1" destOrd="0" parTransId="{031243F9-0389-4079-9CC4-B7E97C217530}" sibTransId="{2FFF23D6-6012-44FB-88E0-46E43619CE99}"/>
    <dgm:cxn modelId="{A4A6E230-3546-45AC-B381-2DE554E3A73C}" srcId="{90C9A577-B841-481B-887C-29D4683A874F}" destId="{5996440D-BB32-491B-A556-355EAA2399BE}" srcOrd="0" destOrd="0" parTransId="{F2B88004-B35E-44B1-B84B-38666A6C8093}" sibTransId="{72B3BD9B-7EE2-48A5-A505-AC9DFDF5DC46}"/>
    <dgm:cxn modelId="{358B639D-6D0E-413D-A3EA-2625798BC81B}" srcId="{7325F9AC-8013-4705-B03D-76197814B99D}" destId="{135D675A-3175-4B93-A2DD-4346CA650407}" srcOrd="1" destOrd="0" parTransId="{3581F7B7-0E65-4539-A6EF-7A6D8D63AE9C}" sibTransId="{24324CAD-03FE-435B-ABCD-12C9896DBAD5}"/>
    <dgm:cxn modelId="{C4732997-39FD-40E2-B88C-51C287FD2942}" type="presOf" srcId="{90C9A577-B841-481B-887C-29D4683A874F}" destId="{BF0655E4-FD7C-422D-BD97-698283F49B3C}" srcOrd="0" destOrd="0" presId="urn:microsoft.com/office/officeart/2005/8/layout/vList5"/>
    <dgm:cxn modelId="{AA294960-D95A-4A74-977C-107978BDEC49}" srcId="{7325F9AC-8013-4705-B03D-76197814B99D}" destId="{B684BF6E-9E0F-4946-A7C7-1E8CA8B6AD67}" srcOrd="2" destOrd="0" parTransId="{2C15A7D2-93E1-469B-AD20-5EB10CE3790C}" sibTransId="{C8136E51-18F2-48A4-B012-0CE124CBFD4F}"/>
    <dgm:cxn modelId="{0338E8CE-8422-4495-A5A3-A690D25938C2}" type="presOf" srcId="{7325F9AC-8013-4705-B03D-76197814B99D}" destId="{0D5108C3-C21F-4108-BA20-28B9B046101D}" srcOrd="0" destOrd="0" presId="urn:microsoft.com/office/officeart/2005/8/layout/vList5"/>
    <dgm:cxn modelId="{329181CF-75BE-4FC5-BB36-3DB220A3C09A}" type="presOf" srcId="{135D675A-3175-4B93-A2DD-4346CA650407}" destId="{E94EA89D-764B-443E-9FCF-C41E37D23A0E}" srcOrd="0" destOrd="0" presId="urn:microsoft.com/office/officeart/2005/8/layout/vList5"/>
    <dgm:cxn modelId="{DDFABC51-6DD6-4371-BC8B-9FF59119DC58}" type="presOf" srcId="{017FA6DA-7AD2-4989-B025-D43D140873E4}" destId="{11766195-0B3C-4BE7-825A-8DA4881886EC}" srcOrd="0" destOrd="1" presId="urn:microsoft.com/office/officeart/2005/8/layout/vList5"/>
    <dgm:cxn modelId="{6F73B4EE-45BD-40C6-8180-7484C2C0EC5C}" type="presOf" srcId="{753CBB00-8B4C-425D-9AC2-E2EAFB2DA64F}" destId="{7525514F-1320-40DC-BC58-E2C8C4E229F9}" srcOrd="0" destOrd="1" presId="urn:microsoft.com/office/officeart/2005/8/layout/vList5"/>
    <dgm:cxn modelId="{7231FFB3-1A53-478E-B403-FB63D368904C}" type="presOf" srcId="{565B0281-E3AC-48D4-9BC9-283F0AE14DCA}" destId="{16FB74F6-CEA4-4D67-B014-FBF3CA16F7EE}" srcOrd="0" destOrd="1" presId="urn:microsoft.com/office/officeart/2005/8/layout/vList5"/>
    <dgm:cxn modelId="{D24CD54E-DD2A-4EBD-936B-1D5F040C28BF}" srcId="{B684BF6E-9E0F-4946-A7C7-1E8CA8B6AD67}" destId="{753CBB00-8B4C-425D-9AC2-E2EAFB2DA64F}" srcOrd="1" destOrd="0" parTransId="{D9DC62F9-4D01-429C-B568-63BBA8371D34}" sibTransId="{23866C65-2D82-460B-8750-05855B002EAB}"/>
    <dgm:cxn modelId="{A0C29895-3FA4-4958-B9ED-EE43D97F3BEC}" type="presParOf" srcId="{0D5108C3-C21F-4108-BA20-28B9B046101D}" destId="{CF1A240D-CB76-4A2E-B501-AC612197EDC6}" srcOrd="0" destOrd="0" presId="urn:microsoft.com/office/officeart/2005/8/layout/vList5"/>
    <dgm:cxn modelId="{2B31CEFB-0202-44F0-AF59-37756D42835E}" type="presParOf" srcId="{CF1A240D-CB76-4A2E-B501-AC612197EDC6}" destId="{BF0655E4-FD7C-422D-BD97-698283F49B3C}" srcOrd="0" destOrd="0" presId="urn:microsoft.com/office/officeart/2005/8/layout/vList5"/>
    <dgm:cxn modelId="{6EBC1723-83EA-4C5A-A747-FEC5C6622692}" type="presParOf" srcId="{CF1A240D-CB76-4A2E-B501-AC612197EDC6}" destId="{11766195-0B3C-4BE7-825A-8DA4881886EC}" srcOrd="1" destOrd="0" presId="urn:microsoft.com/office/officeart/2005/8/layout/vList5"/>
    <dgm:cxn modelId="{B7F34AF0-DE1A-4F8F-955D-AA1A1E93FB93}" type="presParOf" srcId="{0D5108C3-C21F-4108-BA20-28B9B046101D}" destId="{AFFE61FC-F674-4141-BF32-7C999C1DE040}" srcOrd="1" destOrd="0" presId="urn:microsoft.com/office/officeart/2005/8/layout/vList5"/>
    <dgm:cxn modelId="{1851237B-3662-42C6-B82D-0515BFD323CD}" type="presParOf" srcId="{0D5108C3-C21F-4108-BA20-28B9B046101D}" destId="{5CD7DCD5-3891-427A-8CDD-6D4657DA1429}" srcOrd="2" destOrd="0" presId="urn:microsoft.com/office/officeart/2005/8/layout/vList5"/>
    <dgm:cxn modelId="{E31C50A8-839B-48EE-BB75-7DDE91114B20}" type="presParOf" srcId="{5CD7DCD5-3891-427A-8CDD-6D4657DA1429}" destId="{E94EA89D-764B-443E-9FCF-C41E37D23A0E}" srcOrd="0" destOrd="0" presId="urn:microsoft.com/office/officeart/2005/8/layout/vList5"/>
    <dgm:cxn modelId="{ADF48EA6-F1EC-48C2-A284-360E979408B4}" type="presParOf" srcId="{5CD7DCD5-3891-427A-8CDD-6D4657DA1429}" destId="{16FB74F6-CEA4-4D67-B014-FBF3CA16F7EE}" srcOrd="1" destOrd="0" presId="urn:microsoft.com/office/officeart/2005/8/layout/vList5"/>
    <dgm:cxn modelId="{335DB024-FBB0-41F5-9829-3D747C4344E6}" type="presParOf" srcId="{0D5108C3-C21F-4108-BA20-28B9B046101D}" destId="{A23638C7-B93F-4DC1-8FE9-AB4E6D3BF13C}" srcOrd="3" destOrd="0" presId="urn:microsoft.com/office/officeart/2005/8/layout/vList5"/>
    <dgm:cxn modelId="{31CADF16-745D-4DDC-9A10-CF14E44833EA}" type="presParOf" srcId="{0D5108C3-C21F-4108-BA20-28B9B046101D}" destId="{17A92696-790E-412F-8241-E9D4E84FB867}" srcOrd="4" destOrd="0" presId="urn:microsoft.com/office/officeart/2005/8/layout/vList5"/>
    <dgm:cxn modelId="{1CD57322-5DA3-433C-8F5B-528BF37245AA}" type="presParOf" srcId="{17A92696-790E-412F-8241-E9D4E84FB867}" destId="{55E320F2-E340-4C19-99B6-983CBDB53022}" srcOrd="0" destOrd="0" presId="urn:microsoft.com/office/officeart/2005/8/layout/vList5"/>
    <dgm:cxn modelId="{73E252E5-F960-444C-801D-B6E674A4CE42}" type="presParOf" srcId="{17A92696-790E-412F-8241-E9D4E84FB867}" destId="{7525514F-1320-40DC-BC58-E2C8C4E229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C39BB-8BF8-4E3E-AECA-58BD18460419}">
      <dsp:nvSpPr>
        <dsp:cNvPr id="0" name=""/>
        <dsp:cNvSpPr/>
      </dsp:nvSpPr>
      <dsp:spPr>
        <a:xfrm>
          <a:off x="1688153" y="919"/>
          <a:ext cx="3195989" cy="96577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Ген, ответственный за производство ЛВ</a:t>
          </a:r>
          <a:endParaRPr lang="ru-RU" sz="2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6440" y="29206"/>
        <a:ext cx="3139415" cy="909200"/>
      </dsp:txXfrm>
    </dsp:sp>
    <dsp:sp modelId="{D606A890-8974-4658-AB07-20DC01DB903B}">
      <dsp:nvSpPr>
        <dsp:cNvPr id="0" name=""/>
        <dsp:cNvSpPr/>
      </dsp:nvSpPr>
      <dsp:spPr>
        <a:xfrm rot="5400000">
          <a:off x="2980493" y="-514300"/>
          <a:ext cx="577588" cy="3842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внедрение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16490" y="1118234"/>
        <a:ext cx="2305595" cy="404312"/>
      </dsp:txXfrm>
    </dsp:sp>
    <dsp:sp modelId="{0B85C710-122C-471D-82E3-F7B1E2DC82FB}">
      <dsp:nvSpPr>
        <dsp:cNvPr id="0" name=""/>
        <dsp:cNvSpPr/>
      </dsp:nvSpPr>
      <dsp:spPr>
        <a:xfrm>
          <a:off x="1688153" y="1736811"/>
          <a:ext cx="3195989" cy="847160"/>
        </a:xfrm>
        <a:prstGeom prst="flowChartPreparati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Бактерия        </a:t>
          </a:r>
          <a:r>
            <a:rPr lang="en-US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E. coli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7351" y="1736811"/>
        <a:ext cx="1917593" cy="847160"/>
      </dsp:txXfrm>
    </dsp:sp>
    <dsp:sp modelId="{CF0503AC-9B71-433C-9DA3-B6BEA1136C48}">
      <dsp:nvSpPr>
        <dsp:cNvPr id="0" name=""/>
        <dsp:cNvSpPr/>
      </dsp:nvSpPr>
      <dsp:spPr>
        <a:xfrm rot="5400000">
          <a:off x="2997353" y="909702"/>
          <a:ext cx="577588" cy="4118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синтез ЛВ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050550" y="2680237"/>
        <a:ext cx="2471195" cy="404312"/>
      </dsp:txXfrm>
    </dsp:sp>
    <dsp:sp modelId="{54167B1A-2B7C-4DB1-99D4-0C7AD1350D12}">
      <dsp:nvSpPr>
        <dsp:cNvPr id="0" name=""/>
        <dsp:cNvSpPr/>
      </dsp:nvSpPr>
      <dsp:spPr>
        <a:xfrm>
          <a:off x="1688153" y="3354090"/>
          <a:ext cx="3195989" cy="761431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Лекарственное  вещество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7351" y="3354090"/>
        <a:ext cx="1917593" cy="761431"/>
      </dsp:txXfrm>
    </dsp:sp>
    <dsp:sp modelId="{EF65E1DC-A72D-4F5D-97FC-AEDC941E4D06}">
      <dsp:nvSpPr>
        <dsp:cNvPr id="0" name=""/>
        <dsp:cNvSpPr/>
      </dsp:nvSpPr>
      <dsp:spPr>
        <a:xfrm rot="5406422">
          <a:off x="2960694" y="2686753"/>
          <a:ext cx="527225" cy="3590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Выделение, очистка, концентрация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47421" y="4218196"/>
        <a:ext cx="2154066" cy="369058"/>
      </dsp:txXfrm>
    </dsp:sp>
    <dsp:sp modelId="{A63FC0F6-4A4C-4B5A-B21D-BAD1C32302C1}">
      <dsp:nvSpPr>
        <dsp:cNvPr id="0" name=""/>
        <dsp:cNvSpPr/>
      </dsp:nvSpPr>
      <dsp:spPr>
        <a:xfrm>
          <a:off x="1735166" y="4879769"/>
          <a:ext cx="3195989" cy="1042770"/>
        </a:xfrm>
        <a:prstGeom prst="flowChartMagneticDisk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Рекомбинантное</a:t>
          </a:r>
          <a:r>
            <a:rPr lang="ru-RU" sz="2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ЛС</a:t>
          </a:r>
          <a:endParaRPr lang="ru-RU" sz="2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35166" y="5227359"/>
        <a:ext cx="3195989" cy="521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D09E5-1C4F-4B14-A303-2FF44382A09F}">
      <dsp:nvSpPr>
        <dsp:cNvPr id="0" name=""/>
        <dsp:cNvSpPr/>
      </dsp:nvSpPr>
      <dsp:spPr>
        <a:xfrm>
          <a:off x="3291839" y="1627"/>
          <a:ext cx="4937760" cy="129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Глюкоза (</a:t>
          </a:r>
          <a:r>
            <a:rPr lang="ru-RU" sz="1900" b="1" kern="1200" dirty="0" smtClean="0"/>
            <a:t>субстанция)</a:t>
          </a:r>
          <a:endParaRPr lang="ru-RU" sz="1900" b="1" kern="1200" dirty="0"/>
        </a:p>
      </dsp:txBody>
      <dsp:txXfrm>
        <a:off x="3291839" y="163006"/>
        <a:ext cx="4453624" cy="968271"/>
      </dsp:txXfrm>
    </dsp:sp>
    <dsp:sp modelId="{3C73134C-AA5D-487A-9110-C8948F8D8FD7}">
      <dsp:nvSpPr>
        <dsp:cNvPr id="0" name=""/>
        <dsp:cNvSpPr/>
      </dsp:nvSpPr>
      <dsp:spPr>
        <a:xfrm>
          <a:off x="0" y="1627"/>
          <a:ext cx="3291840" cy="1291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Лекарственное вещество</a:t>
          </a:r>
          <a:endParaRPr lang="ru-RU" sz="3100" b="1" kern="1200" dirty="0"/>
        </a:p>
      </dsp:txBody>
      <dsp:txXfrm>
        <a:off x="63023" y="64650"/>
        <a:ext cx="3165794" cy="1164983"/>
      </dsp:txXfrm>
    </dsp:sp>
    <dsp:sp modelId="{334FA657-4365-4787-B296-077E31FEBB26}">
      <dsp:nvSpPr>
        <dsp:cNvPr id="0" name=""/>
        <dsp:cNvSpPr/>
      </dsp:nvSpPr>
      <dsp:spPr>
        <a:xfrm>
          <a:off x="3291839" y="1421760"/>
          <a:ext cx="4937760" cy="129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5%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40%</a:t>
          </a:r>
          <a:endParaRPr lang="ru-RU" sz="1900" b="1" kern="1200" dirty="0"/>
        </a:p>
      </dsp:txBody>
      <dsp:txXfrm>
        <a:off x="3291839" y="1583139"/>
        <a:ext cx="4453624" cy="968271"/>
      </dsp:txXfrm>
    </dsp:sp>
    <dsp:sp modelId="{FC7FDAA6-06D0-4E64-9A60-B2A08CFFEE18}">
      <dsp:nvSpPr>
        <dsp:cNvPr id="0" name=""/>
        <dsp:cNvSpPr/>
      </dsp:nvSpPr>
      <dsp:spPr>
        <a:xfrm>
          <a:off x="0" y="1421760"/>
          <a:ext cx="3291840" cy="1291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Лекарственное средство</a:t>
          </a:r>
          <a:endParaRPr lang="ru-RU" sz="3100" b="1" kern="1200" dirty="0"/>
        </a:p>
      </dsp:txBody>
      <dsp:txXfrm>
        <a:off x="63023" y="1484783"/>
        <a:ext cx="3165794" cy="1164983"/>
      </dsp:txXfrm>
    </dsp:sp>
    <dsp:sp modelId="{B165A241-AA89-442F-8CBA-88E3E274E126}">
      <dsp:nvSpPr>
        <dsp:cNvPr id="0" name=""/>
        <dsp:cNvSpPr/>
      </dsp:nvSpPr>
      <dsp:spPr>
        <a:xfrm>
          <a:off x="3291839" y="2818163"/>
          <a:ext cx="4937760" cy="129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5% для диагностики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40% для инъекций</a:t>
          </a:r>
          <a:endParaRPr lang="ru-RU" sz="1900" b="1" kern="1200" dirty="0"/>
        </a:p>
      </dsp:txBody>
      <dsp:txXfrm>
        <a:off x="3291839" y="2979542"/>
        <a:ext cx="4453624" cy="968271"/>
      </dsp:txXfrm>
    </dsp:sp>
    <dsp:sp modelId="{50F4DF9D-0669-4772-87D7-DB609F568D63}">
      <dsp:nvSpPr>
        <dsp:cNvPr id="0" name=""/>
        <dsp:cNvSpPr/>
      </dsp:nvSpPr>
      <dsp:spPr>
        <a:xfrm>
          <a:off x="0" y="2841892"/>
          <a:ext cx="3291840" cy="1291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Лекарственная форма</a:t>
          </a:r>
          <a:endParaRPr lang="ru-RU" sz="3100" b="1" kern="1200" dirty="0"/>
        </a:p>
      </dsp:txBody>
      <dsp:txXfrm>
        <a:off x="63023" y="2904915"/>
        <a:ext cx="3165794" cy="1164983"/>
      </dsp:txXfrm>
    </dsp:sp>
    <dsp:sp modelId="{1BE03AEE-BE17-4243-9451-07D179935FDE}">
      <dsp:nvSpPr>
        <dsp:cNvPr id="0" name=""/>
        <dsp:cNvSpPr/>
      </dsp:nvSpPr>
      <dsp:spPr>
        <a:xfrm>
          <a:off x="3291839" y="4262025"/>
          <a:ext cx="4937760" cy="129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5% 200 мл во флаконе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Раствор глюкозы 40% 10 мл № 10 в ампулах </a:t>
          </a:r>
          <a:endParaRPr lang="ru-RU" sz="1900" b="1" kern="1200" dirty="0"/>
        </a:p>
      </dsp:txBody>
      <dsp:txXfrm>
        <a:off x="3291839" y="4423404"/>
        <a:ext cx="4453624" cy="968271"/>
      </dsp:txXfrm>
    </dsp:sp>
    <dsp:sp modelId="{624E2F1E-0142-4A08-8313-9307BF1EA448}">
      <dsp:nvSpPr>
        <dsp:cNvPr id="0" name=""/>
        <dsp:cNvSpPr/>
      </dsp:nvSpPr>
      <dsp:spPr>
        <a:xfrm>
          <a:off x="0" y="4262025"/>
          <a:ext cx="3291840" cy="1291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Лекарственный препарат</a:t>
          </a:r>
          <a:endParaRPr lang="ru-RU" sz="3100" b="1" kern="1200" dirty="0"/>
        </a:p>
      </dsp:txBody>
      <dsp:txXfrm>
        <a:off x="63023" y="4325048"/>
        <a:ext cx="3165794" cy="1164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66195-0B3C-4BE7-825A-8DA4881886EC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 – Ацетоксибензойная кислота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Натриевая соль 2</a:t>
          </a:r>
          <a:r>
            <a:rPr lang="en-US" sz="2100" kern="1200" dirty="0" smtClean="0"/>
            <a:t>[</a:t>
          </a:r>
          <a:r>
            <a:rPr lang="ru-RU" sz="2100" kern="1200" dirty="0" smtClean="0"/>
            <a:t>-(2,6-дихлорфенил)-амино</a:t>
          </a:r>
          <a:r>
            <a:rPr lang="en-US" sz="2100" kern="1200" dirty="0" smtClean="0"/>
            <a:t>]</a:t>
          </a:r>
          <a:r>
            <a:rPr lang="ru-RU" sz="2100" kern="1200" dirty="0" smtClean="0"/>
            <a:t>-фенилуксусной кислоты</a:t>
          </a:r>
          <a:endParaRPr lang="ru-RU" sz="2100" kern="1200" dirty="0"/>
        </a:p>
      </dsp:txBody>
      <dsp:txXfrm rot="-5400000">
        <a:off x="2962656" y="205028"/>
        <a:ext cx="5209983" cy="1052927"/>
      </dsp:txXfrm>
    </dsp:sp>
    <dsp:sp modelId="{BF0655E4-FD7C-422D-BD97-698283F49B3C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Химическое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71201" y="73410"/>
        <a:ext cx="2820254" cy="1316160"/>
      </dsp:txXfrm>
    </dsp:sp>
    <dsp:sp modelId="{16FB74F6-CEA4-4D67-B014-FBF3CA16F7EE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Ацетилсалициловая кислота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Ортофен </a:t>
          </a:r>
          <a:endParaRPr lang="ru-RU" sz="2100" kern="1200" dirty="0"/>
        </a:p>
      </dsp:txBody>
      <dsp:txXfrm rot="-5400000">
        <a:off x="2962656" y="1736518"/>
        <a:ext cx="5209983" cy="1052927"/>
      </dsp:txXfrm>
    </dsp:sp>
    <dsp:sp modelId="{E94EA89D-764B-443E-9FCF-C41E37D23A0E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Международное непатентованное название МНН</a:t>
          </a:r>
          <a:endParaRPr lang="ru-RU" sz="2500" b="1" kern="1200" dirty="0"/>
        </a:p>
      </dsp:txBody>
      <dsp:txXfrm>
        <a:off x="71201" y="1604901"/>
        <a:ext cx="2820254" cy="1316160"/>
      </dsp:txXfrm>
    </dsp:sp>
    <dsp:sp modelId="{7525514F-1320-40DC-BC58-E2C8C4E229F9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Аспирин (</a:t>
          </a:r>
          <a:r>
            <a:rPr lang="en-US" sz="2100" kern="1200" dirty="0" smtClean="0"/>
            <a:t>Bayer – </a:t>
          </a:r>
          <a:r>
            <a:rPr lang="ru-RU" sz="2100" kern="1200" dirty="0" smtClean="0"/>
            <a:t>Германия)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Вольтарен (</a:t>
          </a:r>
          <a:r>
            <a:rPr lang="en-US" sz="2100" kern="1200" dirty="0" smtClean="0"/>
            <a:t>Novartis  Pharma - </a:t>
          </a:r>
          <a:r>
            <a:rPr lang="ru-RU" sz="2100" kern="1200" dirty="0" smtClean="0"/>
            <a:t>Швейцария)</a:t>
          </a:r>
          <a:endParaRPr lang="ru-RU" sz="2100" kern="1200" dirty="0"/>
        </a:p>
      </dsp:txBody>
      <dsp:txXfrm rot="-5400000">
        <a:off x="2962656" y="3268008"/>
        <a:ext cx="5209983" cy="1052927"/>
      </dsp:txXfrm>
    </dsp:sp>
    <dsp:sp modelId="{55E320F2-E340-4C19-99B6-983CBDB53022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Патентованное коммерческое название </a:t>
          </a:r>
          <a:endParaRPr lang="ru-RU" sz="25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4357718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и задачи фармакологии.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классификации лекарственных средств.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Рецепт.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636"/>
            <a:ext cx="7772400" cy="13430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Лекция № 1</a:t>
            </a: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Преподаватель фармакологии</a:t>
            </a: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Клюева Инна Анатольевна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ГЕННОЙ ИНЖЕНЕРИИ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>
              <a:buNone/>
            </a:pPr>
            <a:endParaRPr lang="ru-RU" smtClean="0"/>
          </a:p>
          <a:p>
            <a:endParaRPr lang="ru-RU" smtClean="0"/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85852" y="928670"/>
          <a:ext cx="6572296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3C39BB-8BF8-4E3E-AECA-58BD18460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A3C39BB-8BF8-4E3E-AECA-58BD18460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06A890-8974-4658-AB07-20DC01DB9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606A890-8974-4658-AB07-20DC01DB9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85C710-122C-471D-82E3-F7B1E2DC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0B85C710-122C-471D-82E3-F7B1E2DC8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0503AC-9B71-433C-9DA3-B6BEA1136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CF0503AC-9B71-433C-9DA3-B6BEA1136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167B1A-2B7C-4DB1-99D4-0C7AD1350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54167B1A-2B7C-4DB1-99D4-0C7AD1350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65E1DC-A72D-4F5D-97FC-AEDC941E4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EF65E1DC-A72D-4F5D-97FC-AEDC941E4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3FC0F6-4A4C-4B5A-B21D-BAD1C323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A63FC0F6-4A4C-4B5A-B21D-BAD1C3230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БИОЛОГИЧЕСКИЙ СИНТЕЗ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B5873p183-a1.jpg"/>
          <p:cNvPicPr>
            <a:picLocks noGrp="1" noChangeAspect="1"/>
          </p:cNvPicPr>
          <p:nvPr>
            <p:ph idx="1"/>
          </p:nvPr>
        </p:nvPicPr>
        <p:blipFill>
          <a:blip r:embed="rId2"/>
          <a:srcRect r="-319" b="23295"/>
          <a:stretch>
            <a:fillRect/>
          </a:stretch>
        </p:blipFill>
        <p:spPr>
          <a:xfrm>
            <a:off x="642910" y="1214422"/>
            <a:ext cx="400052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User\Рабочий стол\картинки для през\рифаксими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928670"/>
            <a:ext cx="3838581" cy="3838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57158" y="5000636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РИФАМИЦИН всасывается </a:t>
            </a:r>
          </a:p>
          <a:p>
            <a:pPr algn="ctr"/>
            <a:r>
              <a:rPr lang="ru-RU" sz="2400" b="1" dirty="0" smtClean="0"/>
              <a:t>в кишечнике и попадает </a:t>
            </a:r>
          </a:p>
          <a:p>
            <a:pPr algn="ctr"/>
            <a:r>
              <a:rPr lang="ru-RU" sz="2400" b="1" dirty="0" smtClean="0"/>
              <a:t>в кровь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50006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РИФАКСИМИН не всасывается, </a:t>
            </a:r>
          </a:p>
          <a:p>
            <a:pPr algn="ctr"/>
            <a:r>
              <a:rPr lang="ru-RU" sz="2400" b="1" dirty="0" smtClean="0"/>
              <a:t>остается в просвете  кишечника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ИЗЫСКАНИЯ НОВЫХ ЛВ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72518" cy="5214974"/>
          </a:xfrm>
        </p:spPr>
        <p:txBody>
          <a:bodyPr>
            <a:normAutofit fontScale="92500" lnSpcReduction="20000"/>
          </a:bodyPr>
          <a:lstStyle/>
          <a:p>
            <a:pPr marL="571500" lvl="0" indent="-571500">
              <a:buNone/>
            </a:pPr>
            <a:r>
              <a:rPr lang="en-US" b="1" dirty="0" smtClean="0"/>
              <a:t>I. </a:t>
            </a:r>
            <a:r>
              <a:rPr lang="ru-RU" b="1" dirty="0" smtClean="0"/>
              <a:t>Эмпирический путь</a:t>
            </a:r>
            <a:r>
              <a:rPr lang="ru-RU" dirty="0" smtClean="0"/>
              <a:t>, случайные находки (препараты эхинацеи)</a:t>
            </a:r>
          </a:p>
          <a:p>
            <a:pPr marL="571500" lvl="0" indent="-571500">
              <a:buNone/>
            </a:pPr>
            <a:r>
              <a:rPr lang="en-US" b="1" dirty="0" smtClean="0"/>
              <a:t>II. </a:t>
            </a:r>
            <a:r>
              <a:rPr lang="ru-RU" b="1" dirty="0" smtClean="0"/>
              <a:t>Совершенствование известных ЛС</a:t>
            </a:r>
          </a:p>
          <a:p>
            <a:pPr marL="971550" lvl="1" indent="-571500">
              <a:buNone/>
            </a:pPr>
            <a:r>
              <a:rPr lang="en-US" dirty="0" smtClean="0"/>
              <a:t>1. </a:t>
            </a:r>
            <a:r>
              <a:rPr lang="ru-RU" dirty="0" smtClean="0"/>
              <a:t>Целенаправленный синтез (барбитураты: барбитал, фенобарбитал, гексенал)</a:t>
            </a:r>
          </a:p>
          <a:p>
            <a:pPr marL="971550" lvl="1" indent="-571500">
              <a:buNone/>
            </a:pPr>
            <a:r>
              <a:rPr lang="en-US" dirty="0" smtClean="0"/>
              <a:t>2. </a:t>
            </a:r>
            <a:r>
              <a:rPr lang="ru-RU" dirty="0" smtClean="0"/>
              <a:t>Химическая модификация БАВ с известной фармакологической   активностью    (синтетические аналоги: адреналин = мезатон)</a:t>
            </a:r>
          </a:p>
          <a:p>
            <a:pPr marL="971550" lvl="1" indent="-571500">
              <a:buNone/>
            </a:pPr>
            <a:r>
              <a:rPr lang="en-US" dirty="0" smtClean="0"/>
              <a:t>3. </a:t>
            </a:r>
            <a:r>
              <a:rPr lang="ru-RU" dirty="0" smtClean="0"/>
              <a:t>Синтез антиметаболитов и пролекарств (ЛП, приобретающие активность в результате метаболизма в организме человека) бромгексин = амброксол)</a:t>
            </a:r>
          </a:p>
          <a:p>
            <a:pPr marL="571500" lvl="0" indent="-571500">
              <a:buNone/>
            </a:pPr>
            <a:r>
              <a:rPr lang="en-US" b="1" dirty="0" smtClean="0"/>
              <a:t>III. </a:t>
            </a:r>
            <a:r>
              <a:rPr lang="ru-RU" b="1" dirty="0" smtClean="0"/>
              <a:t>Поиск и создание новых, высокоэффективных и безопасных ЛС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ИССЛЕДОВАНИЯ НОВЫХ ЛП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285860"/>
            <a:ext cx="3571900" cy="357190"/>
          </a:xfrm>
          <a:prstGeom prst="rect">
            <a:avLst/>
          </a:prstGeom>
          <a:solidFill>
            <a:srgbClr val="2C10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Новые полученные ЛВ 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000364" y="1714488"/>
            <a:ext cx="2571768" cy="357190"/>
          </a:xfrm>
          <a:prstGeom prst="downArrow">
            <a:avLst>
              <a:gd name="adj1" fmla="val 50000"/>
              <a:gd name="adj2" fmla="val 53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скрининг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143116"/>
            <a:ext cx="3643338" cy="5715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Доклинические испытания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(на животных)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3214686"/>
            <a:ext cx="4357718" cy="7143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Фармакологический комитет МЗ РФ Фармакопейный комитет МЗ 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4500570"/>
            <a:ext cx="3786214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Клинические испытания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(на людях - добровольцах)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ПЛАЦЕБО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143372" y="278605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5500702"/>
            <a:ext cx="3786214" cy="857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Производство  промышленностью и внедрение в практику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642910" y="3357562"/>
            <a:ext cx="1500198" cy="19288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Дает разрешение  на проведение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3000364" y="4000504"/>
            <a:ext cx="278608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5400000">
            <a:off x="5965041" y="4036223"/>
            <a:ext cx="3000396" cy="16430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Дает разрешение на производство и использование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658567"/>
              </p:ext>
            </p:extLst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НАЗВАНИЯ ЛЕКАРСТВЕННЫХ СРЕДСТВ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ФАРМАКОПЕЯ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фармакопе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285860"/>
            <a:ext cx="2605102" cy="3624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2844" y="5072074"/>
            <a:ext cx="8801072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/>
            <a:r>
              <a:rPr lang="ru-RU" sz="4400" dirty="0" smtClean="0"/>
              <a:t>Основной документ, регламентирующий требования к качеству лекарств, изготавливаемых отечественной промышленностью, методы определения качества и активности ЛС, способы аптечного изготовления ЛФ, списки  ядовитых и сильнодействующих веществ, их ВРД и </a:t>
            </a:r>
            <a:r>
              <a:rPr lang="ru-RU" sz="4400" dirty="0" smtClean="0"/>
              <a:t>ВСД</a:t>
            </a:r>
            <a:r>
              <a:rPr lang="ru-RU" sz="4400" dirty="0"/>
              <a:t> </a:t>
            </a:r>
            <a:r>
              <a:rPr lang="ru-RU" sz="4400" dirty="0" smtClean="0"/>
              <a:t>(ГФХ </a:t>
            </a:r>
            <a:r>
              <a:rPr lang="ru-RU" sz="4400" dirty="0" smtClean="0"/>
              <a:t>ГФХ</a:t>
            </a:r>
            <a:r>
              <a:rPr lang="en-US" sz="4400" dirty="0" smtClean="0"/>
              <a:t>I</a:t>
            </a:r>
            <a:r>
              <a:rPr lang="ru-RU" sz="4400" dirty="0" smtClean="0"/>
              <a:t> ГФХ</a:t>
            </a:r>
            <a:r>
              <a:rPr lang="en-US" sz="4400" dirty="0" smtClean="0"/>
              <a:t>II</a:t>
            </a:r>
            <a:r>
              <a:rPr lang="ru-RU" sz="4400" dirty="0" smtClean="0"/>
              <a:t>).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КЛАССИФИКАЦИИ ЛС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фармакологической группе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4040188" cy="4340237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снотворные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анальгетики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гормональные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противомикробные средства и др.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071546"/>
            <a:ext cx="4041775" cy="107157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силе воздействия на организм (токсикологическая)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643470"/>
          </a:xfrm>
        </p:spPr>
        <p:txBody>
          <a:bodyPr anchor="ctr"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ядовитые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VENENA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список 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 + наркотические ЛВ) (атропин, морфин)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сильнодействующие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HEROICA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список Б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димедрол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прочие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668188"/>
              </p:ext>
            </p:extLst>
          </p:nvPr>
        </p:nvGraphicFramePr>
        <p:xfrm>
          <a:off x="0" y="0"/>
          <a:ext cx="9144000" cy="688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108"/>
                <a:gridCol w="2301892"/>
                <a:gridCol w="2286000"/>
                <a:gridCol w="2286000"/>
              </a:tblGrid>
              <a:tr h="856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РБ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Розовый спец бланк с водяными знаками и серийным номером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№148-1/у88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№148-1/у-04(л) </a:t>
                      </a:r>
                      <a:r>
                        <a:rPr lang="ru-RU" sz="16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№148-1/у-06(л) к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№148-1/107/у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208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ЛП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Наркотические, психотропные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списка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Этиловый спирт, психотропные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списка, ЛП списков А и Б, подлежащие ПКУ,  анаболики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б/</a:t>
                      </a: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льготные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ЛП списков А и Б, не входящие в отд. списки, все прочие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Varia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Штамп ЛПУ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</a:tr>
              <a:tr h="44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Личная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печать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подпись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</a:tr>
              <a:tr h="367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Подпись главного врача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Круглая печать ЛПУ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67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Печать ЛПУ«ДР»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648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Заполняются лично врачом; указывается № истории болезни 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№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страхового полиса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2-ух экземплярах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582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ЛП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3-ёх ЛП одновременно</a:t>
                      </a:r>
                    </a:p>
                  </a:txBody>
                  <a:tcPr marL="68580" marR="68580" marT="0" marB="0" anchor="ctr"/>
                </a:tc>
              </a:tr>
              <a:tr h="6458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 действия рецепта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дней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дней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месяц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месяца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58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 хранения рецепта в аптеке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б/</a:t>
                      </a:r>
                      <a:r>
                        <a:rPr lang="ru-RU" sz="16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льгот – 5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хранятся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829576" cy="5572164"/>
          </a:xfrm>
        </p:spPr>
        <p:txBody>
          <a:bodyPr>
            <a:noAutofit/>
          </a:bodyPr>
          <a:lstStyle/>
          <a:p>
            <a:r>
              <a:rPr lang="ru-RU" sz="3600" dirty="0" smtClean="0"/>
              <a:t>Что изучает предмет фармакология?</a:t>
            </a:r>
          </a:p>
          <a:p>
            <a:r>
              <a:rPr lang="ru-RU" sz="3600" dirty="0" smtClean="0"/>
              <a:t>Каковы основные задачи фармакологии?</a:t>
            </a:r>
          </a:p>
          <a:p>
            <a:r>
              <a:rPr lang="ru-RU" sz="3600" dirty="0" smtClean="0"/>
              <a:t>На какие группы по силе действия можно разделить ЛС?</a:t>
            </a:r>
          </a:p>
          <a:p>
            <a:r>
              <a:rPr lang="ru-RU" sz="3600" dirty="0" smtClean="0"/>
              <a:t>Как хранят ядовитые ЛС?</a:t>
            </a:r>
          </a:p>
          <a:p>
            <a:r>
              <a:rPr lang="ru-RU" sz="3600" dirty="0" smtClean="0"/>
              <a:t>Что такое рецепт?</a:t>
            </a:r>
          </a:p>
          <a:p>
            <a:r>
              <a:rPr lang="ru-RU" sz="3600" dirty="0" smtClean="0"/>
              <a:t>Для чего нужны рецептурные бланки различной формы?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 ДИСЦИПЛИНЫ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>весенний семестр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 лекций</a:t>
            </a:r>
            <a:br>
              <a:rPr lang="ru-RU" dirty="0" smtClean="0"/>
            </a:br>
            <a:r>
              <a:rPr lang="ru-RU" dirty="0" smtClean="0"/>
              <a:t>4 семинарских занятия</a:t>
            </a:r>
            <a:br>
              <a:rPr lang="ru-RU" dirty="0" smtClean="0"/>
            </a:br>
            <a:r>
              <a:rPr lang="ru-RU" dirty="0" smtClean="0"/>
              <a:t>10 практических занятий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Дифференцированный зачет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8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внимание.</a:t>
            </a:r>
            <a:endParaRPr lang="ru-RU" sz="88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86714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студентам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8358245" cy="557216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1. Обязательное и без опозданий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посещение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лекций и занятий.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Систематическая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самоподготовка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к занятиям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   - Учебник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   - Лекции (конспект)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  - Рабочая тетрадь для практических занятий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   - Фармакологический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дневник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    -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Справочная литература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,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Интернет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3. На занятиях иметь - халат, сменную обувь, тетрадь, дневник, конспект, ручку.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rPr>
              <a:t>4. Отсутствие академических задолженностей.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СОКРАЩЕНИЯ, УПОТРЕБЛЯЕМЫЕ В МАТЕРИАЛЕ ЛЕКЦИИ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 anchor="ctr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Ф – фармакология</a:t>
            </a:r>
            <a:br>
              <a:rPr lang="ru-RU" dirty="0" smtClean="0"/>
            </a:br>
            <a:r>
              <a:rPr lang="ru-RU" dirty="0" smtClean="0"/>
              <a:t>ф/лог – фармакологический</a:t>
            </a:r>
            <a:br>
              <a:rPr lang="ru-RU" dirty="0" smtClean="0"/>
            </a:br>
            <a:r>
              <a:rPr lang="ru-RU" dirty="0" smtClean="0"/>
              <a:t>ЛВ – лекарственное вещество</a:t>
            </a:r>
            <a:br>
              <a:rPr lang="ru-RU" dirty="0" smtClean="0"/>
            </a:br>
            <a:r>
              <a:rPr lang="ru-RU" dirty="0" smtClean="0"/>
              <a:t>ЛС – лекарственное средство</a:t>
            </a:r>
            <a:br>
              <a:rPr lang="ru-RU" dirty="0" smtClean="0"/>
            </a:br>
            <a:r>
              <a:rPr lang="ru-RU" dirty="0" smtClean="0"/>
              <a:t>ЛФ – лекарственная форма</a:t>
            </a:r>
            <a:br>
              <a:rPr lang="ru-RU" dirty="0" smtClean="0"/>
            </a:br>
            <a:r>
              <a:rPr lang="ru-RU" dirty="0" smtClean="0"/>
              <a:t>ЛП – лекарственный препарат</a:t>
            </a:r>
            <a:br>
              <a:rPr lang="ru-RU" dirty="0" smtClean="0"/>
            </a:br>
            <a:r>
              <a:rPr lang="ru-RU" dirty="0" smtClean="0"/>
              <a:t>ПЭ – побочные эффекты</a:t>
            </a:r>
            <a:br>
              <a:rPr lang="ru-RU" dirty="0" smtClean="0"/>
            </a:br>
            <a:r>
              <a:rPr lang="ru-RU" dirty="0" smtClean="0"/>
              <a:t>ПП – противопоказания</a:t>
            </a:r>
            <a:br>
              <a:rPr lang="ru-RU" dirty="0" smtClean="0"/>
            </a:br>
            <a:r>
              <a:rPr lang="ru-RU" dirty="0" smtClean="0"/>
              <a:t>ВРД – высшая разовая доза</a:t>
            </a:r>
            <a:br>
              <a:rPr lang="ru-RU" dirty="0" smtClean="0"/>
            </a:br>
            <a:r>
              <a:rPr lang="ru-RU" dirty="0" smtClean="0"/>
              <a:t>ВСД – высшая суточная доза</a:t>
            </a:r>
            <a:br>
              <a:rPr lang="ru-RU" dirty="0" smtClean="0"/>
            </a:br>
            <a:r>
              <a:rPr lang="ru-RU" dirty="0" smtClean="0"/>
              <a:t>С/д В – сильнодействующие вещества</a:t>
            </a:r>
            <a:br>
              <a:rPr lang="ru-RU" dirty="0" smtClean="0"/>
            </a:br>
            <a:r>
              <a:rPr lang="ru-RU" dirty="0" smtClean="0"/>
              <a:t>Яд В – ядовитые вещества</a:t>
            </a:r>
            <a:br>
              <a:rPr lang="ru-RU" dirty="0" smtClean="0"/>
            </a:br>
            <a:r>
              <a:rPr lang="ru-RU" dirty="0" smtClean="0"/>
              <a:t>БАВ – биологически активные вещества </a:t>
            </a:r>
            <a:br>
              <a:rPr lang="ru-RU" dirty="0" smtClean="0"/>
            </a:br>
            <a:r>
              <a:rPr lang="ru-RU" dirty="0" smtClean="0"/>
              <a:t>м/о – микроорганизмы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r"/>
            <a:r>
              <a:rPr lang="ru-RU" b="1" i="1" dirty="0"/>
              <a:t>« Лекарство в руках знающего человека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уподобляется напитку бессмертия и жизни,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в руках невежды -  подобно огню и мечу»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 err="1"/>
              <a:t>Сушрута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> древнеиндийский </a:t>
            </a:r>
            <a:r>
              <a:rPr lang="ru-RU" i="1" dirty="0"/>
              <a:t>врач.</a:t>
            </a:r>
            <a:endParaRPr lang="ru-RU" dirty="0"/>
          </a:p>
        </p:txBody>
      </p:sp>
      <p:pic>
        <p:nvPicPr>
          <p:cNvPr id="1026" name="Picture 2" descr="C:\Documents and Settings\User\Рабочий стол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495" y="3929066"/>
            <a:ext cx="2448431" cy="2864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ФАРМАКОЛОГИЯ</a:t>
            </a:r>
            <a:r>
              <a:rPr lang="ru-RU" b="1" dirty="0" smtClean="0"/>
              <a:t> </a:t>
            </a:r>
            <a:r>
              <a:rPr lang="ru-RU" dirty="0"/>
              <a:t>– это наука о взаимодействии лекарственных веществ с живыми  организмами.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35719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ФАРМАКОЛОГИИ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Изучение уже известных лекарственных средств ЛС</a:t>
            </a:r>
            <a:endParaRPr lang="ru-RU" dirty="0"/>
          </a:p>
          <a:p>
            <a:pPr lvl="0"/>
            <a:r>
              <a:rPr lang="ru-RU" dirty="0"/>
              <a:t>Поиск и создание новых, высокоэффективных и безопасных </a:t>
            </a:r>
            <a:r>
              <a:rPr lang="ru-RU" dirty="0" smtClean="0"/>
              <a:t>лекарственных препаратов ЛП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развития фармакологии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889015"/>
          </a:xfrm>
        </p:spPr>
        <p:txBody>
          <a:bodyPr>
            <a:normAutofit lnSpcReduction="10000"/>
          </a:bodyPr>
          <a:lstStyle/>
          <a:p>
            <a:r>
              <a:rPr lang="en-US" i="1" u="sng" dirty="0"/>
              <a:t>I</a:t>
            </a:r>
            <a:r>
              <a:rPr lang="ru-RU" i="1" u="sng" dirty="0"/>
              <a:t> период</a:t>
            </a:r>
            <a:r>
              <a:rPr lang="ru-RU" i="1" dirty="0"/>
              <a:t> – </a:t>
            </a:r>
            <a:r>
              <a:rPr lang="ru-RU" i="1" dirty="0" smtClean="0"/>
              <a:t>Эмпирический</a:t>
            </a:r>
          </a:p>
          <a:p>
            <a:r>
              <a:rPr lang="ru-RU" i="1" dirty="0"/>
              <a:t>до середины  </a:t>
            </a:r>
            <a:r>
              <a:rPr lang="en-US" i="1" dirty="0"/>
              <a:t>XIX</a:t>
            </a:r>
            <a:r>
              <a:rPr lang="ru-RU" i="1" dirty="0"/>
              <a:t> века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43372" y="1285860"/>
            <a:ext cx="4714907" cy="857256"/>
          </a:xfrm>
        </p:spPr>
        <p:txBody>
          <a:bodyPr>
            <a:normAutofit/>
          </a:bodyPr>
          <a:lstStyle/>
          <a:p>
            <a:r>
              <a:rPr lang="en-US" i="1" u="sng" dirty="0"/>
              <a:t>II</a:t>
            </a:r>
            <a:r>
              <a:rPr lang="ru-RU" i="1" u="sng" dirty="0"/>
              <a:t> период</a:t>
            </a:r>
            <a:r>
              <a:rPr lang="ru-RU" i="1" dirty="0"/>
              <a:t> </a:t>
            </a:r>
            <a:r>
              <a:rPr lang="ru-RU" i="1" dirty="0" smtClean="0"/>
              <a:t>– </a:t>
            </a:r>
            <a:r>
              <a:rPr lang="ru-RU" i="1" dirty="0"/>
              <a:t>период фармакологии как самостоятельной науки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8" name="Содержимое 7" descr="542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43372" y="2357430"/>
            <a:ext cx="4667282" cy="3500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9" descr="islamic-medicin_7b08c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472" y="2214554"/>
            <a:ext cx="2950787" cy="395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Основоположники отечественной фармакологии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Павлов Иван Петрович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Кравков Николай Павлович</a:t>
            </a:r>
            <a:endParaRPr lang="ru-RU" dirty="0"/>
          </a:p>
        </p:txBody>
      </p:sp>
      <p:pic>
        <p:nvPicPr>
          <p:cNvPr id="8" name="Содержимое 7" descr="m_22984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00628" y="2428868"/>
            <a:ext cx="3426613" cy="3569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4" descr="мих nesterov_pavlov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10419" y="2388394"/>
            <a:ext cx="3333750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получения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лекарств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 fontScale="92500"/>
          </a:bodyPr>
          <a:lstStyle/>
          <a:p>
            <a:pPr lvl="0"/>
            <a:r>
              <a:rPr lang="ru-RU" sz="3600" b="1" dirty="0" smtClean="0"/>
              <a:t>Природные</a:t>
            </a:r>
          </a:p>
          <a:p>
            <a:pPr>
              <a:buNone/>
            </a:pPr>
            <a:r>
              <a:rPr lang="ru-RU" dirty="0" smtClean="0"/>
              <a:t>	- растения (морфин (мак снотворный)</a:t>
            </a:r>
          </a:p>
          <a:p>
            <a:pPr>
              <a:buNone/>
            </a:pPr>
            <a:r>
              <a:rPr lang="ru-RU" dirty="0" smtClean="0"/>
              <a:t>	- животные (пепсин – слизистая желудков свиней)</a:t>
            </a:r>
          </a:p>
          <a:p>
            <a:pPr>
              <a:buNone/>
            </a:pPr>
            <a:r>
              <a:rPr lang="ru-RU" dirty="0" smtClean="0"/>
              <a:t>	- микроорганизмы, грибки (антибиотики)</a:t>
            </a:r>
          </a:p>
          <a:p>
            <a:pPr>
              <a:buNone/>
            </a:pPr>
            <a:r>
              <a:rPr lang="ru-RU" dirty="0" smtClean="0"/>
              <a:t>	- минералы (натрия хлорид)</a:t>
            </a:r>
          </a:p>
          <a:p>
            <a:pPr lvl="0"/>
            <a:r>
              <a:rPr lang="ru-RU" sz="3600" b="1" dirty="0" smtClean="0"/>
              <a:t>Синтетические</a:t>
            </a:r>
            <a:r>
              <a:rPr lang="ru-RU" b="1" dirty="0" smtClean="0"/>
              <a:t> </a:t>
            </a:r>
            <a:r>
              <a:rPr lang="ru-RU" dirty="0" smtClean="0"/>
              <a:t>(сульфаниламидные ЛП)</a:t>
            </a:r>
          </a:p>
          <a:p>
            <a:pPr lvl="0"/>
            <a:r>
              <a:rPr lang="ru-RU" sz="3600" b="1" dirty="0" err="1" smtClean="0"/>
              <a:t>Биотехнологические</a:t>
            </a:r>
            <a:endParaRPr lang="ru-RU" sz="3600" b="1" dirty="0" smtClean="0"/>
          </a:p>
          <a:p>
            <a:pPr lvl="0">
              <a:buNone/>
            </a:pPr>
            <a:r>
              <a:rPr lang="ru-RU" dirty="0" smtClean="0"/>
              <a:t>	- метод генной инженерии</a:t>
            </a:r>
          </a:p>
          <a:p>
            <a:pPr lvl="0">
              <a:buNone/>
            </a:pPr>
            <a:r>
              <a:rPr lang="ru-RU" dirty="0" smtClean="0"/>
              <a:t>	- биологический синтез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63C05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720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Предмет и задачи фармакологии.  Принципы классификации лекарственных средств.  Рецепт. </vt:lpstr>
      <vt:lpstr>УЧЕБНЫЙ ПЛАН ДИСЦИПЛИНЫ весенний семестр 19 лекций 4 семинарских занятия 10 практических занятий  Дифференцированный зачет</vt:lpstr>
      <vt:lpstr>Требования к студентам</vt:lpstr>
      <vt:lpstr>СОКРАЩЕНИЯ, УПОТРЕБЛЯЕМЫЕ В МАТЕРИАЛЕ ЛЕКЦИИ</vt:lpstr>
      <vt:lpstr>« Лекарство в руках знающего человека уподобляется напитку бессмертия и жизни,  в руках невежды -  подобно огню и мечу» Сушрута,  древнеиндийский врач.</vt:lpstr>
      <vt:lpstr>ФАРМАКОЛОГИЯ – это наука о взаимодействии лекарственных веществ с живыми  организмами. </vt:lpstr>
      <vt:lpstr>История развития фармакологии</vt:lpstr>
      <vt:lpstr>Основоположники отечественной фармакологии</vt:lpstr>
      <vt:lpstr>Источники получения лекарств</vt:lpstr>
      <vt:lpstr> МЕТОД ГЕННОЙ ИНЖЕНЕРИИ  </vt:lpstr>
      <vt:lpstr>БИОЛОГИЧЕСКИЙ СИНТЕЗ</vt:lpstr>
      <vt:lpstr>ПУТИ ИЗЫСКАНИЯ НОВЫХ ЛВ</vt:lpstr>
      <vt:lpstr>СХЕМА ИССЛЕДОВАНИЯ НОВЫХ ЛП</vt:lpstr>
      <vt:lpstr>Презентация PowerPoint</vt:lpstr>
      <vt:lpstr>НАЗВАНИЯ ЛЕКАРСТВЕННЫХ СРЕДСТВ</vt:lpstr>
      <vt:lpstr>ГОСУДАРСТВЕННАЯ ФАРМАКОПЕЯ</vt:lpstr>
      <vt:lpstr>КЛАССИФИКАЦИИ ЛС</vt:lpstr>
      <vt:lpstr>Презентация PowerPoint</vt:lpstr>
      <vt:lpstr>Ответьте на вопросы</vt:lpstr>
      <vt:lpstr>Спасибо 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Mr.Mishel</cp:lastModifiedBy>
  <cp:revision>114</cp:revision>
  <dcterms:modified xsi:type="dcterms:W3CDTF">2014-08-25T13:23:44Z</dcterms:modified>
</cp:coreProperties>
</file>