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9" r:id="rId19"/>
    <p:sldId id="277" r:id="rId20"/>
    <p:sldId id="281" r:id="rId21"/>
    <p:sldId id="282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C151-DF8B-4CF3-84E2-012C43DE624C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001BE-8C89-4F61-A2CC-66BF15DA1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Обобщение и систематизация изученного по теме «Причастие»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1481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 разработка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 русского языка в 7 класса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чителя русского языка Ивановой И.М.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«Лицей №4»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Волжский район г.Саратова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71660" cy="115409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План-конспект урока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F:\Методическая разработка Ивановой\изображение1 007.jpg"/>
          <p:cNvPicPr>
            <a:picLocks noChangeAspect="1" noChangeArrowheads="1"/>
          </p:cNvPicPr>
          <p:nvPr/>
        </p:nvPicPr>
        <p:blipFill>
          <a:blip r:embed="rId2"/>
          <a:srcRect l="11978" t="27378" r="8783" b="9185"/>
          <a:stretch>
            <a:fillRect/>
          </a:stretch>
        </p:blipFill>
        <p:spPr bwMode="auto">
          <a:xfrm>
            <a:off x="3000332" y="71390"/>
            <a:ext cx="6143668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Методическая разработка Ивановой\изображение1 008.jpg"/>
          <p:cNvPicPr>
            <a:picLocks noChangeAspect="1" noChangeArrowheads="1"/>
          </p:cNvPicPr>
          <p:nvPr/>
        </p:nvPicPr>
        <p:blipFill>
          <a:blip r:embed="rId2"/>
          <a:srcRect l="12223" t="5920" r="8538" b="7271"/>
          <a:stretch>
            <a:fillRect/>
          </a:stretch>
        </p:blipFill>
        <p:spPr bwMode="auto">
          <a:xfrm>
            <a:off x="3571836" y="0"/>
            <a:ext cx="5572164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  <p:pic>
        <p:nvPicPr>
          <p:cNvPr id="24578" name="Picture 2" descr="F:\Методическая разработка Ивановой\изображение1 009.jpg"/>
          <p:cNvPicPr>
            <a:picLocks noChangeAspect="1" noChangeArrowheads="1"/>
          </p:cNvPicPr>
          <p:nvPr/>
        </p:nvPicPr>
        <p:blipFill>
          <a:blip r:embed="rId2"/>
          <a:srcRect l="12223" t="5920" r="8538" b="7939"/>
          <a:stretch>
            <a:fillRect/>
          </a:stretch>
        </p:blipFill>
        <p:spPr bwMode="auto">
          <a:xfrm>
            <a:off x="3857620" y="0"/>
            <a:ext cx="5286380" cy="664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Методическая разработка Ивановой\изображение1 010.jpg"/>
          <p:cNvPicPr>
            <a:picLocks noChangeAspect="1" noChangeArrowheads="1"/>
          </p:cNvPicPr>
          <p:nvPr/>
        </p:nvPicPr>
        <p:blipFill>
          <a:blip r:embed="rId2"/>
          <a:srcRect l="12223" t="5253" r="8538" b="7939"/>
          <a:stretch>
            <a:fillRect/>
          </a:stretch>
        </p:blipFill>
        <p:spPr bwMode="auto">
          <a:xfrm>
            <a:off x="3386286" y="0"/>
            <a:ext cx="5757714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  <p:pic>
        <p:nvPicPr>
          <p:cNvPr id="27650" name="Picture 2" descr="F:\Методическая разработка Ивановой\изображение1 011.jpg"/>
          <p:cNvPicPr>
            <a:picLocks noChangeAspect="1" noChangeArrowheads="1"/>
          </p:cNvPicPr>
          <p:nvPr/>
        </p:nvPicPr>
        <p:blipFill>
          <a:blip r:embed="rId2"/>
          <a:srcRect l="12223" t="5920" r="8538" b="7271"/>
          <a:stretch>
            <a:fillRect/>
          </a:stretch>
        </p:blipFill>
        <p:spPr bwMode="auto">
          <a:xfrm>
            <a:off x="3000332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  <p:pic>
        <p:nvPicPr>
          <p:cNvPr id="28674" name="Picture 2" descr="F:\Методическая разработка Ивановой\изображение1 012.jpg"/>
          <p:cNvPicPr>
            <a:picLocks noChangeAspect="1" noChangeArrowheads="1"/>
          </p:cNvPicPr>
          <p:nvPr/>
        </p:nvPicPr>
        <p:blipFill>
          <a:blip r:embed="rId2"/>
          <a:srcRect l="11302" t="5920" r="8538" b="7939"/>
          <a:stretch>
            <a:fillRect/>
          </a:stretch>
        </p:blipFill>
        <p:spPr bwMode="auto">
          <a:xfrm>
            <a:off x="2928894" y="0"/>
            <a:ext cx="62151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  <p:pic>
        <p:nvPicPr>
          <p:cNvPr id="29698" name="Picture 2" descr="F:\Методическая разработка Ивановой\изображение1 013.jpg"/>
          <p:cNvPicPr>
            <a:picLocks noChangeAspect="1" noChangeArrowheads="1"/>
          </p:cNvPicPr>
          <p:nvPr/>
        </p:nvPicPr>
        <p:blipFill>
          <a:blip r:embed="rId2"/>
          <a:srcRect l="11057" t="5342" r="7862" b="7181"/>
          <a:stretch>
            <a:fillRect/>
          </a:stretch>
        </p:blipFill>
        <p:spPr bwMode="auto">
          <a:xfrm>
            <a:off x="3428960" y="0"/>
            <a:ext cx="5715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  <p:pic>
        <p:nvPicPr>
          <p:cNvPr id="30722" name="Picture 2" descr="F:\Методическая разработка Ивановой\изображение1 014.jpg"/>
          <p:cNvPicPr>
            <a:picLocks noChangeAspect="1" noChangeArrowheads="1"/>
          </p:cNvPicPr>
          <p:nvPr/>
        </p:nvPicPr>
        <p:blipFill>
          <a:blip r:embed="rId2"/>
          <a:srcRect l="12223" t="5920" r="8538" b="7939"/>
          <a:stretch>
            <a:fillRect/>
          </a:stretch>
        </p:blipFill>
        <p:spPr bwMode="auto">
          <a:xfrm>
            <a:off x="3643307" y="0"/>
            <a:ext cx="55006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Методическая разработка Ивановой\изображение1 015.jpg"/>
          <p:cNvPicPr>
            <a:picLocks noChangeAspect="1" noChangeArrowheads="1"/>
          </p:cNvPicPr>
          <p:nvPr/>
        </p:nvPicPr>
        <p:blipFill>
          <a:blip r:embed="rId2"/>
          <a:srcRect l="11302" t="5920" r="8538" b="7939"/>
          <a:stretch>
            <a:fillRect/>
          </a:stretch>
        </p:blipFill>
        <p:spPr bwMode="auto">
          <a:xfrm>
            <a:off x="1966995" y="0"/>
            <a:ext cx="7177005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Методическая разработка Ивановой\изображение1 016.jpg"/>
          <p:cNvPicPr>
            <a:picLocks noChangeAspect="1" noChangeArrowheads="1"/>
          </p:cNvPicPr>
          <p:nvPr/>
        </p:nvPicPr>
        <p:blipFill>
          <a:blip r:embed="rId2"/>
          <a:srcRect l="12223" t="5920" r="8538" b="7939"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1971660" cy="115409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План-конспект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Аннотация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643050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Методическая разработка представляет собой разработку урока русского языка по теме «Обобщение и систематизация изученного по теме «Причастие». Разработка адресована учителям русского языка, преподающим в 7 классе (независимо от учебника, по которому ведется преподавание).</a:t>
            </a:r>
          </a:p>
          <a:p>
            <a:r>
              <a:rPr lang="ru-RU" sz="2400" dirty="0" smtClean="0"/>
              <a:t>	Отличительная особенность урока в том, что обобщение и систематизация учебного материала производится с опорой на текст.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1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000" dirty="0" smtClean="0"/>
              <a:t>	1</a:t>
            </a:r>
            <a:r>
              <a:rPr lang="ru-RU" sz="2400" dirty="0" smtClean="0"/>
              <a:t>) Анды – самые высокогорные горы американского </a:t>
            </a:r>
            <a:r>
              <a:rPr lang="ru-RU" sz="2400" u="sng" dirty="0" smtClean="0"/>
              <a:t>континента</a:t>
            </a:r>
            <a:r>
              <a:rPr lang="ru-RU" sz="2400" dirty="0" smtClean="0"/>
              <a:t> </a:t>
            </a:r>
            <a:r>
              <a:rPr lang="ru-RU" sz="2400" dirty="0" err="1" smtClean="0"/>
              <a:t>расс</a:t>
            </a:r>
            <a:r>
              <a:rPr lang="ru-RU" sz="2400" dirty="0" smtClean="0"/>
              <a:t>…</a:t>
            </a:r>
            <a:r>
              <a:rPr lang="ru-RU" sz="2400" dirty="0" err="1" smtClean="0"/>
              <a:t>ка</a:t>
            </a:r>
            <a:r>
              <a:rPr lang="ru-RU" sz="2400" dirty="0" smtClean="0"/>
              <a:t>…</a:t>
            </a:r>
            <a:r>
              <a:rPr lang="ru-RU" sz="2400" dirty="0" err="1" smtClean="0"/>
              <a:t>щие</a:t>
            </a:r>
            <a:r>
              <a:rPr lang="ru-RU" sz="2400" dirty="0" smtClean="0"/>
              <a:t> его с севера на юг. 2) Они </a:t>
            </a:r>
            <a:r>
              <a:rPr lang="ru-RU" sz="2400" u="sng" dirty="0" smtClean="0"/>
              <a:t>поражают </a:t>
            </a:r>
            <a:r>
              <a:rPr lang="ru-RU" sz="2400" dirty="0" smtClean="0"/>
              <a:t>м..</a:t>
            </a:r>
            <a:r>
              <a:rPr lang="ru-RU" sz="2400" dirty="0" err="1" smtClean="0"/>
              <a:t>ня</a:t>
            </a:r>
            <a:r>
              <a:rPr lang="ru-RU" sz="2400" dirty="0" smtClean="0"/>
              <a:t>..</a:t>
            </a:r>
            <a:r>
              <a:rPr lang="ru-RU" sz="2400" dirty="0" err="1" smtClean="0"/>
              <a:t>щими</a:t>
            </a:r>
            <a:r>
              <a:rPr lang="ru-RU" sz="2400" dirty="0" smtClean="0"/>
              <a:t> </a:t>
            </a:r>
            <a:r>
              <a:rPr lang="ru-RU" sz="2400" u="sng" dirty="0" smtClean="0"/>
              <a:t>пейзажами</a:t>
            </a:r>
            <a:r>
              <a:rPr lang="ru-RU" sz="2400" dirty="0" smtClean="0"/>
              <a:t>. 3) </a:t>
            </a:r>
            <a:r>
              <a:rPr lang="ru-RU" sz="2400" u="sng" dirty="0" smtClean="0"/>
              <a:t>Здесь</a:t>
            </a:r>
            <a:r>
              <a:rPr lang="ru-RU" sz="2400" dirty="0" smtClean="0"/>
              <a:t> </a:t>
            </a:r>
            <a:r>
              <a:rPr lang="ru-RU" sz="2400" dirty="0" err="1" smtClean="0"/>
              <a:t>увид</a:t>
            </a:r>
            <a:r>
              <a:rPr lang="ru-RU" sz="2400" dirty="0" smtClean="0"/>
              <a:t>…</a:t>
            </a:r>
            <a:r>
              <a:rPr lang="ru-RU" sz="2400" dirty="0" err="1" smtClean="0"/>
              <a:t>шь</a:t>
            </a:r>
            <a:r>
              <a:rPr lang="ru-RU" sz="2400" dirty="0" smtClean="0"/>
              <a:t> (не)</a:t>
            </a:r>
            <a:r>
              <a:rPr lang="ru-RU" sz="2400" dirty="0" err="1" smtClean="0"/>
              <a:t>пок</a:t>
            </a:r>
            <a:r>
              <a:rPr lang="ru-RU" sz="2400" dirty="0" smtClean="0"/>
              <a:t>…ре(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 вершины, покрытые вечными снегами пики, дымящиеся вулканы. 4) На западе </a:t>
            </a:r>
            <a:r>
              <a:rPr lang="ru-RU" sz="2400" u="sng" dirty="0" smtClean="0"/>
              <a:t>сверкает бирюзой</a:t>
            </a:r>
            <a:r>
              <a:rPr lang="ru-RU" sz="2400" dirty="0" smtClean="0"/>
              <a:t> Тихий океан, на востоке восхищают бесконечные джунгли, </a:t>
            </a:r>
            <a:r>
              <a:rPr lang="ru-RU" sz="2400" dirty="0" err="1" smtClean="0"/>
              <a:t>изрез</a:t>
            </a:r>
            <a:r>
              <a:rPr lang="ru-RU" sz="2400" dirty="0" smtClean="0"/>
              <a:t>…(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</a:t>
            </a:r>
            <a:r>
              <a:rPr lang="ru-RU" sz="2400" dirty="0" err="1" smtClean="0"/>
              <a:t>ые</a:t>
            </a:r>
            <a:r>
              <a:rPr lang="ru-RU" sz="2400" dirty="0" smtClean="0"/>
              <a:t> </a:t>
            </a:r>
            <a:r>
              <a:rPr lang="ru-RU" sz="2400" u="sng" dirty="0" smtClean="0"/>
              <a:t>паутиной </a:t>
            </a:r>
            <a:r>
              <a:rPr lang="ru-RU" sz="2400" dirty="0" smtClean="0"/>
              <a:t>серебря(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</a:t>
            </a:r>
            <a:r>
              <a:rPr lang="ru-RU" sz="2400" dirty="0" err="1" smtClean="0"/>
              <a:t>ых</a:t>
            </a:r>
            <a:r>
              <a:rPr lang="ru-RU" sz="2400" dirty="0" smtClean="0"/>
              <a:t> рек. 5) После однодневного </a:t>
            </a:r>
            <a:r>
              <a:rPr lang="ru-RU" sz="2400" u="sng" dirty="0" smtClean="0"/>
              <a:t>пребывания в столице </a:t>
            </a:r>
            <a:r>
              <a:rPr lang="ru-RU" sz="2400" dirty="0" smtClean="0"/>
              <a:t>Перу вылетаем в </a:t>
            </a:r>
            <a:r>
              <a:rPr lang="ru-RU" sz="2400" dirty="0" err="1" smtClean="0"/>
              <a:t>направлени</a:t>
            </a:r>
            <a:r>
              <a:rPr lang="ru-RU" sz="2400" dirty="0" smtClean="0"/>
              <a:t>… пропавшего города инков. 6) Доезжаем поездом до (не)большого городка  и пешком через </a:t>
            </a:r>
            <a:r>
              <a:rPr lang="ru-RU" sz="2400" u="sng" dirty="0" smtClean="0"/>
              <a:t>эвкалиптовый</a:t>
            </a:r>
            <a:r>
              <a:rPr lang="ru-RU" sz="2400" dirty="0" smtClean="0"/>
              <a:t> лес </a:t>
            </a:r>
            <a:r>
              <a:rPr lang="ru-RU" sz="2400" dirty="0" err="1" smtClean="0"/>
              <a:t>доб</a:t>
            </a:r>
            <a:r>
              <a:rPr lang="ru-RU" sz="2400" dirty="0" smtClean="0"/>
              <a:t>…</a:t>
            </a:r>
            <a:r>
              <a:rPr lang="ru-RU" sz="2400" dirty="0" err="1" smtClean="0"/>
              <a:t>раемся</a:t>
            </a:r>
            <a:r>
              <a:rPr lang="ru-RU" sz="2400" dirty="0" smtClean="0"/>
              <a:t> до деревеньки. 7) </a:t>
            </a:r>
            <a:r>
              <a:rPr lang="ru-RU" sz="2400" dirty="0" err="1" smtClean="0"/>
              <a:t>Глиня</a:t>
            </a:r>
            <a:r>
              <a:rPr lang="ru-RU" sz="2400" dirty="0" smtClean="0"/>
              <a:t>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</a:t>
            </a:r>
            <a:r>
              <a:rPr lang="ru-RU" sz="2400" dirty="0" err="1" smtClean="0"/>
              <a:t>ые</a:t>
            </a:r>
            <a:r>
              <a:rPr lang="ru-RU" sz="2400" dirty="0" smtClean="0"/>
              <a:t> домики и соломе(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</a:t>
            </a:r>
            <a:r>
              <a:rPr lang="ru-RU" sz="2400" dirty="0" err="1" smtClean="0"/>
              <a:t>ые</a:t>
            </a:r>
            <a:r>
              <a:rPr lang="ru-RU" sz="2400" dirty="0" smtClean="0"/>
              <a:t>  шалаши напоминают о древней </a:t>
            </a:r>
            <a:r>
              <a:rPr lang="ru-RU" sz="2400" u="sng" dirty="0" smtClean="0"/>
              <a:t>цивилизации.</a:t>
            </a:r>
            <a:r>
              <a:rPr lang="ru-RU" sz="2400" dirty="0" smtClean="0"/>
              <a:t> 8) Стараемся (не)потерять местами </a:t>
            </a:r>
            <a:r>
              <a:rPr lang="ru-RU" sz="2400" dirty="0" err="1" smtClean="0"/>
              <a:t>исчеза</a:t>
            </a:r>
            <a:r>
              <a:rPr lang="ru-RU" sz="2400" dirty="0" smtClean="0"/>
              <a:t>…</a:t>
            </a:r>
            <a:r>
              <a:rPr lang="ru-RU" sz="2400" dirty="0" err="1" smtClean="0"/>
              <a:t>ющую</a:t>
            </a:r>
            <a:r>
              <a:rPr lang="ru-RU" sz="2400" dirty="0" smtClean="0"/>
              <a:t> тр…пинку </a:t>
            </a:r>
            <a:r>
              <a:rPr lang="ru-RU" sz="2400" u="sng" dirty="0" err="1" smtClean="0"/>
              <a:t>вьющ</a:t>
            </a:r>
            <a:r>
              <a:rPr lang="ru-RU" sz="2400" u="sng" dirty="0" smtClean="0"/>
              <a:t>…</a:t>
            </a:r>
            <a:r>
              <a:rPr lang="ru-RU" sz="2400" u="sng" dirty="0" err="1" smtClean="0"/>
              <a:t>юся</a:t>
            </a:r>
            <a:r>
              <a:rPr lang="ru-RU" sz="2400" u="sng" dirty="0" smtClean="0"/>
              <a:t> вверх</a:t>
            </a:r>
            <a:r>
              <a:rPr lang="ru-RU" sz="2400" dirty="0" smtClean="0"/>
              <a:t>. 9) </a:t>
            </a:r>
            <a:r>
              <a:rPr lang="ru-RU" sz="2400" u="sng" dirty="0" smtClean="0"/>
              <a:t>Вдали появляется</a:t>
            </a:r>
            <a:r>
              <a:rPr lang="ru-RU" sz="2400" dirty="0" smtClean="0"/>
              <a:t> загадочный город, </a:t>
            </a:r>
            <a:r>
              <a:rPr lang="ru-RU" sz="2400" dirty="0" err="1" smtClean="0"/>
              <a:t>распол</a:t>
            </a:r>
            <a:r>
              <a:rPr lang="ru-RU" sz="2400" dirty="0" smtClean="0"/>
              <a:t>…</a:t>
            </a:r>
            <a:r>
              <a:rPr lang="ru-RU" sz="2400" dirty="0" err="1" smtClean="0"/>
              <a:t>жившийся</a:t>
            </a:r>
            <a:r>
              <a:rPr lang="ru-RU" sz="2400" dirty="0" smtClean="0"/>
              <a:t> на скалистой в…</a:t>
            </a:r>
            <a:r>
              <a:rPr lang="ru-RU" sz="2400" dirty="0" err="1" smtClean="0"/>
              <a:t>ршине</a:t>
            </a:r>
            <a:r>
              <a:rPr lang="ru-RU" sz="2400" dirty="0" smtClean="0"/>
              <a:t>. 10) Через пять часов под…</a:t>
            </a:r>
            <a:r>
              <a:rPr lang="ru-RU" sz="2400" dirty="0" err="1" smtClean="0"/>
              <a:t>ёма</a:t>
            </a:r>
            <a:r>
              <a:rPr lang="ru-RU" sz="2400" dirty="0" smtClean="0"/>
              <a:t> проходим т…</a:t>
            </a:r>
            <a:r>
              <a:rPr lang="ru-RU" sz="2400" dirty="0" err="1" smtClean="0"/>
              <a:t>жёлые</a:t>
            </a:r>
            <a:r>
              <a:rPr lang="ru-RU" sz="2400" dirty="0" smtClean="0"/>
              <a:t> ворота и входим в крепость, находящуюся на горе. 11) На </a:t>
            </a:r>
            <a:r>
              <a:rPr lang="ru-RU" sz="2400" dirty="0" err="1" smtClean="0"/>
              <a:t>многочисле</a:t>
            </a:r>
            <a:r>
              <a:rPr lang="ru-RU" sz="2400" dirty="0" smtClean="0"/>
              <a:t>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</a:t>
            </a:r>
            <a:r>
              <a:rPr lang="ru-RU" sz="2400" dirty="0" err="1" smtClean="0"/>
              <a:t>ых</a:t>
            </a:r>
            <a:r>
              <a:rPr lang="ru-RU" sz="2400" dirty="0" smtClean="0"/>
              <a:t> </a:t>
            </a:r>
            <a:r>
              <a:rPr lang="ru-RU" sz="2400" u="sng" dirty="0" err="1" smtClean="0"/>
              <a:t>терассах</a:t>
            </a:r>
            <a:r>
              <a:rPr lang="ru-RU" sz="2400" u="sng" dirty="0" smtClean="0"/>
              <a:t>, </a:t>
            </a:r>
            <a:r>
              <a:rPr lang="ru-RU" sz="2400" dirty="0" err="1" smtClean="0"/>
              <a:t>соединё</a:t>
            </a:r>
            <a:r>
              <a:rPr lang="ru-RU" sz="2400" dirty="0" smtClean="0"/>
              <a:t>(</a:t>
            </a:r>
            <a:r>
              <a:rPr lang="ru-RU" sz="2400" dirty="0" err="1" smtClean="0"/>
              <a:t>н,нн</a:t>
            </a:r>
            <a:r>
              <a:rPr lang="ru-RU" sz="2400" dirty="0" smtClean="0"/>
              <a:t>)</a:t>
            </a:r>
            <a:r>
              <a:rPr lang="ru-RU" sz="2400" dirty="0" err="1" smtClean="0"/>
              <a:t>ых</a:t>
            </a:r>
            <a:r>
              <a:rPr lang="ru-RU" sz="2400" dirty="0" smtClean="0"/>
              <a:t> бесчисленными </a:t>
            </a:r>
            <a:r>
              <a:rPr lang="ru-RU" sz="2400" u="sng" dirty="0" smtClean="0"/>
              <a:t>лестницами, </a:t>
            </a:r>
            <a:r>
              <a:rPr lang="ru-RU" sz="2400" dirty="0" err="1" smtClean="0"/>
              <a:t>распол</a:t>
            </a:r>
            <a:r>
              <a:rPr lang="ru-RU" sz="2400" dirty="0" smtClean="0"/>
              <a:t>…</a:t>
            </a:r>
            <a:r>
              <a:rPr lang="ru-RU" sz="2400" dirty="0" err="1" smtClean="0"/>
              <a:t>гается</a:t>
            </a:r>
            <a:r>
              <a:rPr lang="ru-RU" sz="2400" dirty="0" smtClean="0"/>
              <a:t> каменный мир с улицами, </a:t>
            </a:r>
            <a:r>
              <a:rPr lang="ru-RU" sz="2400" dirty="0" err="1" smtClean="0"/>
              <a:t>площ</a:t>
            </a:r>
            <a:r>
              <a:rPr lang="ru-RU" sz="2400" dirty="0" smtClean="0"/>
              <a:t>…</a:t>
            </a:r>
            <a:r>
              <a:rPr lang="ru-RU" sz="2400" dirty="0" err="1" smtClean="0"/>
              <a:t>дями</a:t>
            </a:r>
            <a:r>
              <a:rPr lang="ru-RU" sz="2400" dirty="0" smtClean="0"/>
              <a:t>. 12) Древний город зачаровывает нас. (121 слово)</a:t>
            </a:r>
          </a:p>
          <a:p>
            <a:pPr>
              <a:buNone/>
            </a:pPr>
            <a:r>
              <a:rPr lang="ru-RU" sz="2000" dirty="0" smtClean="0"/>
              <a:t>							</a:t>
            </a:r>
            <a:r>
              <a:rPr lang="ru-RU" sz="2600" dirty="0" smtClean="0"/>
              <a:t>(По Я. </a:t>
            </a:r>
            <a:r>
              <a:rPr lang="ru-RU" sz="2600" dirty="0" err="1" smtClean="0"/>
              <a:t>Палкевичу</a:t>
            </a:r>
            <a:r>
              <a:rPr lang="ru-RU" sz="2600" dirty="0" smtClean="0"/>
              <a:t>)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71858" cy="51115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 2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85984" y="2643182"/>
            <a:ext cx="3471858" cy="51115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Приложение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814393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Континент, поражать, пейзаж, здесь, сверкать, бирюза, паутина, пребывать в столице, эвкалипт, цивилизация, вьющуюся вверх, появляется вдали, терраса, лестница, зачаровывать.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00438"/>
            <a:ext cx="7643866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Обозначить орфограммы на месте пропусков. Поставить недостающие знаки препинания. Графически объяснить их постановку. Выполнить их морфологический разбор.</a:t>
            </a:r>
          </a:p>
          <a:p>
            <a:endParaRPr lang="ru-RU" dirty="0" smtClean="0"/>
          </a:p>
          <a:p>
            <a:r>
              <a:rPr lang="ru-RU" b="1" i="1" dirty="0" smtClean="0"/>
              <a:t>Вдали появляется загадочный город, </a:t>
            </a:r>
            <a:r>
              <a:rPr lang="ru-RU" b="1" i="1" dirty="0" err="1" smtClean="0"/>
              <a:t>распол</a:t>
            </a:r>
            <a:r>
              <a:rPr lang="ru-RU" b="1" i="1" dirty="0" smtClean="0"/>
              <a:t>…</a:t>
            </a:r>
            <a:r>
              <a:rPr lang="ru-RU" b="1" i="1" dirty="0" err="1" smtClean="0"/>
              <a:t>жившийся</a:t>
            </a:r>
            <a:r>
              <a:rPr lang="ru-RU" b="1" i="1" dirty="0" smtClean="0"/>
              <a:t> на скалистой в…</a:t>
            </a:r>
            <a:r>
              <a:rPr lang="ru-RU" b="1" i="1" dirty="0" err="1" smtClean="0"/>
              <a:t>ршине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3471858" cy="511156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Приложение 4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643049"/>
          <a:ext cx="6524628" cy="403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157"/>
                <a:gridCol w="1631157"/>
                <a:gridCol w="1631157"/>
                <a:gridCol w="1631157"/>
              </a:tblGrid>
              <a:tr h="17686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Действительные причастия настоящего времени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Действительные причастия прошедшего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времени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Страдательные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причастия настоящего времени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Страдательные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причастия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прошедшеговремени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6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526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397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Использованная литература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3" descr="F:\Методическая разработка Ивановой\изображение1 017.jpg"/>
          <p:cNvPicPr>
            <a:picLocks noChangeAspect="1" noChangeArrowheads="1"/>
          </p:cNvPicPr>
          <p:nvPr/>
        </p:nvPicPr>
        <p:blipFill>
          <a:blip r:embed="rId2"/>
          <a:srcRect l="9459" t="33966" r="11302" b="59356"/>
          <a:stretch>
            <a:fillRect/>
          </a:stretch>
        </p:blipFill>
        <p:spPr bwMode="auto">
          <a:xfrm>
            <a:off x="214282" y="5143512"/>
            <a:ext cx="8601135" cy="1000132"/>
          </a:xfrm>
          <a:prstGeom prst="rect">
            <a:avLst/>
          </a:prstGeom>
          <a:noFill/>
        </p:spPr>
      </p:pic>
      <p:pic>
        <p:nvPicPr>
          <p:cNvPr id="39938" name="Picture 2" descr="F:\Методическая разработка Ивановой\изображение1 020.jpg"/>
          <p:cNvPicPr>
            <a:picLocks noChangeAspect="1" noChangeArrowheads="1"/>
          </p:cNvPicPr>
          <p:nvPr/>
        </p:nvPicPr>
        <p:blipFill>
          <a:blip r:embed="rId3"/>
          <a:srcRect l="13145" t="51328" r="6695" b="9942"/>
          <a:stretch>
            <a:fillRect/>
          </a:stretch>
        </p:blipFill>
        <p:spPr bwMode="auto">
          <a:xfrm>
            <a:off x="428596" y="500042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115064" cy="7969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72866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/>
              <a:t>1.Введение</a:t>
            </a:r>
          </a:p>
          <a:p>
            <a:pPr marL="342900" indent="-342900"/>
            <a:r>
              <a:rPr lang="ru-RU" sz="2800" dirty="0" smtClean="0"/>
              <a:t>2.Основная часть урока</a:t>
            </a:r>
          </a:p>
          <a:p>
            <a:pPr marL="342900" indent="-342900"/>
            <a:r>
              <a:rPr lang="ru-RU" sz="2800" dirty="0" smtClean="0"/>
              <a:t>2.1 Пояснение</a:t>
            </a:r>
          </a:p>
          <a:p>
            <a:pPr marL="342900" indent="-342900"/>
            <a:r>
              <a:rPr lang="ru-RU" sz="2800" dirty="0" smtClean="0"/>
              <a:t>2.2 План урока</a:t>
            </a:r>
          </a:p>
          <a:p>
            <a:pPr marL="342900" indent="-342900"/>
            <a:r>
              <a:rPr lang="ru-RU" sz="2800" dirty="0" smtClean="0"/>
              <a:t>2.3 Технологическая карта урока</a:t>
            </a:r>
          </a:p>
          <a:p>
            <a:pPr marL="342900" indent="-342900"/>
            <a:r>
              <a:rPr lang="ru-RU" sz="2800" dirty="0" smtClean="0"/>
              <a:t>2.4 План-конспект урока</a:t>
            </a:r>
          </a:p>
          <a:p>
            <a:pPr marL="342900" indent="-342900"/>
            <a:r>
              <a:rPr lang="ru-RU" sz="2800" dirty="0" smtClean="0"/>
              <a:t>3.Приложение</a:t>
            </a:r>
          </a:p>
          <a:p>
            <a:pPr marL="342900" indent="-342900"/>
            <a:r>
              <a:rPr lang="ru-RU" sz="2800" dirty="0" smtClean="0"/>
              <a:t>4.Список литературы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Внутрипредметные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Лексика (лексическое значение слова –вьющийся).</a:t>
            </a:r>
          </a:p>
          <a:p>
            <a:r>
              <a:rPr lang="ru-RU" dirty="0" smtClean="0"/>
              <a:t>Морфология(тест по морфологическим признакам причастия, морфологический разбор, сравнение причастий и прилагательных).</a:t>
            </a:r>
          </a:p>
          <a:p>
            <a:r>
              <a:rPr lang="ru-RU" dirty="0" err="1" smtClean="0"/>
              <a:t>Морфемика</a:t>
            </a:r>
            <a:r>
              <a:rPr lang="ru-RU" dirty="0" smtClean="0"/>
              <a:t>(поиск причастий, состав которых соответствует схеме).</a:t>
            </a:r>
          </a:p>
          <a:p>
            <a:r>
              <a:rPr lang="ru-RU" dirty="0" smtClean="0"/>
              <a:t>Словообразование (определение способа образования причастий).</a:t>
            </a:r>
          </a:p>
          <a:p>
            <a:r>
              <a:rPr lang="ru-RU" dirty="0" smtClean="0"/>
              <a:t>Синтаксис (конструирование предложений).</a:t>
            </a:r>
          </a:p>
          <a:p>
            <a:r>
              <a:rPr lang="ru-RU" dirty="0" smtClean="0"/>
              <a:t>Орфография(правописание причастий).</a:t>
            </a:r>
          </a:p>
          <a:p>
            <a:r>
              <a:rPr lang="ru-RU" dirty="0" smtClean="0"/>
              <a:t>Стилистика (определение стиля текста).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Межпредметные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связи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География (разбираем текст об Андах, природе американского континента.</a:t>
            </a:r>
          </a:p>
          <a:p>
            <a:r>
              <a:rPr lang="ru-RU" dirty="0" smtClean="0"/>
              <a:t>Литература (учащиеся вспоминают, какие произведения М.В. Ломоносова они изучали).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учащимся: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Подготовить слайды по вопросам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Причастие как часть речи.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Значение слова вьющийся в разных толковых словарях.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Причастный оборот и выделение его запятыми.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Правописание НЕ с причастиями.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Словообразование действительных и страдательных причастий.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 и НН в причастиях.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3614766" cy="511156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85926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урока: «Обобщение  и систематизация изученного по теме: «Причастие»</a:t>
            </a:r>
          </a:p>
          <a:p>
            <a:r>
              <a:rPr lang="ru-RU" dirty="0" smtClean="0"/>
              <a:t>Тип урока – урок обобщения и систематизации знаний.</a:t>
            </a:r>
          </a:p>
          <a:p>
            <a:r>
              <a:rPr lang="ru-RU" dirty="0" smtClean="0"/>
              <a:t>Вид урока – смешанный урок</a:t>
            </a:r>
          </a:p>
          <a:p>
            <a:r>
              <a:rPr lang="ru-RU" dirty="0" smtClean="0"/>
              <a:t>Цель методическая – создание условий для обобщения знаний, формирования умений и навыков; развития речи учащихся, творческих  способностей; воспитания качеств личности</a:t>
            </a:r>
          </a:p>
          <a:p>
            <a:r>
              <a:rPr lang="ru-RU" dirty="0" smtClean="0"/>
              <a:t>Цели образования:</a:t>
            </a:r>
          </a:p>
          <a:p>
            <a:pPr marL="342900" indent="-342900">
              <a:buAutoNum type="arabicParenR"/>
            </a:pPr>
            <a:r>
              <a:rPr lang="ru-RU" dirty="0" smtClean="0"/>
              <a:t>Обучения: обобщить и систематизировать изученное по теме «Причастие»</a:t>
            </a:r>
          </a:p>
          <a:p>
            <a:pPr marL="342900" indent="-342900">
              <a:buAutoNum type="arabicParenR"/>
            </a:pPr>
            <a:r>
              <a:rPr lang="ru-RU" dirty="0" smtClean="0"/>
              <a:t>Воспитания: воспитание языкового эстетического чувства, интереса к предмету, любви к родному краю, ответственность  по отношения к учебе, воспитание умения объективно оценивать свои учебные достижения.</a:t>
            </a:r>
          </a:p>
          <a:p>
            <a:pPr marL="342900" indent="-342900">
              <a:buAutoNum type="arabicParenR"/>
            </a:pPr>
            <a:r>
              <a:rPr lang="ru-RU" dirty="0" smtClean="0"/>
              <a:t> Развития: развитие логического и аналитического мышления, развитие речи, развитие навыков участия в коллективной деятельности, умений извлекать необходимую информацию из источников.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карта урока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Дидактические задачи:</a:t>
            </a:r>
          </a:p>
          <a:p>
            <a:r>
              <a:rPr lang="ru-RU" sz="2000" dirty="0" smtClean="0"/>
              <a:t>1.Мотивация и стимулирование деятельности учащихся, целевая установка, активация необходимых знаний.</a:t>
            </a:r>
          </a:p>
          <a:p>
            <a:r>
              <a:rPr lang="ru-RU" sz="2000" dirty="0" smtClean="0"/>
              <a:t>2.Применение понятий и способов действий.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Методы обучения: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Репродуктивный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Эвристический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Исследовательский</a:t>
            </a:r>
          </a:p>
          <a:p>
            <a:pPr>
              <a:buNone/>
            </a:pPr>
            <a:r>
              <a:rPr lang="ru-RU" sz="2000" b="1" dirty="0" smtClean="0"/>
              <a:t>Формы деятельности: - беседа, самостоятельная работа, работа в парах, самоконтроль и самооценка, работа по карточке.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714488"/>
            <a:ext cx="83582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Средства обучения</a:t>
            </a:r>
            <a:r>
              <a:rPr lang="ru-RU" sz="2400" dirty="0" smtClean="0"/>
              <a:t>: раздаточный материал; коллективная презентация, составленная обучающимися; ТСО (компьютер, проектор); толковые словари, учебники.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/>
              <a:t>Признаки решения дидактических задач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Готовность учащихся к успешному написанию контрольной работы;</a:t>
            </a:r>
          </a:p>
          <a:p>
            <a:r>
              <a:rPr lang="ru-RU" sz="2400" dirty="0" smtClean="0"/>
              <a:t>Умение находить причастия в тексте;</a:t>
            </a:r>
          </a:p>
          <a:p>
            <a:r>
              <a:rPr lang="ru-RU" sz="2400" dirty="0" smtClean="0"/>
              <a:t>Правильно писать причастия;</a:t>
            </a:r>
          </a:p>
          <a:p>
            <a:r>
              <a:rPr lang="ru-RU" sz="2400" dirty="0" smtClean="0"/>
              <a:t>Правильно ставить знаки препинания в причастных оборотах.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507</Words>
  <Application>Microsoft Office PowerPoint</Application>
  <PresentationFormat>Экран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Обобщение и систематизация изученного по теме «Причастие»</vt:lpstr>
      <vt:lpstr>Аннотация</vt:lpstr>
      <vt:lpstr>Содержание</vt:lpstr>
      <vt:lpstr>Внутрипредметные связи</vt:lpstr>
      <vt:lpstr>Межпредметные связи</vt:lpstr>
      <vt:lpstr>Задание учащимся: </vt:lpstr>
      <vt:lpstr>План урока</vt:lpstr>
      <vt:lpstr>Технологическая карта урока</vt:lpstr>
      <vt:lpstr>Слайд 9</vt:lpstr>
      <vt:lpstr>План-конспект урока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Приложение 1</vt:lpstr>
      <vt:lpstr>Приложение 2</vt:lpstr>
      <vt:lpstr>Слайд 22</vt:lpstr>
      <vt:lpstr>Использованная литература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и систематизация изученного по теме «Причастие»</dc:title>
  <dc:creator>Ольга Вилкова</dc:creator>
  <cp:lastModifiedBy>Ольга Вилкова</cp:lastModifiedBy>
  <cp:revision>58</cp:revision>
  <dcterms:created xsi:type="dcterms:W3CDTF">2014-09-30T17:24:56Z</dcterms:created>
  <dcterms:modified xsi:type="dcterms:W3CDTF">2014-10-01T13:13:04Z</dcterms:modified>
</cp:coreProperties>
</file>