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714356"/>
            <a:ext cx="571504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t-RU" dirty="0" smtClean="0"/>
              <a:t>Р.З.Хәйдәрова. “Татар теле” 5кл. 7-8 дәресләр өчен. 1, 2, 3 нче заттагы тартымлы исемнәрнең  урын-вакыт килешендә кулланышын камилләштерү күнегүләре.</a:t>
            </a:r>
          </a:p>
          <a:p>
            <a:r>
              <a:rPr lang="tt-RU" dirty="0" smtClean="0"/>
              <a:t>				Исламова З.Н.</a:t>
            </a:r>
            <a:endParaRPr lang="ru-RU" dirty="0"/>
          </a:p>
        </p:txBody>
      </p:sp>
      <p:pic>
        <p:nvPicPr>
          <p:cNvPr id="4" name="Рисунок 3" descr="zvon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000240"/>
            <a:ext cx="6715172" cy="464347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714356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i="1" dirty="0" smtClean="0">
                <a:solidFill>
                  <a:srgbClr val="FF0000"/>
                </a:solidFill>
              </a:rPr>
              <a:t>КАЙДА?</a:t>
            </a:r>
            <a:r>
              <a:rPr lang="tt-RU" i="1" dirty="0" smtClean="0"/>
              <a:t> – где</a:t>
            </a:r>
            <a:r>
              <a:rPr lang="tt-RU" i="1" dirty="0" smtClean="0">
                <a:solidFill>
                  <a:srgbClr val="FF0000"/>
                </a:solidFill>
              </a:rPr>
              <a:t>?             КЕМДӘ? </a:t>
            </a:r>
            <a:r>
              <a:rPr lang="tt-RU" i="1" dirty="0" smtClean="0"/>
              <a:t>– у кого</a:t>
            </a:r>
            <a:r>
              <a:rPr lang="tt-RU" i="1" dirty="0" smtClean="0">
                <a:solidFill>
                  <a:srgbClr val="FF0000"/>
                </a:solidFill>
              </a:rPr>
              <a:t>?                  НӘРСӘДӘ? </a:t>
            </a:r>
            <a:r>
              <a:rPr lang="tt-RU" i="1" dirty="0" smtClean="0"/>
              <a:t>– в чем?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28586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dirty="0" smtClean="0"/>
              <a:t>МИНЕМ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868" y="128586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dirty="0" smtClean="0"/>
              <a:t>СИНЕҢ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15074" y="121442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dirty="0" smtClean="0"/>
              <a:t>АНЫҢ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2143116"/>
            <a:ext cx="17267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dirty="0" smtClean="0"/>
              <a:t>ЭШ</a:t>
            </a:r>
            <a:r>
              <a:rPr lang="tt-RU" b="1" dirty="0" smtClean="0"/>
              <a:t>ЕМ</a:t>
            </a:r>
            <a:r>
              <a:rPr lang="tt-RU" b="1" dirty="0" smtClean="0">
                <a:solidFill>
                  <a:schemeClr val="accent3">
                    <a:lumMod val="75000"/>
                  </a:schemeClr>
                </a:solidFill>
              </a:rPr>
              <a:t>ДӘ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tt-RU" dirty="0" smtClean="0"/>
              <a:t>ҖАВАБ</a:t>
            </a:r>
            <a:r>
              <a:rPr lang="tt-RU" b="1" dirty="0" smtClean="0"/>
              <a:t>ЫМ</a:t>
            </a:r>
            <a:r>
              <a:rPr lang="tt-RU" b="1" dirty="0" smtClean="0">
                <a:solidFill>
                  <a:schemeClr val="accent3"/>
                </a:solidFill>
              </a:rPr>
              <a:t>ДА</a:t>
            </a:r>
          </a:p>
          <a:p>
            <a:r>
              <a:rPr lang="tt-RU" dirty="0" smtClean="0"/>
              <a:t>МӘС</a:t>
            </a:r>
            <a:r>
              <a:rPr lang="ru-RU" dirty="0" smtClean="0"/>
              <a:t>Ь</a:t>
            </a:r>
            <a:r>
              <a:rPr lang="tt-RU" dirty="0" smtClean="0"/>
              <a:t>ӘЛӘ</a:t>
            </a:r>
            <a:r>
              <a:rPr lang="tt-RU" b="1" dirty="0" smtClean="0"/>
              <a:t>М</a:t>
            </a:r>
            <a:r>
              <a:rPr lang="tt-RU" b="1" dirty="0" smtClean="0">
                <a:solidFill>
                  <a:schemeClr val="accent3"/>
                </a:solidFill>
              </a:rPr>
              <a:t>ДӘ</a:t>
            </a:r>
          </a:p>
          <a:p>
            <a:r>
              <a:rPr lang="tt-RU" dirty="0" smtClean="0"/>
              <a:t>МИСАЛ...</a:t>
            </a:r>
          </a:p>
          <a:p>
            <a:r>
              <a:rPr lang="tt-RU" dirty="0" smtClean="0"/>
              <a:t>СУМКА...</a:t>
            </a:r>
          </a:p>
          <a:p>
            <a:r>
              <a:rPr lang="tt-RU" dirty="0" smtClean="0"/>
              <a:t>ӨСТӘЛ...</a:t>
            </a:r>
          </a:p>
          <a:p>
            <a:r>
              <a:rPr lang="tt-RU" dirty="0" smtClean="0"/>
              <a:t>ДӘРЕСЛЕК...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2071678"/>
            <a:ext cx="17859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/>
              <a:t>ЭШ</a:t>
            </a:r>
            <a:r>
              <a:rPr lang="tt-RU" b="1" dirty="0" smtClean="0"/>
              <a:t>ЕҢ</a:t>
            </a:r>
            <a:r>
              <a:rPr lang="tt-RU" b="1" dirty="0" smtClean="0">
                <a:solidFill>
                  <a:schemeClr val="accent3">
                    <a:lumMod val="75000"/>
                  </a:schemeClr>
                </a:solidFill>
              </a:rPr>
              <a:t>ДӘ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tt-RU" dirty="0" smtClean="0"/>
              <a:t>ҖАВАБ</a:t>
            </a:r>
            <a:r>
              <a:rPr lang="tt-RU" b="1" dirty="0" smtClean="0"/>
              <a:t>ЫҢ</a:t>
            </a:r>
            <a:r>
              <a:rPr lang="tt-RU" b="1" dirty="0" smtClean="0">
                <a:solidFill>
                  <a:schemeClr val="accent3"/>
                </a:solidFill>
              </a:rPr>
              <a:t>ДА</a:t>
            </a:r>
          </a:p>
          <a:p>
            <a:r>
              <a:rPr lang="tt-RU" dirty="0" smtClean="0"/>
              <a:t>МӘС</a:t>
            </a:r>
            <a:r>
              <a:rPr lang="ru-RU" dirty="0" smtClean="0"/>
              <a:t>Ь</a:t>
            </a:r>
            <a:r>
              <a:rPr lang="tt-RU" dirty="0" smtClean="0"/>
              <a:t>ӘЛӘ</a:t>
            </a:r>
            <a:r>
              <a:rPr lang="tt-RU" b="1" dirty="0" smtClean="0"/>
              <a:t>Ң</a:t>
            </a:r>
            <a:r>
              <a:rPr lang="tt-RU" b="1" dirty="0" smtClean="0">
                <a:solidFill>
                  <a:schemeClr val="accent3"/>
                </a:solidFill>
              </a:rPr>
              <a:t>ДӘ</a:t>
            </a:r>
          </a:p>
          <a:p>
            <a:r>
              <a:rPr lang="tt-RU" dirty="0" smtClean="0"/>
              <a:t>МИСАЛ...</a:t>
            </a:r>
          </a:p>
          <a:p>
            <a:r>
              <a:rPr lang="tt-RU" dirty="0" smtClean="0"/>
              <a:t>СУМКА...</a:t>
            </a:r>
          </a:p>
          <a:p>
            <a:r>
              <a:rPr lang="tt-RU" dirty="0" smtClean="0"/>
              <a:t>ӨСТӘЛ...</a:t>
            </a:r>
          </a:p>
          <a:p>
            <a:r>
              <a:rPr lang="tt-RU" dirty="0" smtClean="0"/>
              <a:t>ДӘРЕСЛЕК...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43636" y="2071678"/>
            <a:ext cx="19288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/>
              <a:t>ЭШ</a:t>
            </a:r>
            <a:r>
              <a:rPr lang="tt-RU" b="1" dirty="0" smtClean="0"/>
              <a:t>Е</a:t>
            </a:r>
            <a:r>
              <a:rPr lang="tt-RU" b="1" dirty="0" smtClean="0">
                <a:solidFill>
                  <a:schemeClr val="accent3"/>
                </a:solidFill>
              </a:rPr>
              <a:t>Н</a:t>
            </a:r>
            <a:r>
              <a:rPr lang="tt-RU" b="1" dirty="0" smtClean="0">
                <a:solidFill>
                  <a:schemeClr val="accent3">
                    <a:lumMod val="75000"/>
                  </a:schemeClr>
                </a:solidFill>
              </a:rPr>
              <a:t>ДӘ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tt-RU" dirty="0" smtClean="0"/>
              <a:t>ҖАВАБ</a:t>
            </a:r>
            <a:r>
              <a:rPr lang="tt-RU" b="1" dirty="0" smtClean="0"/>
              <a:t>Ы</a:t>
            </a:r>
            <a:r>
              <a:rPr lang="tt-RU" b="1" dirty="0" smtClean="0">
                <a:solidFill>
                  <a:schemeClr val="accent3"/>
                </a:solidFill>
              </a:rPr>
              <a:t>НДА</a:t>
            </a:r>
          </a:p>
          <a:p>
            <a:r>
              <a:rPr lang="tt-RU" dirty="0" smtClean="0"/>
              <a:t>МӘС</a:t>
            </a:r>
            <a:r>
              <a:rPr lang="ru-RU" dirty="0" smtClean="0"/>
              <a:t>Ь</a:t>
            </a:r>
            <a:r>
              <a:rPr lang="tt-RU" dirty="0" smtClean="0"/>
              <a:t>ӘЛӘ</a:t>
            </a:r>
            <a:r>
              <a:rPr lang="tt-RU" b="1" dirty="0" smtClean="0"/>
              <a:t>СЕ</a:t>
            </a:r>
            <a:r>
              <a:rPr lang="tt-RU" b="1" dirty="0" smtClean="0">
                <a:solidFill>
                  <a:schemeClr val="accent3"/>
                </a:solidFill>
              </a:rPr>
              <a:t>НДӘ</a:t>
            </a:r>
          </a:p>
          <a:p>
            <a:r>
              <a:rPr lang="tt-RU" dirty="0" smtClean="0"/>
              <a:t>МИСАЛ...</a:t>
            </a:r>
          </a:p>
          <a:p>
            <a:r>
              <a:rPr lang="tt-RU" dirty="0" smtClean="0"/>
              <a:t>СУМКА...</a:t>
            </a:r>
          </a:p>
          <a:p>
            <a:r>
              <a:rPr lang="tt-RU" dirty="0" smtClean="0"/>
              <a:t>ӨСТӘЛ...</a:t>
            </a:r>
          </a:p>
          <a:p>
            <a:r>
              <a:rPr lang="tt-RU" dirty="0" smtClean="0"/>
              <a:t>ДӘРЕСЛЕК...</a:t>
            </a:r>
          </a:p>
        </p:txBody>
      </p:sp>
      <p:pic>
        <p:nvPicPr>
          <p:cNvPr id="11" name="Рисунок 10" descr="pic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4643446"/>
            <a:ext cx="3048000" cy="2000250"/>
          </a:xfrm>
          <a:prstGeom prst="rect">
            <a:avLst/>
          </a:prstGeom>
        </p:spPr>
      </p:pic>
      <p:pic>
        <p:nvPicPr>
          <p:cNvPr id="12" name="Рисунок 11" descr="pic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5970" y="4795846"/>
            <a:ext cx="3048000" cy="2000250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3" name="Рисунок 12" descr="46987244_1249096901_124892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4214818"/>
            <a:ext cx="2928958" cy="264318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1571604" y="357166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i="1" dirty="0" smtClean="0"/>
              <a:t>Дөрес кушымчаларны ялгап, күчереп языгыз</a:t>
            </a:r>
            <a:endParaRPr lang="ru-RU" i="1" dirty="0"/>
          </a:p>
        </p:txBody>
      </p:sp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000240"/>
            <a:ext cx="17859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/>
              <a:t>ЭШ</a:t>
            </a:r>
            <a:r>
              <a:rPr lang="tt-RU" b="1" dirty="0" smtClean="0"/>
              <a:t>ЕМ</a:t>
            </a:r>
            <a:r>
              <a:rPr lang="tt-RU" b="1" dirty="0" smtClean="0">
                <a:solidFill>
                  <a:schemeClr val="accent3">
                    <a:lumMod val="75000"/>
                  </a:schemeClr>
                </a:solidFill>
              </a:rPr>
              <a:t>ДӘ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tt-RU" dirty="0" smtClean="0"/>
              <a:t>ҖАВАБ</a:t>
            </a:r>
            <a:r>
              <a:rPr lang="tt-RU" b="1" dirty="0" smtClean="0"/>
              <a:t>ЫМ</a:t>
            </a:r>
            <a:r>
              <a:rPr lang="tt-RU" b="1" dirty="0" smtClean="0">
                <a:solidFill>
                  <a:schemeClr val="accent3"/>
                </a:solidFill>
              </a:rPr>
              <a:t>ДА</a:t>
            </a:r>
          </a:p>
          <a:p>
            <a:r>
              <a:rPr lang="tt-RU" dirty="0" smtClean="0"/>
              <a:t>МӘС</a:t>
            </a:r>
            <a:r>
              <a:rPr lang="ru-RU" dirty="0" smtClean="0"/>
              <a:t>Ь</a:t>
            </a:r>
            <a:r>
              <a:rPr lang="tt-RU" dirty="0" smtClean="0"/>
              <a:t>ӘЛӘ</a:t>
            </a:r>
            <a:r>
              <a:rPr lang="tt-RU" b="1" dirty="0" smtClean="0"/>
              <a:t>М</a:t>
            </a:r>
            <a:r>
              <a:rPr lang="tt-RU" b="1" dirty="0" smtClean="0">
                <a:solidFill>
                  <a:schemeClr val="accent3"/>
                </a:solidFill>
              </a:rPr>
              <a:t>ДӘ</a:t>
            </a:r>
          </a:p>
          <a:p>
            <a:r>
              <a:rPr lang="tt-RU" dirty="0" smtClean="0"/>
              <a:t>МИСАЛ</a:t>
            </a:r>
            <a:r>
              <a:rPr lang="tt-RU" dirty="0" smtClean="0">
                <a:solidFill>
                  <a:srgbClr val="FF0000"/>
                </a:solidFill>
              </a:rPr>
              <a:t>ЫМДА</a:t>
            </a:r>
          </a:p>
          <a:p>
            <a:r>
              <a:rPr lang="tt-RU" dirty="0" smtClean="0"/>
              <a:t>СУМКА</a:t>
            </a:r>
            <a:r>
              <a:rPr lang="tt-RU" dirty="0" smtClean="0">
                <a:solidFill>
                  <a:srgbClr val="FF0000"/>
                </a:solidFill>
              </a:rPr>
              <a:t>МДА</a:t>
            </a:r>
            <a:endParaRPr lang="tt-RU" dirty="0" smtClean="0"/>
          </a:p>
          <a:p>
            <a:r>
              <a:rPr lang="tt-RU" dirty="0" smtClean="0"/>
              <a:t>ӨСТӘЛ</a:t>
            </a:r>
            <a:r>
              <a:rPr lang="tt-RU" dirty="0" smtClean="0">
                <a:solidFill>
                  <a:srgbClr val="FF0000"/>
                </a:solidFill>
              </a:rPr>
              <a:t>ЕМДӘ</a:t>
            </a:r>
          </a:p>
          <a:p>
            <a:r>
              <a:rPr lang="tt-RU" dirty="0" smtClean="0"/>
              <a:t>ДӘРЕСЛЕГ</a:t>
            </a:r>
            <a:r>
              <a:rPr lang="tt-RU" dirty="0" smtClean="0">
                <a:solidFill>
                  <a:srgbClr val="FF0000"/>
                </a:solidFill>
              </a:rPr>
              <a:t>ЕМДӘ</a:t>
            </a:r>
            <a:endParaRPr lang="tt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3143240" y="2000240"/>
            <a:ext cx="1857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/>
              <a:t>ЭШ</a:t>
            </a:r>
            <a:r>
              <a:rPr lang="tt-RU" b="1" dirty="0" smtClean="0"/>
              <a:t>ЕҢ</a:t>
            </a:r>
            <a:r>
              <a:rPr lang="tt-RU" b="1" dirty="0" smtClean="0">
                <a:solidFill>
                  <a:schemeClr val="accent3">
                    <a:lumMod val="75000"/>
                  </a:schemeClr>
                </a:solidFill>
              </a:rPr>
              <a:t>ДӘ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tt-RU" dirty="0" smtClean="0"/>
              <a:t>ҖАВАБ</a:t>
            </a:r>
            <a:r>
              <a:rPr lang="tt-RU" b="1" dirty="0" smtClean="0"/>
              <a:t>ЫҢ</a:t>
            </a:r>
            <a:r>
              <a:rPr lang="tt-RU" b="1" dirty="0" smtClean="0">
                <a:solidFill>
                  <a:schemeClr val="accent3"/>
                </a:solidFill>
              </a:rPr>
              <a:t>ДА</a:t>
            </a:r>
          </a:p>
          <a:p>
            <a:r>
              <a:rPr lang="tt-RU" dirty="0" smtClean="0"/>
              <a:t>МӘС</a:t>
            </a:r>
            <a:r>
              <a:rPr lang="ru-RU" dirty="0" smtClean="0"/>
              <a:t>Ь</a:t>
            </a:r>
            <a:r>
              <a:rPr lang="tt-RU" dirty="0" smtClean="0"/>
              <a:t>ӘЛӘ</a:t>
            </a:r>
            <a:r>
              <a:rPr lang="tt-RU" b="1" dirty="0" smtClean="0"/>
              <a:t>Ң</a:t>
            </a:r>
            <a:r>
              <a:rPr lang="tt-RU" b="1" dirty="0" smtClean="0">
                <a:solidFill>
                  <a:schemeClr val="accent3"/>
                </a:solidFill>
              </a:rPr>
              <a:t>ДӘ</a:t>
            </a:r>
          </a:p>
          <a:p>
            <a:r>
              <a:rPr lang="tt-RU" dirty="0" smtClean="0"/>
              <a:t>МИСАЛ</a:t>
            </a:r>
            <a:r>
              <a:rPr lang="tt-RU" dirty="0" smtClean="0">
                <a:solidFill>
                  <a:srgbClr val="FF0000"/>
                </a:solidFill>
              </a:rPr>
              <a:t>ЫҢДА</a:t>
            </a:r>
            <a:endParaRPr lang="tt-RU" dirty="0" smtClean="0"/>
          </a:p>
          <a:p>
            <a:r>
              <a:rPr lang="tt-RU" dirty="0" smtClean="0"/>
              <a:t>СУМКА</a:t>
            </a:r>
            <a:r>
              <a:rPr lang="tt-RU" dirty="0" smtClean="0">
                <a:solidFill>
                  <a:srgbClr val="FF0000"/>
                </a:solidFill>
              </a:rPr>
              <a:t>ҢДА</a:t>
            </a:r>
            <a:endParaRPr lang="tt-RU" dirty="0" smtClean="0"/>
          </a:p>
          <a:p>
            <a:r>
              <a:rPr lang="tt-RU" dirty="0" smtClean="0"/>
              <a:t>ӨСТӘЛ</a:t>
            </a:r>
            <a:r>
              <a:rPr lang="tt-RU" dirty="0" smtClean="0">
                <a:solidFill>
                  <a:srgbClr val="FF0000"/>
                </a:solidFill>
              </a:rPr>
              <a:t>ЕҢДӘ</a:t>
            </a:r>
            <a:endParaRPr lang="tt-RU" dirty="0" smtClean="0"/>
          </a:p>
          <a:p>
            <a:r>
              <a:rPr lang="tt-RU" dirty="0" smtClean="0"/>
              <a:t>ДӘРЕСЛЕГ</a:t>
            </a:r>
            <a:r>
              <a:rPr lang="tt-RU" dirty="0" smtClean="0">
                <a:solidFill>
                  <a:srgbClr val="FF0000"/>
                </a:solidFill>
              </a:rPr>
              <a:t>ЕҢДӘ</a:t>
            </a:r>
            <a:endParaRPr lang="tt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215074" y="1928802"/>
            <a:ext cx="21431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dirty="0" smtClean="0"/>
              <a:t>ЭШ</a:t>
            </a:r>
            <a:r>
              <a:rPr lang="tt-RU" b="1" dirty="0" smtClean="0"/>
              <a:t>Е</a:t>
            </a:r>
            <a:r>
              <a:rPr lang="tt-RU" b="1" dirty="0" smtClean="0">
                <a:solidFill>
                  <a:schemeClr val="accent3"/>
                </a:solidFill>
              </a:rPr>
              <a:t>Н</a:t>
            </a:r>
            <a:r>
              <a:rPr lang="tt-RU" b="1" dirty="0" smtClean="0">
                <a:solidFill>
                  <a:schemeClr val="accent3">
                    <a:lumMod val="75000"/>
                  </a:schemeClr>
                </a:solidFill>
              </a:rPr>
              <a:t>ДӘ</a:t>
            </a:r>
            <a:endParaRPr lang="ru-RU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tt-RU" dirty="0" smtClean="0"/>
              <a:t>ҖАВАБ</a:t>
            </a:r>
            <a:r>
              <a:rPr lang="tt-RU" b="1" dirty="0" smtClean="0"/>
              <a:t>Ы</a:t>
            </a:r>
            <a:r>
              <a:rPr lang="tt-RU" b="1" dirty="0" smtClean="0">
                <a:solidFill>
                  <a:schemeClr val="accent3"/>
                </a:solidFill>
              </a:rPr>
              <a:t>НДА</a:t>
            </a:r>
          </a:p>
          <a:p>
            <a:r>
              <a:rPr lang="tt-RU" dirty="0" smtClean="0"/>
              <a:t>МӘС</a:t>
            </a:r>
            <a:r>
              <a:rPr lang="ru-RU" dirty="0" smtClean="0"/>
              <a:t>Ь</a:t>
            </a:r>
            <a:r>
              <a:rPr lang="tt-RU" dirty="0" smtClean="0"/>
              <a:t>ӘЛӘ</a:t>
            </a:r>
            <a:r>
              <a:rPr lang="tt-RU" b="1" dirty="0" smtClean="0"/>
              <a:t>СЕ</a:t>
            </a:r>
            <a:r>
              <a:rPr lang="tt-RU" b="1" dirty="0" smtClean="0">
                <a:solidFill>
                  <a:schemeClr val="accent3"/>
                </a:solidFill>
              </a:rPr>
              <a:t>НДӘ</a:t>
            </a:r>
          </a:p>
          <a:p>
            <a:r>
              <a:rPr lang="tt-RU" dirty="0" smtClean="0"/>
              <a:t>МИСАЛ</a:t>
            </a:r>
            <a:r>
              <a:rPr lang="tt-RU" dirty="0" smtClean="0">
                <a:solidFill>
                  <a:srgbClr val="FF0000"/>
                </a:solidFill>
              </a:rPr>
              <a:t>ЫНДА</a:t>
            </a:r>
            <a:endParaRPr lang="tt-RU" dirty="0" smtClean="0"/>
          </a:p>
          <a:p>
            <a:r>
              <a:rPr lang="tt-RU" dirty="0" smtClean="0"/>
              <a:t>СУМКА</a:t>
            </a:r>
            <a:r>
              <a:rPr lang="tt-RU" dirty="0" smtClean="0">
                <a:solidFill>
                  <a:srgbClr val="FF0000"/>
                </a:solidFill>
              </a:rPr>
              <a:t>СЫНДА</a:t>
            </a:r>
          </a:p>
          <a:p>
            <a:r>
              <a:rPr lang="tt-RU" dirty="0" smtClean="0"/>
              <a:t>ӨСТӘЛ</a:t>
            </a:r>
            <a:r>
              <a:rPr lang="tt-RU" dirty="0" smtClean="0">
                <a:solidFill>
                  <a:srgbClr val="FF0000"/>
                </a:solidFill>
              </a:rPr>
              <a:t>ЕНДӘ</a:t>
            </a:r>
            <a:endParaRPr lang="tt-RU" dirty="0" smtClean="0"/>
          </a:p>
          <a:p>
            <a:r>
              <a:rPr lang="tt-RU" dirty="0" smtClean="0"/>
              <a:t>ДӘРЕСЛЕГ</a:t>
            </a:r>
            <a:r>
              <a:rPr lang="tt-RU" dirty="0" smtClean="0">
                <a:solidFill>
                  <a:srgbClr val="FF0000"/>
                </a:solidFill>
              </a:rPr>
              <a:t>ЕНДӘ</a:t>
            </a:r>
            <a:endParaRPr lang="tt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071546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dirty="0" smtClean="0"/>
              <a:t>МИНЕМ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1000108"/>
            <a:ext cx="861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dirty="0" smtClean="0"/>
              <a:t>СИНЕҢ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1071546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dirty="0" smtClean="0"/>
              <a:t>АНЫҢ</a:t>
            </a:r>
            <a:endParaRPr lang="ru-RU" dirty="0"/>
          </a:p>
        </p:txBody>
      </p:sp>
      <p:pic>
        <p:nvPicPr>
          <p:cNvPr id="10" name="Рисунок 9" descr="big_sp_2_co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000504"/>
            <a:ext cx="2286016" cy="2571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1" name="Рисунок 10" descr="98b6f5b03082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4000504"/>
            <a:ext cx="2571768" cy="285749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1643042" y="571480"/>
            <a:ext cx="3139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i="1" dirty="0" smtClean="0"/>
              <a:t>Үз эшләребезне тикшерәбез!</a:t>
            </a:r>
            <a:endParaRPr lang="ru-RU" i="1" dirty="0"/>
          </a:p>
        </p:txBody>
      </p:sp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4857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i="1" dirty="0" smtClean="0"/>
              <a:t>10 БИТ, 11 НЧЕ КҮНЕГҮ, парларда сөйләшегез</a:t>
            </a:r>
            <a:endParaRPr lang="ru-RU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507639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800" dirty="0" smtClean="0">
                <a:solidFill>
                  <a:srgbClr val="FF0000"/>
                </a:solidFill>
              </a:rPr>
              <a:t>-- Син контрол</a:t>
            </a:r>
            <a:r>
              <a:rPr lang="ru-RU" sz="2800" dirty="0" err="1" smtClean="0">
                <a:solidFill>
                  <a:srgbClr val="FF0000"/>
                </a:solidFill>
              </a:rPr>
              <a:t>ь</a:t>
            </a:r>
            <a:r>
              <a:rPr lang="tt-RU" sz="2800" dirty="0" smtClean="0">
                <a:solidFill>
                  <a:srgbClr val="FF0000"/>
                </a:solidFill>
              </a:rPr>
              <a:t> эш эшләдеңме?</a:t>
            </a:r>
          </a:p>
          <a:p>
            <a:r>
              <a:rPr lang="tt-RU" sz="2800" dirty="0" smtClean="0"/>
              <a:t>-- Әйе, контроль эш эшләдем.</a:t>
            </a:r>
          </a:p>
          <a:p>
            <a:r>
              <a:rPr lang="tt-RU" sz="2800" dirty="0" smtClean="0">
                <a:solidFill>
                  <a:srgbClr val="FF0000"/>
                </a:solidFill>
              </a:rPr>
              <a:t>-- Нинди фәннән?</a:t>
            </a:r>
          </a:p>
          <a:p>
            <a:r>
              <a:rPr lang="tt-RU" sz="2800" dirty="0" smtClean="0"/>
              <a:t>-- Математикадан.</a:t>
            </a:r>
          </a:p>
          <a:p>
            <a:r>
              <a:rPr lang="tt-RU" sz="2800" dirty="0" smtClean="0">
                <a:solidFill>
                  <a:srgbClr val="FF0000"/>
                </a:solidFill>
              </a:rPr>
              <a:t>-- Хатаң бармы?</a:t>
            </a:r>
          </a:p>
          <a:p>
            <a:r>
              <a:rPr lang="tt-RU" sz="2800" dirty="0" smtClean="0"/>
              <a:t>-- Мисалымда ике хата бар иде.</a:t>
            </a:r>
          </a:p>
          <a:p>
            <a:r>
              <a:rPr lang="tt-RU" sz="2800" dirty="0" smtClean="0">
                <a:solidFill>
                  <a:srgbClr val="FF0000"/>
                </a:solidFill>
              </a:rPr>
              <a:t>-- Мәсьәләңдә хата бармы?</a:t>
            </a:r>
          </a:p>
          <a:p>
            <a:r>
              <a:rPr lang="tt-RU" sz="2800" dirty="0" smtClean="0"/>
              <a:t>-- Ә мәсьәләне дөрес чиштем.</a:t>
            </a:r>
          </a:p>
          <a:p>
            <a:r>
              <a:rPr lang="tt-RU" sz="2800" dirty="0" smtClean="0">
                <a:solidFill>
                  <a:srgbClr val="FF0000"/>
                </a:solidFill>
              </a:rPr>
              <a:t>--Нинди билге алдың?</a:t>
            </a:r>
          </a:p>
          <a:p>
            <a:r>
              <a:rPr lang="tt-RU" sz="2800" dirty="0" smtClean="0"/>
              <a:t>-- Миңа укытучы “4”ле куйган.</a:t>
            </a:r>
          </a:p>
          <a:p>
            <a:r>
              <a:rPr lang="tt-RU" sz="2800" dirty="0" smtClean="0">
                <a:solidFill>
                  <a:srgbClr val="FF0000"/>
                </a:solidFill>
              </a:rPr>
              <a:t>-- Син булдыргансың!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g_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14290"/>
            <a:ext cx="3309938" cy="28575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5" name="Рисунок 4" descr="0b1dd40575c049327ee59a8d5c787b5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3286124"/>
            <a:ext cx="3571868" cy="34290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500438"/>
            <a:ext cx="684770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2) </a:t>
            </a:r>
            <a:r>
              <a:rPr lang="ru-RU" sz="3200" dirty="0" smtClean="0">
                <a:solidFill>
                  <a:srgbClr val="FF0000"/>
                </a:solidFill>
              </a:rPr>
              <a:t>– Сине</a:t>
            </a:r>
            <a:r>
              <a:rPr lang="tt-RU" sz="3200" dirty="0" smtClean="0">
                <a:solidFill>
                  <a:srgbClr val="FF0000"/>
                </a:solidFill>
              </a:rPr>
              <a:t>ң өстәлеңдә ноутбук бармы?</a:t>
            </a:r>
          </a:p>
          <a:p>
            <a:r>
              <a:rPr lang="tt-RU" sz="3200" dirty="0" smtClean="0"/>
              <a:t>--- Юк, минем өстәлемдә ноутбук юк.</a:t>
            </a:r>
          </a:p>
          <a:p>
            <a:r>
              <a:rPr lang="tt-RU" sz="3200" dirty="0" smtClean="0">
                <a:solidFill>
                  <a:srgbClr val="FF0000"/>
                </a:solidFill>
              </a:rPr>
              <a:t>--- Ә ноутбук кайда бар?</a:t>
            </a:r>
          </a:p>
          <a:p>
            <a:r>
              <a:rPr lang="tt-RU" sz="3200" dirty="0" smtClean="0"/>
              <a:t>--- Ноутбук укытучы өстәлендә бар.</a:t>
            </a:r>
          </a:p>
          <a:p>
            <a:r>
              <a:rPr lang="tt-RU" sz="3200" dirty="0" smtClean="0">
                <a:solidFill>
                  <a:srgbClr val="FF0000"/>
                </a:solidFill>
              </a:rPr>
              <a:t>--- Ә синең өеңдә нәрсә бар?</a:t>
            </a:r>
          </a:p>
          <a:p>
            <a:r>
              <a:rPr lang="tt-RU" sz="3200" dirty="0" smtClean="0"/>
              <a:t>--- Минем өемдә комп</a:t>
            </a:r>
            <a:r>
              <a:rPr lang="ru-RU" sz="3200" dirty="0" err="1" smtClean="0"/>
              <a:t>ь</a:t>
            </a:r>
            <a:r>
              <a:rPr lang="tt-RU" sz="3200" dirty="0" smtClean="0"/>
              <a:t>ютер бар.</a:t>
            </a:r>
            <a:endParaRPr lang="ru-RU" sz="3200" dirty="0"/>
          </a:p>
        </p:txBody>
      </p:sp>
      <p:pic>
        <p:nvPicPr>
          <p:cNvPr id="4" name="Рисунок 3" descr="zvon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0"/>
            <a:ext cx="5143536" cy="350043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  <p:pic>
        <p:nvPicPr>
          <p:cNvPr id="5" name="Рисунок 4" descr="zvon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32" y="152400"/>
            <a:ext cx="5143536" cy="350043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14356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dirty="0" smtClean="0"/>
              <a:t>12 бит, 5 нче күнегү, диалогны өйрәнегез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62151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t-RU" dirty="0" smtClean="0">
                <a:solidFill>
                  <a:srgbClr val="FF0000"/>
                </a:solidFill>
              </a:rPr>
              <a:t>-- Сезнең мәктәбегез нинди?</a:t>
            </a:r>
          </a:p>
          <a:p>
            <a:pPr marL="342900" indent="-342900">
              <a:buAutoNum type="arabicParenR"/>
            </a:pPr>
            <a:endParaRPr lang="tt-RU" dirty="0" smtClean="0">
              <a:solidFill>
                <a:srgbClr val="FF0000"/>
              </a:solidFill>
            </a:endParaRPr>
          </a:p>
          <a:p>
            <a:r>
              <a:rPr lang="tt-RU" dirty="0" smtClean="0"/>
              <a:t>-- Безнең мәктәбебез бик зур, яңа.</a:t>
            </a:r>
          </a:p>
          <a:p>
            <a:endParaRPr lang="tt-RU" dirty="0" smtClean="0"/>
          </a:p>
          <a:p>
            <a:r>
              <a:rPr lang="tt-RU" dirty="0" smtClean="0">
                <a:solidFill>
                  <a:srgbClr val="FF0000"/>
                </a:solidFill>
              </a:rPr>
              <a:t>--Мәктәбегездә ничә укучы укый?</a:t>
            </a:r>
          </a:p>
          <a:p>
            <a:endParaRPr lang="tt-RU" dirty="0" smtClean="0"/>
          </a:p>
          <a:p>
            <a:r>
              <a:rPr lang="tt-RU" dirty="0" smtClean="0"/>
              <a:t>-- 755 (җиде йөз илле биш) укучы укый.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4214818"/>
            <a:ext cx="55007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dirty="0" smtClean="0"/>
              <a:t>2</a:t>
            </a:r>
            <a:r>
              <a:rPr lang="tt-RU" dirty="0" smtClean="0">
                <a:solidFill>
                  <a:srgbClr val="FF0000"/>
                </a:solidFill>
              </a:rPr>
              <a:t>) – Синең милләтең нинди?</a:t>
            </a:r>
          </a:p>
          <a:p>
            <a:endParaRPr lang="tt-RU" dirty="0" smtClean="0"/>
          </a:p>
          <a:p>
            <a:r>
              <a:rPr lang="tt-RU" dirty="0" smtClean="0"/>
              <a:t>--  Мин – рус.</a:t>
            </a:r>
          </a:p>
          <a:p>
            <a:endParaRPr lang="tt-RU" dirty="0" smtClean="0"/>
          </a:p>
          <a:p>
            <a:r>
              <a:rPr lang="tt-RU" dirty="0" smtClean="0">
                <a:solidFill>
                  <a:srgbClr val="FF0000"/>
                </a:solidFill>
              </a:rPr>
              <a:t>-- Сезнең сыйныфыгызда нинди милләтләр бар?</a:t>
            </a:r>
          </a:p>
          <a:p>
            <a:endParaRPr lang="tt-RU" dirty="0" smtClean="0"/>
          </a:p>
          <a:p>
            <a:r>
              <a:rPr lang="tt-RU" dirty="0" smtClean="0"/>
              <a:t>-- Безнең сыйныфыбызда руслар да, татарлар да бар.</a:t>
            </a:r>
            <a:endParaRPr lang="ru-RU" dirty="0"/>
          </a:p>
        </p:txBody>
      </p:sp>
      <p:pic>
        <p:nvPicPr>
          <p:cNvPr id="6" name="Рисунок 5" descr="1323448954_kotenok-pod-dozhde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643314"/>
            <a:ext cx="2286000" cy="3214686"/>
          </a:xfrm>
          <a:prstGeom prst="rect">
            <a:avLst/>
          </a:prstGeom>
        </p:spPr>
      </p:pic>
      <p:pic>
        <p:nvPicPr>
          <p:cNvPr id="7" name="Рисунок 6" descr="кыз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654" y="0"/>
            <a:ext cx="3370346" cy="4214818"/>
          </a:xfrm>
          <a:prstGeom prst="rect">
            <a:avLst/>
          </a:prstGeom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306</Words>
  <PresentationFormat>Экран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Зимфира Насиховна</dc:creator>
  <cp:lastModifiedBy>Зимфира Насиховна</cp:lastModifiedBy>
  <cp:revision>16</cp:revision>
  <dcterms:created xsi:type="dcterms:W3CDTF">2012-09-18T14:58:21Z</dcterms:created>
  <dcterms:modified xsi:type="dcterms:W3CDTF">2012-11-03T16:52:34Z</dcterms:modified>
</cp:coreProperties>
</file>