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03C39-E3AE-4A5B-AB6A-8F6016B2B8C7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0F149-0B17-49BC-BE6E-05785F5629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Практические рекомендации психолога при подготовке к экзаменам,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071942"/>
            <a:ext cx="7854696" cy="1752600"/>
          </a:xfrm>
        </p:spPr>
        <p:txBody>
          <a:bodyPr/>
          <a:lstStyle/>
          <a:p>
            <a:r>
              <a:rPr lang="ru-RU" dirty="0" smtClean="0"/>
              <a:t>Тренева К.В.</a:t>
            </a:r>
          </a:p>
          <a:p>
            <a:r>
              <a:rPr lang="ru-RU" dirty="0" smtClean="0"/>
              <a:t>Педагог-психолог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   </a:t>
            </a:r>
            <a:r>
              <a:rPr lang="ru-RU" sz="2200" b="1" dirty="0" smtClean="0">
                <a:solidFill>
                  <a:srgbClr val="FF0000"/>
                </a:solidFill>
              </a:rPr>
              <a:t>КАК</a:t>
            </a:r>
            <a:r>
              <a:rPr lang="ru-RU" sz="2200" b="1" dirty="0">
                <a:solidFill>
                  <a:srgbClr val="FF0000"/>
                </a:solidFill>
              </a:rPr>
              <a:t>  ОРГАНИЗОВАТЬ  УЧИТЕЛЮ  СВОЮ  РАБОТУ  ПО  ПОДГОТОВКЕ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</a:rPr>
              <a:t>УЧАЩИХСЯ</a:t>
            </a:r>
            <a:r>
              <a:rPr lang="ru-RU" sz="2200" b="1" dirty="0">
                <a:solidFill>
                  <a:srgbClr val="FF0000"/>
                </a:solidFill>
              </a:rPr>
              <a:t>  К  ЕГЭ.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1142984"/>
            <a:ext cx="8715468" cy="4829196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/>
              <a:t>Работа учителя при повторении должна проходить в режиме </a:t>
            </a:r>
          </a:p>
          <a:p>
            <a:pPr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объяснения</a:t>
            </a:r>
            <a:r>
              <a:rPr lang="ru-RU" sz="1800" b="1" dirty="0" smtClean="0"/>
              <a:t>.</a:t>
            </a:r>
            <a:endParaRPr lang="ru-RU" sz="1400" dirty="0"/>
          </a:p>
          <a:p>
            <a:pPr algn="just"/>
            <a:r>
              <a:rPr lang="ru-RU" sz="1800" dirty="0" smtClean="0"/>
              <a:t>Учителю </a:t>
            </a:r>
            <a:r>
              <a:rPr lang="ru-RU" sz="1800" dirty="0"/>
              <a:t>сначала самому необходимо </a:t>
            </a:r>
            <a:r>
              <a:rPr lang="ru-RU" sz="1800" b="1" dirty="0">
                <a:solidFill>
                  <a:srgbClr val="FF0000"/>
                </a:solidFill>
              </a:rPr>
              <a:t>показать образец  выполнения задания и образец рассуждений</a:t>
            </a:r>
            <a:r>
              <a:rPr lang="ru-RU" sz="1800" b="1" dirty="0"/>
              <a:t> </a:t>
            </a:r>
            <a:r>
              <a:rPr lang="ru-RU" sz="1800" dirty="0"/>
              <a:t>при выполнении </a:t>
            </a:r>
            <a:r>
              <a:rPr lang="ru-RU" sz="1800" b="1" dirty="0"/>
              <a:t> </a:t>
            </a:r>
            <a:r>
              <a:rPr lang="ru-RU" sz="1800" dirty="0"/>
              <a:t>задания, а затем требовать этого от ученика</a:t>
            </a:r>
            <a:r>
              <a:rPr lang="ru-RU" sz="1800" dirty="0" smtClean="0"/>
              <a:t>.</a:t>
            </a:r>
            <a:endParaRPr lang="ru-RU" sz="1400" dirty="0"/>
          </a:p>
          <a:p>
            <a:pPr algn="just"/>
            <a:r>
              <a:rPr lang="ru-RU" sz="1400" dirty="0"/>
              <a:t>  </a:t>
            </a:r>
            <a:r>
              <a:rPr lang="ru-RU" sz="1800" dirty="0"/>
              <a:t>При повторении нужно добиваться от учеников </a:t>
            </a:r>
            <a:r>
              <a:rPr lang="ru-RU" sz="1800" b="1" dirty="0">
                <a:solidFill>
                  <a:srgbClr val="FF0000"/>
                </a:solidFill>
              </a:rPr>
              <a:t>осмысления каждого шага</a:t>
            </a:r>
            <a:r>
              <a:rPr lang="ru-RU" sz="1800" b="1" dirty="0" smtClean="0"/>
              <a:t>.</a:t>
            </a:r>
            <a:endParaRPr lang="ru-RU" sz="1800" dirty="0"/>
          </a:p>
          <a:p>
            <a:pPr algn="just"/>
            <a:r>
              <a:rPr lang="ru-RU" sz="1800" dirty="0" smtClean="0"/>
              <a:t>Требовать </a:t>
            </a:r>
            <a:r>
              <a:rPr lang="ru-RU" sz="1800" dirty="0"/>
              <a:t>от учащихся ссылок на </a:t>
            </a:r>
            <a:r>
              <a:rPr lang="ru-RU" sz="1800" dirty="0" smtClean="0"/>
              <a:t>соответствующие правила</a:t>
            </a:r>
            <a:r>
              <a:rPr lang="ru-RU" sz="1800" dirty="0"/>
              <a:t>,  формулы, законы, чтобы у учащихся </a:t>
            </a:r>
            <a:r>
              <a:rPr lang="ru-RU" sz="1800" b="1" dirty="0">
                <a:solidFill>
                  <a:srgbClr val="FF0000"/>
                </a:solidFill>
              </a:rPr>
              <a:t>формировались нужные  ассоциации</a:t>
            </a:r>
            <a:r>
              <a:rPr lang="ru-RU" sz="1800" b="1" dirty="0" smtClean="0"/>
              <a:t>.</a:t>
            </a:r>
            <a:endParaRPr lang="ru-RU" sz="1800" dirty="0"/>
          </a:p>
          <a:p>
            <a:pPr algn="just"/>
            <a:r>
              <a:rPr lang="ru-RU" sz="1800" dirty="0" smtClean="0"/>
              <a:t>Следует </a:t>
            </a:r>
            <a:r>
              <a:rPr lang="ru-RU" sz="1800" dirty="0"/>
              <a:t>заострить внимание на формулировании более </a:t>
            </a:r>
            <a:r>
              <a:rPr lang="ru-RU" sz="1800" b="1" dirty="0">
                <a:solidFill>
                  <a:srgbClr val="FF0000"/>
                </a:solidFill>
              </a:rPr>
              <a:t>точного,   чёткого и краткого ответа</a:t>
            </a:r>
            <a:r>
              <a:rPr lang="ru-RU" sz="1800" b="1" dirty="0" smtClean="0"/>
              <a:t>.</a:t>
            </a:r>
            <a:endParaRPr lang="ru-RU" sz="1800" dirty="0"/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Повторение следует организовать не сразу по всем темам, а по  </a:t>
            </a:r>
            <a:r>
              <a:rPr lang="ru-RU" sz="1800" b="1" dirty="0">
                <a:solidFill>
                  <a:srgbClr val="FF0000"/>
                </a:solidFill>
              </a:rPr>
              <a:t>отдельным вопросам</a:t>
            </a:r>
            <a:r>
              <a:rPr lang="ru-RU" sz="1800" dirty="0"/>
              <a:t> содержания</a:t>
            </a:r>
            <a:r>
              <a:rPr lang="ru-RU" sz="1800" dirty="0" smtClean="0"/>
              <a:t>.</a:t>
            </a:r>
            <a:endParaRPr lang="ru-RU" sz="1800" dirty="0"/>
          </a:p>
          <a:p>
            <a:pPr algn="just"/>
            <a:r>
              <a:rPr lang="ru-RU" sz="1800" dirty="0" smtClean="0"/>
              <a:t>Необходимо </a:t>
            </a:r>
            <a:r>
              <a:rPr lang="ru-RU" sz="1800" dirty="0"/>
              <a:t>ознакомить учащихся с </a:t>
            </a:r>
            <a:r>
              <a:rPr lang="ru-RU" sz="1800" b="1" dirty="0">
                <a:solidFill>
                  <a:srgbClr val="FF0000"/>
                </a:solidFill>
              </a:rPr>
              <a:t>критериями оценки работы</a:t>
            </a:r>
            <a:r>
              <a:rPr lang="ru-RU" sz="1800" dirty="0"/>
              <a:t>,  ориентировать их на то, что для получения отметок «3», «4», «5»     нужно выполнить строго определённый объём заданий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 smtClean="0"/>
              <a:t>Подготовку </a:t>
            </a:r>
            <a:r>
              <a:rPr lang="ru-RU" sz="1800" dirty="0"/>
              <a:t>к единому государственному экзамену может  осуществить только специалист-предметник, хорошо знающий технологию проведения ЕГЭ.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Основные </a:t>
            </a:r>
            <a:r>
              <a:rPr lang="ru-RU" sz="27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показатели психолого-педагогической готовности к единому государственному экзамену    педагога:</a:t>
            </a:r>
            <a:r>
              <a:rPr lang="ru-RU" sz="27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 многообразие использования в деятельности форм, </a:t>
            </a:r>
            <a:r>
              <a:rPr lang="ru-RU" sz="2800" dirty="0" smtClean="0">
                <a:latin typeface="Times New Roman"/>
                <a:ea typeface="Times New Roman"/>
              </a:rPr>
              <a:t>методов </a:t>
            </a:r>
            <a:r>
              <a:rPr lang="ru-RU" sz="2800" dirty="0">
                <a:latin typeface="Times New Roman"/>
                <a:ea typeface="Times New Roman"/>
              </a:rPr>
              <a:t>и приемов;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 способность решать сложные жизненные, учебные задачи; 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степень целесообразности в действиях;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 оптимальность использования средств обучения и воспитания; 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способность работать по различным методическим схемам, и технологиям; 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степень овладения диагностическими умениями и навыками; 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степень овладения исследовательскими умениями и навыками; </a:t>
            </a:r>
            <a:endParaRPr lang="ru-RU" dirty="0"/>
          </a:p>
          <a:p>
            <a:r>
              <a:rPr lang="ru-RU" sz="2800" dirty="0">
                <a:latin typeface="Times New Roman"/>
                <a:ea typeface="Times New Roman"/>
              </a:rPr>
              <a:t>речевое развитие; организаторские и коммуникативные способности.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0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/>
                <a:ea typeface="Times New Roman"/>
              </a:rPr>
              <a:t>Каждому учителю важно помнить, что на результаты ЕГЭ влияют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уровень предметной подготовки;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уровень тестовой культуры выпускника;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психологическая готовность демонстрировать сформированные знания и умения в непривычной обстановке.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8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3100" dirty="0" smtClean="0">
                <a:latin typeface="Times New Roman"/>
                <a:ea typeface="Times New Roman"/>
                <a:cs typeface="Times New Roman"/>
              </a:rPr>
            </a:br>
            <a:r>
              <a:rPr lang="en-US" sz="31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3100" dirty="0">
                <a:latin typeface="Times New Roman"/>
                <a:ea typeface="Times New Roman"/>
                <a:cs typeface="Times New Roman"/>
              </a:rPr>
            </a:br>
            <a:r>
              <a:rPr lang="ru-RU" sz="3100" dirty="0" smtClean="0">
                <a:latin typeface="Times New Roman"/>
                <a:ea typeface="Times New Roman"/>
                <a:cs typeface="Times New Roman"/>
              </a:rPr>
              <a:t>Задачами </a:t>
            </a:r>
            <a:r>
              <a:rPr lang="ru-RU" sz="3100" dirty="0">
                <a:latin typeface="Times New Roman"/>
                <a:ea typeface="Times New Roman"/>
                <a:cs typeface="Times New Roman"/>
              </a:rPr>
              <a:t>учителя в период подготовки к государственной итоговой аттестации являются:</a:t>
            </a:r>
            <a:r>
              <a:rPr lang="ru-RU" sz="4800" dirty="0">
                <a:ea typeface="Calibri"/>
                <a:cs typeface="Times New Roman"/>
              </a:rPr>
              <a:t/>
            </a:r>
            <a:br>
              <a:rPr lang="ru-RU" sz="4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939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адекватная оценка в течение учебного периода знаний, умений и навыков учащихся в соответствии с их индивидуальными особенностями и возможностями;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не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«натаскивание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» старшеклассников на выполнение заданий различного уровня сложности, а организация системной продуманной работы в течение всех лет обучения предмету (должна быть преемственность между учителями-предметниками и периодом обучения);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индивидуальное выполнение самими учителями экзаменационных работ ЕГЭ по предмету с последующей фиксацией возникающих при выполнении заданий трудностей;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проведение анализа собственных затруднений при выполнении тестовых заданий и наметить пути их устранения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составление плана собственной работы по подготовке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обучащихся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к итоговой аттестации в форме ЕГЭ в процессе преподавания предмета;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проведение обсуждения этих планов со всеми заинтересованными лицами;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проведение практикумов, целью которых является прогнозирование и предупреждение возможных ошибок учащихся, определение методических приемов по предупреждению этих ошибок (групповая работа учащихся);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 анализ результатов собственных, муниципальных, региональных, федеральных тестирований, пробного тестирования и др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95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dirty="0">
                <a:latin typeface="Times New Roman"/>
                <a:ea typeface="Times New Roman"/>
                <a:cs typeface="Times New Roman"/>
              </a:rPr>
              <a:t>Психологи дают такие рекомендации педагогам, готовящим выпускников к государственной итоговой аттестации:</a:t>
            </a:r>
            <a:r>
              <a:rPr lang="ru-RU" sz="4800" dirty="0">
                <a:ea typeface="Calibri"/>
                <a:cs typeface="Times New Roman"/>
              </a:rPr>
              <a:t/>
            </a:r>
            <a:br>
              <a:rPr lang="ru-RU" sz="4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Сосредоточьтесь на позитивных сторонах и преимуществах учащегося с целью укрепления его самооценки.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Помогайте подростку поверить в себя и свои способности.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Помогайте избежать ошибок.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Поддерживайте выпускника при неудачах.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Подробно расскажите выпускникам, как будет проходить единый государственный экзамен, чтобы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каждый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из них последовательно представлял всю процедуру экзамена.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Приложите усилия, чтобы родители не только ознакомились с правилами для выпускников, но и не были сторонними наблюдателями во время подготовки ребенка к экзамену, а, наоборот, оказывали ему всестороннюю помощь и поддержку.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Учитывайте во время подготовки и проведения экзамена индивидуальные психофизиологические особенности выпускников. Психофизиологические особенности – это устойчивые природные характеристики человека, которые не меняются с возрастом и проявляются в скорости протекания мыслительно-речевых процессов, в продуктивности умственной деятельности.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8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38742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/>
                </a:solidFill>
                <a:ea typeface="Calibri"/>
                <a:cs typeface="Times New Roman"/>
              </a:rPr>
              <a:t>Советы   педагогам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80588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Во-первых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, задолго до экзамена следует отработать все вопросы, касающиеся процедуры проведения экзамена, - что сдавать, как проходит экзамен, сколько времени на него отводится, как правильно заполнить все документы, каковы критерии оценки. Дети должны хорошо ориентироваться в задании, иметь возможность все уточнить, переспросить, задать вопрос, не волнуясь о том, как на это отреагирует учитель.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Во-вторых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, не следует фиксировать внимание на непреодолимой трудности ЕГЭ, ответственности перед школой и родителями - это может создать негативную установку и повлечет дополнительные сложности на экзамене.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В-третьих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, полезно "проиграть" ситуацию экзамена для тренировки выбора последовательности действий, ориентации во времени, определения способа записи, необходимости черновика и т. д. Важно, чтобы школьники сами анализировали результат - что удалось, что не удалось, на что следует обратить внимание.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В-четвертых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, нужно заранее выработать план действий, возможные варианты выхода из трудной ситуации.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последнее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: особое внимание следует уделить режиму подготовки, эффективным методам работы с информацией, анализу индивидуального стиля деятельности и примерам аутотренинга, позволяющего снизить напряжение, расслабиться.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ТРУДНОСТИ 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Единый государственный экзамен имеет ряд особенностей. Эти особенности могут вызывать у выпускников различные трудности. Ниже приведены их краткие характеристики и основные пути профилактики.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Когнитивные 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трудности, связанные </a:t>
            </a:r>
            <a:r>
              <a:rPr lang="ru-RU" dirty="0" smtClean="0">
                <a:solidFill>
                  <a:srgbClr val="FF0000"/>
                </a:solidFill>
              </a:rPr>
              <a:t>с особенностями переработки информации</a:t>
            </a:r>
            <a:r>
              <a:rPr lang="ru-RU" dirty="0" smtClean="0"/>
              <a:t>, со спецификой работы с тестовыми заданиями</a:t>
            </a:r>
          </a:p>
          <a:p>
            <a:r>
              <a:rPr lang="ru-RU" dirty="0" smtClean="0"/>
              <a:t>Ученику необходимо определить для себя, какие задания и в каком соотношении он будет выполнять</a:t>
            </a:r>
          </a:p>
          <a:p>
            <a:r>
              <a:rPr lang="ru-RU" dirty="0" smtClean="0"/>
              <a:t>На письменном экзамене ученики имеют набор заданий, с которым они должны справиться.</a:t>
            </a:r>
          </a:p>
          <a:p>
            <a:r>
              <a:rPr lang="ru-RU" dirty="0" smtClean="0"/>
              <a:t>Определение стратегии деятельности становиться ключевым моментом. Поскольку это во многом определяет экзаменационную оценку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Личностные трудности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Эти затруднения </a:t>
            </a:r>
            <a:r>
              <a:rPr lang="ru-RU" dirty="0" smtClean="0">
                <a:solidFill>
                  <a:srgbClr val="FF0000"/>
                </a:solidFill>
              </a:rPr>
              <a:t>обусловлены особенностями восприятия</a:t>
            </a:r>
            <a:r>
              <a:rPr lang="ru-RU" dirty="0" smtClean="0"/>
              <a:t> учеником ситуации экзамена, его субъективными реакциями и состояниями.</a:t>
            </a:r>
          </a:p>
          <a:p>
            <a:pPr lvl="0" algn="just"/>
            <a:r>
              <a:rPr lang="ru-RU" dirty="0" smtClean="0"/>
              <a:t>Прежде всего </a:t>
            </a:r>
            <a:r>
              <a:rPr lang="ru-RU" dirty="0" smtClean="0">
                <a:solidFill>
                  <a:srgbClr val="FF0000"/>
                </a:solidFill>
              </a:rPr>
              <a:t>стрессовой является сама ситуация экзамена</a:t>
            </a:r>
            <a:r>
              <a:rPr lang="ru-RU" dirty="0" smtClean="0"/>
              <a:t>. </a:t>
            </a:r>
          </a:p>
          <a:p>
            <a:pPr lvl="0" algn="just"/>
            <a:r>
              <a:rPr lang="ru-RU" dirty="0" smtClean="0"/>
              <a:t>На экзамене ученик должен за ограниченное количество времени продемонстрировать свои знания по определенному вопросу или справиться с предложенными заданиями, причем результаты этой деятельности будут оцениваться.</a:t>
            </a:r>
          </a:p>
          <a:p>
            <a:pPr lvl="0" algn="just"/>
            <a:r>
              <a:rPr lang="ru-RU" dirty="0" smtClean="0"/>
              <a:t>На экзамене </a:t>
            </a:r>
            <a:r>
              <a:rPr lang="ru-RU" dirty="0" smtClean="0">
                <a:solidFill>
                  <a:srgbClr val="FF0000"/>
                </a:solidFill>
              </a:rPr>
              <a:t>необходимо показать, чего на самом деле ученик добился, каковы в действительности его знания</a:t>
            </a:r>
            <a:r>
              <a:rPr lang="ru-RU" dirty="0" smtClean="0"/>
              <a:t>. Традиционно в нашей школьной системе экзамены наделяются особой значимостью, а успешность или неуспешность ученика при сдаче экзамена активно обсуждается родителями и педагогами: «Все экзамены сдал на пятерки!» или «Ужас, завалил математику». </a:t>
            </a:r>
          </a:p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Экзамен - это не просто рядовая проверка знаний, это кульминационный момент</a:t>
            </a:r>
            <a:r>
              <a:rPr lang="ru-RU" dirty="0" smtClean="0"/>
              <a:t>, готовиться к которому начинаются заранее: «Как же ты с такими знаниями будешь сдавать экзамены?!»</a:t>
            </a:r>
          </a:p>
          <a:p>
            <a:pPr lvl="0" algn="just"/>
            <a:r>
              <a:rPr lang="ru-RU" dirty="0" smtClean="0"/>
              <a:t>Стресс на экзамене связан с тем, что </a:t>
            </a:r>
            <a:r>
              <a:rPr lang="ru-RU" dirty="0" smtClean="0">
                <a:solidFill>
                  <a:srgbClr val="FF0000"/>
                </a:solidFill>
              </a:rPr>
              <a:t>эта процедура напрямую связана с самооценкой </a:t>
            </a:r>
            <a:r>
              <a:rPr lang="ru-RU" dirty="0" smtClean="0"/>
              <a:t>: «Насколько я действительно умен, насколько могу справиться с предложенными мне заданиями»? </a:t>
            </a:r>
          </a:p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Дефицит времени значительно повышает тревогу</a:t>
            </a:r>
            <a:r>
              <a:rPr lang="ru-RU" dirty="0" smtClean="0"/>
              <a:t>, появляется страх «не успеть».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усугубляет психологические трудности выпускника?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сдаче ЕГЭ выпускники лишены непосредственной знакомых людей. Там все чужое: люди, учащиеся, помещение. Принимают и оценивают результаты экзамена незнакомые люди, что приводит к повышению тревоги.</a:t>
            </a:r>
          </a:p>
          <a:p>
            <a:r>
              <a:rPr lang="ru-RU" dirty="0" smtClean="0"/>
              <a:t>ЕГЭ – это сразу два экзамена: выпускной и вступительный, что повышает его субъективную значимость, а следовательно, и уровень тревоги учащихся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КАК</a:t>
            </a:r>
            <a:r>
              <a:rPr lang="ru-RU" sz="3100" b="1" dirty="0">
                <a:solidFill>
                  <a:srgbClr val="FF0000"/>
                </a:solidFill>
              </a:rPr>
              <a:t>  ОРГАНИЗОВАТЬ  СВОЮ  РАБОТУ  КЛАССНОМУ  </a:t>
            </a:r>
            <a:r>
              <a:rPr lang="en-US" sz="3100" b="1" dirty="0" smtClean="0">
                <a:solidFill>
                  <a:srgbClr val="FF0000"/>
                </a:solidFill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</a:rPr>
              <a:t>РУКОВОДИТЕЛЮ</a:t>
            </a:r>
            <a:r>
              <a:rPr lang="ru-RU" sz="3100" b="1" dirty="0">
                <a:solidFill>
                  <a:srgbClr val="FF0000"/>
                </a:solidFill>
              </a:rPr>
              <a:t>  ПО  ПОДГОТОВКЕ  УЧАЩИХСЯ  К  </a:t>
            </a:r>
            <a:r>
              <a:rPr lang="en-US" sz="3100" b="1" dirty="0" smtClean="0">
                <a:solidFill>
                  <a:srgbClr val="FF0000"/>
                </a:solidFill>
              </a:rPr>
              <a:t/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ЕГЭ</a:t>
            </a:r>
            <a:r>
              <a:rPr lang="ru-RU" sz="3100" b="1" dirty="0">
                <a:solidFill>
                  <a:srgbClr val="FF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/>
              <a:t>Ключевые позиции в работе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1.  Направленность на формирование </a:t>
            </a:r>
            <a:r>
              <a:rPr lang="ru-RU" b="1" dirty="0">
                <a:solidFill>
                  <a:srgbClr val="FF0000"/>
                </a:solidFill>
              </a:rPr>
              <a:t>позитивного отношения к </a:t>
            </a:r>
            <a:r>
              <a:rPr lang="ru-RU" b="1" dirty="0" smtClean="0">
                <a:solidFill>
                  <a:srgbClr val="FF0000"/>
                </a:solidFill>
              </a:rPr>
              <a:t>данной </a:t>
            </a:r>
            <a:r>
              <a:rPr lang="ru-RU" b="1" dirty="0">
                <a:solidFill>
                  <a:srgbClr val="FF0000"/>
                </a:solidFill>
              </a:rPr>
              <a:t>форме аттестации</a:t>
            </a:r>
            <a:r>
              <a:rPr lang="ru-RU" b="1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2.  Осуществление </a:t>
            </a:r>
            <a:r>
              <a:rPr lang="ru-RU" b="1" dirty="0">
                <a:solidFill>
                  <a:srgbClr val="FF0000"/>
                </a:solidFill>
              </a:rPr>
              <a:t>постоянной связи между субъектами</a:t>
            </a:r>
            <a:r>
              <a:rPr lang="ru-RU" dirty="0"/>
              <a:t> данной системы.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    3. Оказание </a:t>
            </a:r>
            <a:r>
              <a:rPr lang="ru-RU" b="1" dirty="0">
                <a:solidFill>
                  <a:srgbClr val="FF0000"/>
                </a:solidFill>
              </a:rPr>
              <a:t>всесторонней помощи учащимся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на </a:t>
            </a:r>
          </a:p>
          <a:p>
            <a:pPr>
              <a:buNone/>
            </a:pPr>
            <a:r>
              <a:rPr lang="ru-RU" dirty="0"/>
              <a:t>    протяжении всего  периода подготовки к ЕГЭ, </a:t>
            </a:r>
            <a:r>
              <a:rPr lang="ru-RU" dirty="0" smtClean="0"/>
              <a:t> а </a:t>
            </a:r>
            <a:r>
              <a:rPr lang="ru-RU" dirty="0"/>
              <a:t>также после   окончания процедуры.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Работа классного руководителя с учащимися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Ø Знакомство с нормативно-правовыми материалами Минобразования РФ о проведении ЕГЭ.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</a:t>
            </a:r>
            <a:r>
              <a:rPr lang="ru-RU" dirty="0" smtClean="0"/>
              <a:t>Организация обсуждения  данной </a:t>
            </a:r>
            <a:r>
              <a:rPr lang="ru-RU" dirty="0"/>
              <a:t>формы аттестации выпускников в рамках классного часа.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Проведение индивидуальной работы с отдельными учащимися, группами детей, имеющими проблемы в обучении или претендующими на медаль.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/>
              <a:t>Работа классного руководителя с   учителями-предметниками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Отслеживание наличия </a:t>
            </a:r>
            <a:r>
              <a:rPr lang="ru-RU" dirty="0"/>
              <a:t>различных форм контрольно-измерительных материалов.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</a:t>
            </a:r>
            <a:r>
              <a:rPr lang="ru-RU" dirty="0" smtClean="0"/>
              <a:t> Подготовка </a:t>
            </a:r>
            <a:r>
              <a:rPr lang="ru-RU" dirty="0"/>
              <a:t>и проведение тренинга, способствующего совершенствованию у учащихся навыка работы с КИМами.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</a:t>
            </a:r>
            <a:r>
              <a:rPr lang="ru-RU" dirty="0" smtClean="0"/>
              <a:t>Организация </a:t>
            </a:r>
            <a:r>
              <a:rPr lang="ru-RU" dirty="0"/>
              <a:t>и </a:t>
            </a:r>
            <a:r>
              <a:rPr lang="ru-RU" dirty="0" smtClean="0"/>
              <a:t>контроль индивидуальной работы</a:t>
            </a:r>
            <a:r>
              <a:rPr lang="ru-RU" dirty="0"/>
              <a:t>   учителей с учащимися.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Работа классного руководителя с родителями.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Оказание необходимой помощи при изучении нормативно-правовой базы ЕГЭ.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Обсуждение обязательных условий, которые может и должна обеспечить семья.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</a:t>
            </a:r>
            <a:r>
              <a:rPr lang="ru-RU" dirty="0" smtClean="0"/>
              <a:t>Помощь в организации </a:t>
            </a:r>
            <a:r>
              <a:rPr lang="ru-RU" dirty="0"/>
              <a:t>учебной домашней работы, </a:t>
            </a:r>
            <a:r>
              <a:rPr lang="ru-RU" dirty="0" smtClean="0"/>
              <a:t>режиме </a:t>
            </a:r>
            <a:r>
              <a:rPr lang="ru-RU" dirty="0"/>
              <a:t>труда и отдыха выпускников.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Ø </a:t>
            </a:r>
            <a:r>
              <a:rPr lang="ru-RU" dirty="0" smtClean="0"/>
              <a:t>Помощь </a:t>
            </a:r>
            <a:r>
              <a:rPr lang="ru-RU" dirty="0"/>
              <a:t>ребёнку </a:t>
            </a:r>
            <a:r>
              <a:rPr lang="ru-RU" dirty="0" smtClean="0"/>
              <a:t> в выборе   </a:t>
            </a:r>
            <a:r>
              <a:rPr lang="ru-RU" dirty="0"/>
              <a:t>ЕГЭ (определение предметов по выбору).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1092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Практические рекомендации психолога при подготовке к экзаменам, ЕГЭ</vt:lpstr>
      <vt:lpstr>         ТРУДНОСТИ  ЕГЭ</vt:lpstr>
      <vt:lpstr>Когнитивные трудности</vt:lpstr>
      <vt:lpstr>Личностные трудности </vt:lpstr>
      <vt:lpstr>Что усугубляет психологические трудности выпускника?</vt:lpstr>
      <vt:lpstr> КАК  ОРГАНИЗОВАТЬ  СВОЮ  РАБОТУ  КЛАССНОМУ    РУКОВОДИТЕЛЮ  ПО  ПОДГОТОВКЕ  УЧАЩИХСЯ  К   ЕГЭ. </vt:lpstr>
      <vt:lpstr>Работа классного руководителя с учащимися</vt:lpstr>
      <vt:lpstr>Работа классного руководителя с   учителями-предметниками</vt:lpstr>
      <vt:lpstr>Работа классного руководителя с родителями.</vt:lpstr>
      <vt:lpstr>        КАК  ОРГАНИЗОВАТЬ  УЧИТЕЛЮ  СВОЮ  РАБОТУ  ПО  ПОДГОТОВКЕ   УЧАЩИХСЯ  К  ЕГЭ. </vt:lpstr>
      <vt:lpstr>    Основные показатели психолого-педагогической готовности к единому государственному экзамену    педагога: </vt:lpstr>
      <vt:lpstr>Каждому учителю важно помнить, что на результаты ЕГЭ влияют</vt:lpstr>
      <vt:lpstr>  Задачами учителя в период подготовки к государственной итоговой аттестации являются: </vt:lpstr>
      <vt:lpstr>Психологи дают такие рекомендации педагогам, готовящим выпускников к государственной итоговой аттестации: </vt:lpstr>
      <vt:lpstr>Советы   педагогам</vt:lpstr>
    </vt:vector>
  </TitlesOfParts>
  <Company>МБОУ СОШ 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k415</dc:creator>
  <cp:lastModifiedBy>user</cp:lastModifiedBy>
  <cp:revision>14</cp:revision>
  <dcterms:created xsi:type="dcterms:W3CDTF">2013-12-25T11:05:26Z</dcterms:created>
  <dcterms:modified xsi:type="dcterms:W3CDTF">2015-03-11T05:24:44Z</dcterms:modified>
</cp:coreProperties>
</file>