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73" r:id="rId12"/>
    <p:sldId id="274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8E335-4E6B-45A0-8979-3101C9FC359E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3A5EA3D-DCF9-403C-B4CB-6160EC4E5D10}">
      <dgm:prSet phldrT="[Текст]" custT="1"/>
      <dgm:spPr/>
      <dgm:t>
        <a:bodyPr/>
        <a:lstStyle/>
        <a:p>
          <a:r>
            <a:rPr lang="ru-RU" sz="1400" dirty="0"/>
            <a:t>Психолого-педагогическая служба</a:t>
          </a:r>
        </a:p>
      </dgm:t>
    </dgm:pt>
    <dgm:pt modelId="{2D82ADC4-E8ED-4C6B-ADEB-9148C3AA6CCC}" type="parTrans" cxnId="{6F10448C-2023-4CBB-958B-3390C41CC980}">
      <dgm:prSet/>
      <dgm:spPr/>
      <dgm:t>
        <a:bodyPr/>
        <a:lstStyle/>
        <a:p>
          <a:endParaRPr lang="ru-RU"/>
        </a:p>
      </dgm:t>
    </dgm:pt>
    <dgm:pt modelId="{A7120E10-E52E-4462-B83B-DCCE188C69A6}" type="sibTrans" cxnId="{6F10448C-2023-4CBB-958B-3390C41CC980}">
      <dgm:prSet/>
      <dgm:spPr/>
      <dgm:t>
        <a:bodyPr/>
        <a:lstStyle/>
        <a:p>
          <a:endParaRPr lang="ru-RU"/>
        </a:p>
      </dgm:t>
    </dgm:pt>
    <dgm:pt modelId="{2BB48B7F-8418-4B3E-ADBB-86CE9A339436}">
      <dgm:prSet phldrT="[Текст]" custT="1"/>
      <dgm:spPr/>
      <dgm:t>
        <a:bodyPr/>
        <a:lstStyle/>
        <a:p>
          <a:endParaRPr lang="ru-RU" sz="1600" dirty="0"/>
        </a:p>
        <a:p>
          <a:r>
            <a:rPr lang="ru-RU" sz="1600" dirty="0"/>
            <a:t>Внеурочная деятельность</a:t>
          </a:r>
        </a:p>
        <a:p>
          <a:r>
            <a:rPr lang="ru-RU" sz="1600" dirty="0"/>
            <a:t> </a:t>
          </a:r>
        </a:p>
      </dgm:t>
    </dgm:pt>
    <dgm:pt modelId="{EBFD78B1-ABB8-4667-B490-E76BAFE7DC81}" type="parTrans" cxnId="{8238D9E4-E989-4A4C-8B86-61505320E355}">
      <dgm:prSet/>
      <dgm:spPr/>
      <dgm:t>
        <a:bodyPr/>
        <a:lstStyle/>
        <a:p>
          <a:endParaRPr lang="ru-RU"/>
        </a:p>
      </dgm:t>
    </dgm:pt>
    <dgm:pt modelId="{8F20F396-7FD8-4BD2-96BE-3A502EEBA72E}" type="sibTrans" cxnId="{8238D9E4-E989-4A4C-8B86-61505320E355}">
      <dgm:prSet/>
      <dgm:spPr/>
      <dgm:t>
        <a:bodyPr/>
        <a:lstStyle/>
        <a:p>
          <a:endParaRPr lang="ru-RU"/>
        </a:p>
      </dgm:t>
    </dgm:pt>
    <dgm:pt modelId="{8B10FA39-FF9D-4333-B6AC-BB77B94768BB}">
      <dgm:prSet custT="1"/>
      <dgm:spPr/>
      <dgm:t>
        <a:bodyPr/>
        <a:lstStyle/>
        <a:p>
          <a:r>
            <a:rPr lang="ru-RU" sz="1600" dirty="0"/>
            <a:t>Урочная  деятельность</a:t>
          </a:r>
        </a:p>
      </dgm:t>
    </dgm:pt>
    <dgm:pt modelId="{794859F6-B617-48C7-A2A5-95029ABF10BC}" type="parTrans" cxnId="{8D67926D-F48A-4B43-BCCF-DE7C116AC499}">
      <dgm:prSet/>
      <dgm:spPr/>
      <dgm:t>
        <a:bodyPr/>
        <a:lstStyle/>
        <a:p>
          <a:endParaRPr lang="ru-RU"/>
        </a:p>
      </dgm:t>
    </dgm:pt>
    <dgm:pt modelId="{13ECA5C4-A2AC-40A1-AF97-148D187446ED}" type="sibTrans" cxnId="{8D67926D-F48A-4B43-BCCF-DE7C116AC499}">
      <dgm:prSet/>
      <dgm:spPr/>
      <dgm:t>
        <a:bodyPr/>
        <a:lstStyle/>
        <a:p>
          <a:endParaRPr lang="ru-RU"/>
        </a:p>
      </dgm:t>
    </dgm:pt>
    <dgm:pt modelId="{BB4C63D5-E0B6-4A16-823D-B8598AF24619}">
      <dgm:prSet custT="1"/>
      <dgm:spPr/>
      <dgm:t>
        <a:bodyPr/>
        <a:lstStyle/>
        <a:p>
          <a:r>
            <a:rPr lang="ru-RU" sz="1600" dirty="0"/>
            <a:t> </a:t>
          </a:r>
          <a:r>
            <a:rPr lang="ru-RU" sz="1600" dirty="0" err="1"/>
            <a:t>Здоровьесберегаюшая</a:t>
          </a:r>
          <a:r>
            <a:rPr lang="ru-RU" sz="1600" dirty="0"/>
            <a:t> деятельность</a:t>
          </a:r>
        </a:p>
      </dgm:t>
    </dgm:pt>
    <dgm:pt modelId="{A6D2361F-D658-48F8-879F-99B4B72046EA}" type="parTrans" cxnId="{ED01BF1D-98F3-4F4F-9F5F-A74E6422AC38}">
      <dgm:prSet/>
      <dgm:spPr/>
      <dgm:t>
        <a:bodyPr/>
        <a:lstStyle/>
        <a:p>
          <a:endParaRPr lang="ru-RU"/>
        </a:p>
      </dgm:t>
    </dgm:pt>
    <dgm:pt modelId="{3C051AEE-A6D0-40DD-9B99-01CB23CED2CB}" type="sibTrans" cxnId="{ED01BF1D-98F3-4F4F-9F5F-A74E6422AC38}">
      <dgm:prSet/>
      <dgm:spPr/>
      <dgm:t>
        <a:bodyPr/>
        <a:lstStyle/>
        <a:p>
          <a:endParaRPr lang="ru-RU"/>
        </a:p>
      </dgm:t>
    </dgm:pt>
    <dgm:pt modelId="{D6C81A27-9831-4C72-A4AD-5726764C18E4}" type="pres">
      <dgm:prSet presAssocID="{8AF8E335-4E6B-45A0-8979-3101C9FC35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598F2F-AAE8-4276-AEAD-F356BA8AE5D4}" type="pres">
      <dgm:prSet presAssocID="{A3A5EA3D-DCF9-403C-B4CB-6160EC4E5D10}" presName="centerShape" presStyleLbl="node0" presStyleIdx="0" presStyleCnt="1"/>
      <dgm:spPr/>
      <dgm:t>
        <a:bodyPr/>
        <a:lstStyle/>
        <a:p>
          <a:endParaRPr lang="ru-RU"/>
        </a:p>
      </dgm:t>
    </dgm:pt>
    <dgm:pt modelId="{9131FAA2-8DA8-4629-B181-247518CF93A0}" type="pres">
      <dgm:prSet presAssocID="{794859F6-B617-48C7-A2A5-95029ABF10B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A705424-41B2-4700-BB66-FF526920FBB6}" type="pres">
      <dgm:prSet presAssocID="{8B10FA39-FF9D-4333-B6AC-BB77B94768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CD5E1-614F-43A1-84A1-44E95D99CCE6}" type="pres">
      <dgm:prSet presAssocID="{EBFD78B1-ABB8-4667-B490-E76BAFE7DC81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F33D3237-2063-4C01-ACC4-D7B1A221DD3C}" type="pres">
      <dgm:prSet presAssocID="{2BB48B7F-8418-4B3E-ADBB-86CE9A3394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D9220-E2F4-4B5A-9890-049690401BCA}" type="pres">
      <dgm:prSet presAssocID="{A6D2361F-D658-48F8-879F-99B4B72046EA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E587DFD-905D-40E5-B419-8451A59DA317}" type="pres">
      <dgm:prSet presAssocID="{BB4C63D5-E0B6-4A16-823D-B8598AF246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06D6CB-795C-4503-8C90-F0F398668787}" type="presOf" srcId="{2BB48B7F-8418-4B3E-ADBB-86CE9A339436}" destId="{F33D3237-2063-4C01-ACC4-D7B1A221DD3C}" srcOrd="0" destOrd="0" presId="urn:microsoft.com/office/officeart/2005/8/layout/radial4"/>
    <dgm:cxn modelId="{6ED4F17F-CA32-465A-8E3B-DD3A2C7600B4}" type="presOf" srcId="{A6D2361F-D658-48F8-879F-99B4B72046EA}" destId="{F0BD9220-E2F4-4B5A-9890-049690401BCA}" srcOrd="0" destOrd="0" presId="urn:microsoft.com/office/officeart/2005/8/layout/radial4"/>
    <dgm:cxn modelId="{E4F22F2E-0038-4DD8-A73E-6749DE9512C8}" type="presOf" srcId="{BB4C63D5-E0B6-4A16-823D-B8598AF24619}" destId="{DE587DFD-905D-40E5-B419-8451A59DA317}" srcOrd="0" destOrd="0" presId="urn:microsoft.com/office/officeart/2005/8/layout/radial4"/>
    <dgm:cxn modelId="{69640BB1-B1EC-411F-9CA8-39FE0E34A28C}" type="presOf" srcId="{794859F6-B617-48C7-A2A5-95029ABF10BC}" destId="{9131FAA2-8DA8-4629-B181-247518CF93A0}" srcOrd="0" destOrd="0" presId="urn:microsoft.com/office/officeart/2005/8/layout/radial4"/>
    <dgm:cxn modelId="{6F10448C-2023-4CBB-958B-3390C41CC980}" srcId="{8AF8E335-4E6B-45A0-8979-3101C9FC359E}" destId="{A3A5EA3D-DCF9-403C-B4CB-6160EC4E5D10}" srcOrd="0" destOrd="0" parTransId="{2D82ADC4-E8ED-4C6B-ADEB-9148C3AA6CCC}" sibTransId="{A7120E10-E52E-4462-B83B-DCCE188C69A6}"/>
    <dgm:cxn modelId="{8D67926D-F48A-4B43-BCCF-DE7C116AC499}" srcId="{A3A5EA3D-DCF9-403C-B4CB-6160EC4E5D10}" destId="{8B10FA39-FF9D-4333-B6AC-BB77B94768BB}" srcOrd="0" destOrd="0" parTransId="{794859F6-B617-48C7-A2A5-95029ABF10BC}" sibTransId="{13ECA5C4-A2AC-40A1-AF97-148D187446ED}"/>
    <dgm:cxn modelId="{5697BF3E-3620-417D-A981-25468C918821}" type="presOf" srcId="{EBFD78B1-ABB8-4667-B490-E76BAFE7DC81}" destId="{0D6CD5E1-614F-43A1-84A1-44E95D99CCE6}" srcOrd="0" destOrd="0" presId="urn:microsoft.com/office/officeart/2005/8/layout/radial4"/>
    <dgm:cxn modelId="{8238D9E4-E989-4A4C-8B86-61505320E355}" srcId="{A3A5EA3D-DCF9-403C-B4CB-6160EC4E5D10}" destId="{2BB48B7F-8418-4B3E-ADBB-86CE9A339436}" srcOrd="1" destOrd="0" parTransId="{EBFD78B1-ABB8-4667-B490-E76BAFE7DC81}" sibTransId="{8F20F396-7FD8-4BD2-96BE-3A502EEBA72E}"/>
    <dgm:cxn modelId="{ED01BF1D-98F3-4F4F-9F5F-A74E6422AC38}" srcId="{A3A5EA3D-DCF9-403C-B4CB-6160EC4E5D10}" destId="{BB4C63D5-E0B6-4A16-823D-B8598AF24619}" srcOrd="2" destOrd="0" parTransId="{A6D2361F-D658-48F8-879F-99B4B72046EA}" sibTransId="{3C051AEE-A6D0-40DD-9B99-01CB23CED2CB}"/>
    <dgm:cxn modelId="{00BA3BBF-7AC5-469F-84CE-1FF6D857F866}" type="presOf" srcId="{8AF8E335-4E6B-45A0-8979-3101C9FC359E}" destId="{D6C81A27-9831-4C72-A4AD-5726764C18E4}" srcOrd="0" destOrd="0" presId="urn:microsoft.com/office/officeart/2005/8/layout/radial4"/>
    <dgm:cxn modelId="{133BAA34-2E89-416F-90B8-D2C65C2833ED}" type="presOf" srcId="{8B10FA39-FF9D-4333-B6AC-BB77B94768BB}" destId="{DA705424-41B2-4700-BB66-FF526920FBB6}" srcOrd="0" destOrd="0" presId="urn:microsoft.com/office/officeart/2005/8/layout/radial4"/>
    <dgm:cxn modelId="{811DA765-371B-4CAC-90B0-7C48B828A76D}" type="presOf" srcId="{A3A5EA3D-DCF9-403C-B4CB-6160EC4E5D10}" destId="{BF598F2F-AAE8-4276-AEAD-F356BA8AE5D4}" srcOrd="0" destOrd="0" presId="urn:microsoft.com/office/officeart/2005/8/layout/radial4"/>
    <dgm:cxn modelId="{2F704657-9F08-41C6-A67D-ECF706B685DB}" type="presParOf" srcId="{D6C81A27-9831-4C72-A4AD-5726764C18E4}" destId="{BF598F2F-AAE8-4276-AEAD-F356BA8AE5D4}" srcOrd="0" destOrd="0" presId="urn:microsoft.com/office/officeart/2005/8/layout/radial4"/>
    <dgm:cxn modelId="{A6108877-8DD3-416B-BEE2-5E3D57F251B7}" type="presParOf" srcId="{D6C81A27-9831-4C72-A4AD-5726764C18E4}" destId="{9131FAA2-8DA8-4629-B181-247518CF93A0}" srcOrd="1" destOrd="0" presId="urn:microsoft.com/office/officeart/2005/8/layout/radial4"/>
    <dgm:cxn modelId="{7350B740-1200-4C43-9848-E79DD45C86A1}" type="presParOf" srcId="{D6C81A27-9831-4C72-A4AD-5726764C18E4}" destId="{DA705424-41B2-4700-BB66-FF526920FBB6}" srcOrd="2" destOrd="0" presId="urn:microsoft.com/office/officeart/2005/8/layout/radial4"/>
    <dgm:cxn modelId="{4A2A9BCA-3543-4A08-87EF-9271E7E31382}" type="presParOf" srcId="{D6C81A27-9831-4C72-A4AD-5726764C18E4}" destId="{0D6CD5E1-614F-43A1-84A1-44E95D99CCE6}" srcOrd="3" destOrd="0" presId="urn:microsoft.com/office/officeart/2005/8/layout/radial4"/>
    <dgm:cxn modelId="{A4EE982D-1B75-43E0-8CA9-CE8FE62686F8}" type="presParOf" srcId="{D6C81A27-9831-4C72-A4AD-5726764C18E4}" destId="{F33D3237-2063-4C01-ACC4-D7B1A221DD3C}" srcOrd="4" destOrd="0" presId="urn:microsoft.com/office/officeart/2005/8/layout/radial4"/>
    <dgm:cxn modelId="{9CF5D4F1-36AA-4182-9E64-264E91AF35E0}" type="presParOf" srcId="{D6C81A27-9831-4C72-A4AD-5726764C18E4}" destId="{F0BD9220-E2F4-4B5A-9890-049690401BCA}" srcOrd="5" destOrd="0" presId="urn:microsoft.com/office/officeart/2005/8/layout/radial4"/>
    <dgm:cxn modelId="{49DE3E9B-E572-44A0-B7DD-040AAAB0D8A8}" type="presParOf" srcId="{D6C81A27-9831-4C72-A4AD-5726764C18E4}" destId="{DE587DFD-905D-40E5-B419-8451A59DA317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027F4A-1645-4681-9651-151C4AEB4C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E47CBD-30E6-430D-9D35-2CA8345F1639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71153E-741A-43FF-A805-64E42FB57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2609850" cy="164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86728" cy="5000635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 у учащихся саморегуляции эмоциональных состояний через использование здоровьесберегающих технологий.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ИННОВАЦИОННЫЙ ОБРАЗОВАТЕЛЬНЫЙ ПРОЕКТ</a:t>
            </a:r>
            <a:b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Юшкова Ксения Валерьевна,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№1 Аксайского района</a:t>
            </a:r>
            <a:r>
              <a:rPr lang="ru-RU" sz="2000" i="1" dirty="0"/>
              <a:t>.</a:t>
            </a:r>
            <a:endParaRPr lang="ru-RU" sz="2000" dirty="0"/>
          </a:p>
        </p:txBody>
      </p:sp>
      <p:pic>
        <p:nvPicPr>
          <p:cNvPr id="1026" name="Picture 2" descr="C:\Documents and Settings\психолог\Рабочий стол\психолог года\для блога\Новая папка (2)\DSC_09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00372"/>
            <a:ext cx="2339180" cy="342902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ru-RU"/>
              <a:t> </a:t>
            </a:r>
          </a:p>
        </p:txBody>
      </p:sp>
      <p:sp>
        <p:nvSpPr>
          <p:cNvPr id="15388" name="Rectangle 28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428604"/>
            <a:ext cx="8472518" cy="220823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исследования   особенностей связи между темпераментом и саморегуляцией у подростков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endParaRPr lang="en-US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buFontTx/>
              <a:buNone/>
            </a:pPr>
            <a:r>
              <a:rPr lang="ru-RU" sz="2400" dirty="0" smtClean="0">
                <a:latin typeface="Verdana" pitchFamily="34" charset="0"/>
              </a:rPr>
              <a:t> </a:t>
            </a:r>
          </a:p>
          <a:p>
            <a:pPr>
              <a:buFontTx/>
              <a:buNone/>
            </a:pPr>
            <a:r>
              <a:rPr lang="ru-RU" sz="2400" dirty="0" smtClean="0">
                <a:latin typeface="Verdana" pitchFamily="34" charset="0"/>
              </a:rPr>
              <a:t>1. Процентное </a:t>
            </a:r>
            <a:r>
              <a:rPr lang="ru-RU" sz="2400" dirty="0">
                <a:latin typeface="Verdana" pitchFamily="34" charset="0"/>
              </a:rPr>
              <a:t>соотношение </a:t>
            </a:r>
            <a:r>
              <a:rPr lang="ru-RU" sz="2400" dirty="0">
                <a:solidFill>
                  <a:srgbClr val="FF0000"/>
                </a:solidFill>
                <a:latin typeface="Verdana" pitchFamily="34" charset="0"/>
              </a:rPr>
              <a:t>типов темперамента</a:t>
            </a:r>
            <a:endParaRPr lang="en-US" sz="2400" dirty="0">
              <a:solidFill>
                <a:srgbClr val="FF0000"/>
              </a:solidFill>
              <a:latin typeface="Verdana" pitchFamily="34" charset="0"/>
            </a:endParaRPr>
          </a:p>
          <a:p>
            <a:pPr>
              <a:buFontTx/>
              <a:buNone/>
            </a:pPr>
            <a:r>
              <a:rPr lang="ru-RU" sz="2400" dirty="0">
                <a:latin typeface="Verdana" pitchFamily="34" charset="0"/>
              </a:rPr>
              <a:t>мальчиков и девочек подростков.</a:t>
            </a:r>
            <a:r>
              <a:rPr lang="ru-RU" sz="2800" dirty="0">
                <a:latin typeface="Verdana" pitchFamily="34" charset="0"/>
              </a:rPr>
              <a:t>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900113" y="704850"/>
            <a:ext cx="6767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>
                <a:latin typeface="Arial" charset="0"/>
              </a:rPr>
              <a:t> </a:t>
            </a:r>
            <a:r>
              <a:rPr lang="ru-RU"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  <a:endParaRPr lang="ru-RU">
              <a:latin typeface="Arial" charset="0"/>
            </a:endParaRP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3708400" y="1484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>
                <a:latin typeface="Arial" charset="0"/>
              </a:rPr>
              <a:t> </a:t>
            </a:r>
            <a:endParaRPr lang="ru-RU">
              <a:latin typeface="Arial" charset="0"/>
            </a:endParaRPr>
          </a:p>
        </p:txBody>
      </p:sp>
      <p:pic>
        <p:nvPicPr>
          <p:cNvPr id="15391" name="Picture 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716213"/>
            <a:ext cx="7273925" cy="3303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785794"/>
            <a:ext cx="8229600" cy="350046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2.Степень выраженности </a:t>
            </a:r>
            <a:r>
              <a:rPr lang="ru-RU" sz="1800" b="1" dirty="0" smtClean="0">
                <a:solidFill>
                  <a:srgbClr val="FF0000"/>
                </a:solidFill>
              </a:rPr>
              <a:t>акцентуаций характера </a:t>
            </a:r>
            <a:r>
              <a:rPr lang="ru-RU" sz="1800" b="1" dirty="0" smtClean="0"/>
              <a:t>у подростков.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r>
              <a:rPr lang="ru-RU" sz="1600" b="1" dirty="0" smtClean="0"/>
              <a:t> </a:t>
            </a:r>
            <a:r>
              <a:rPr lang="ru-RU" sz="1700" b="1" dirty="0" smtClean="0"/>
              <a:t>Средние значения акцентуаций характера.</a:t>
            </a:r>
            <a:endParaRPr lang="ru-RU" sz="17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1571605" y="1142984"/>
          <a:ext cx="6238875" cy="21945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57321"/>
                <a:gridCol w="1138229"/>
                <a:gridCol w="1247775"/>
                <a:gridCol w="1247775"/>
                <a:gridCol w="1247775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Группы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испытуемых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Диапазон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не </a:t>
                      </a:r>
                      <a:r>
                        <a:rPr lang="ru-RU" sz="1600" dirty="0" err="1"/>
                        <a:t>акцентуи</a:t>
                      </a:r>
                      <a:endParaRPr lang="ru-RU" sz="16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рованных</a:t>
                      </a:r>
                      <a:endParaRPr lang="ru-RU" sz="16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черт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Признак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акценту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аций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Диапазон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тенденций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Диапазон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акцентуи</a:t>
                      </a:r>
                      <a:endParaRPr lang="ru-RU" sz="16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рованных</a:t>
                      </a:r>
                      <a:endParaRPr lang="ru-RU" sz="16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черт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0 - 11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12 - 14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15 - 16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19 - 24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 Мальчики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36,8%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22,4%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10,7%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 Девочки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25,5%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22,5%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35,9%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15,9%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 Всего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30,5%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22,4%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33,3%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13,6%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1" y="4286256"/>
          <a:ext cx="8215373" cy="159345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92104"/>
                <a:gridCol w="901601"/>
                <a:gridCol w="746852"/>
                <a:gridCol w="746852"/>
                <a:gridCol w="746852"/>
                <a:gridCol w="746852"/>
                <a:gridCol w="746852"/>
                <a:gridCol w="746852"/>
                <a:gridCol w="746852"/>
                <a:gridCol w="746852"/>
                <a:gridCol w="746852"/>
              </a:tblGrid>
              <a:tr h="6429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Демонст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ративный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Застревающий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Педан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тичный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Возбу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димый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Гипер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тимный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Дис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тимич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Тревож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ный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Экзаль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тиров.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Эмоти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Цикл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отим.</a:t>
                      </a: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Девочки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14,3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11,6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13,3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18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16,9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17,3 </a:t>
                      </a:r>
                    </a:p>
                  </a:txBody>
                  <a:tcPr marL="68580" marR="68580" marT="0" marB="0"/>
                </a:tc>
              </a:tr>
              <a:tr h="4504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Мальчики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13,5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7,9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14,2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15,2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000108"/>
            <a:ext cx="8229600" cy="2886092"/>
          </a:xfrm>
        </p:spPr>
        <p:txBody>
          <a:bodyPr/>
          <a:lstStyle/>
          <a:p>
            <a:r>
              <a:rPr lang="ru-RU" b="1" dirty="0" smtClean="0"/>
              <a:t>3.Количественные показатели  категорий индивидуальных особенностей </a:t>
            </a:r>
            <a:r>
              <a:rPr lang="ru-RU" b="1" dirty="0" smtClean="0">
                <a:solidFill>
                  <a:srgbClr val="FF0000"/>
                </a:solidFill>
              </a:rPr>
              <a:t>саморегуляции</a:t>
            </a:r>
            <a:r>
              <a:rPr lang="ru-RU" b="1" dirty="0" smtClean="0"/>
              <a:t> у подростков.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1000100" y="2571744"/>
          <a:ext cx="6858045" cy="178595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62005"/>
                <a:gridCol w="762005"/>
                <a:gridCol w="762005"/>
                <a:gridCol w="762005"/>
                <a:gridCol w="762005"/>
                <a:gridCol w="762005"/>
                <a:gridCol w="762005"/>
                <a:gridCol w="762005"/>
                <a:gridCol w="762005"/>
              </a:tblGrid>
              <a:tr h="40327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Пл.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М.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Пр.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Оц. Р.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Д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М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Д.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М.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Д.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М.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Д.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М.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Н.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0%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9,7%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32%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17%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1,9%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9,7%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17,3%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17%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Ср.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55%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56%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44%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60%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57%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65,8%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65%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63%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В.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44%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34%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23%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21%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40%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24%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17%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19,5%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30352"/>
            <a:ext cx="7400948" cy="204139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Модель психолого-педагогических условий по  формированию у учащихся навыков саморегуляции эмоциональных состояний.</a:t>
            </a:r>
            <a:r>
              <a:rPr lang="ru-RU" sz="2000" b="1" dirty="0" smtClean="0"/>
              <a:t>  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857356" y="1857364"/>
          <a:ext cx="5143536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07223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Программа деятельности по формированию  </a:t>
            </a:r>
          </a:p>
          <a:p>
            <a:pPr algn="r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у учащихся навыков саморегуляции эмоциональных состояний.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1"/>
                </a:solidFill>
              </a:rPr>
              <a:t> </a:t>
            </a:r>
            <a:endParaRPr lang="ru-RU" sz="29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071546"/>
          <a:ext cx="6572296" cy="5689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5691"/>
                <a:gridCol w="4476605"/>
              </a:tblGrid>
              <a:tr h="399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Проблема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61" marR="504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Содержание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61" marR="50461" marT="0" marB="0"/>
                </a:tc>
              </a:tr>
              <a:tr h="1971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Не умение конструктивно решать конфликтные  ситуации.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61" marR="5046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1.    Развитие навыков самоанализа;</a:t>
                      </a:r>
                    </a:p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2.    Формирование умения понимать причины собственного  поведения;</a:t>
                      </a:r>
                    </a:p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3. Развитие навыков выхода из конфликтной ситуации</a:t>
                      </a:r>
                    </a:p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 4.   Формирование способов регуляции поведения и эмоционального состояния;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50461" marR="50461" marT="0" marB="0"/>
                </a:tc>
              </a:tr>
              <a:tr h="1971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Стрессовая ситуация оценки на уроке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61" marR="5046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1.   Формирование способов регуляции поведения и эмоционального состояния;</a:t>
                      </a:r>
                    </a:p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2.    Формирование   интереса и позитивного отношения к себе;</a:t>
                      </a:r>
                    </a:p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3.    Формирование уверенности в себе;</a:t>
                      </a:r>
                    </a:p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4. Обучение способам снятия эмоционального напряжения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50461" marR="50461" marT="0" marB="0"/>
                </a:tc>
              </a:tr>
              <a:tr h="995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Не умение конструктивно выражать  чувства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61" marR="5046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1.   Формирование способности конструктивно выражать чувства и эмоции</a:t>
                      </a:r>
                    </a:p>
                    <a:p>
                      <a:pPr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/>
                        <a:t>2.  Развитие  навыков самоконтроля, саморегуляции;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50461" marR="50461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7640980" cy="547041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>
                <a:solidFill>
                  <a:schemeClr val="accent1"/>
                </a:solidFill>
              </a:rPr>
              <a:t>Психолого-педагогические технологии  реализации идеи проекта:</a:t>
            </a:r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Педагогические                       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b="1" dirty="0" smtClean="0"/>
              <a:t>проектная технология;                  </a:t>
            </a:r>
          </a:p>
          <a:p>
            <a:pPr>
              <a:buNone/>
            </a:pPr>
            <a:r>
              <a:rPr lang="ru-RU" b="1" dirty="0" smtClean="0"/>
              <a:t>- исследовательская технология;                    </a:t>
            </a:r>
          </a:p>
          <a:p>
            <a:pPr>
              <a:buNone/>
            </a:pPr>
            <a:r>
              <a:rPr lang="ru-RU" b="1" dirty="0" smtClean="0"/>
              <a:t>- ИКТ;                                                  </a:t>
            </a:r>
          </a:p>
          <a:p>
            <a:pPr>
              <a:buFontTx/>
              <a:buChar char="-"/>
            </a:pPr>
            <a:r>
              <a:rPr lang="ru-RU" b="1" dirty="0" smtClean="0"/>
              <a:t>игровая технология; </a:t>
            </a:r>
          </a:p>
          <a:p>
            <a:pPr>
              <a:buNone/>
            </a:pPr>
            <a:r>
              <a:rPr lang="ru-RU" b="1" dirty="0" smtClean="0"/>
              <a:t>                      </a:t>
            </a:r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accent1"/>
                </a:solidFill>
              </a:rPr>
              <a:t> Психологические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 диагностическая технология</a:t>
            </a:r>
          </a:p>
          <a:p>
            <a:pPr>
              <a:buFontTx/>
              <a:buChar char="-"/>
            </a:pPr>
            <a:r>
              <a:rPr lang="ru-RU" b="1" dirty="0" smtClean="0"/>
              <a:t> развивающая технология</a:t>
            </a:r>
          </a:p>
          <a:p>
            <a:pPr>
              <a:buFontTx/>
              <a:buChar char="-"/>
            </a:pPr>
            <a:r>
              <a:rPr lang="ru-RU" b="1" dirty="0" smtClean="0"/>
              <a:t> коррекционная технология;</a:t>
            </a:r>
          </a:p>
          <a:p>
            <a:pPr>
              <a:buFontTx/>
              <a:buChar char="-"/>
            </a:pPr>
            <a:r>
              <a:rPr lang="ru-RU" b="1" dirty="0" smtClean="0"/>
              <a:t> психологические акции.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498236" cy="59704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/>
                </a:solidFill>
              </a:rPr>
              <a:t>      Формы внеурочной деятельности:</a:t>
            </a: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тренинги;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индивидуальные занятия;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групповые занятия;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семинары-практикумы для педагогов и родителей;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внеурочная деятельность в условиях реализации ФГОС.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7640980" cy="59704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chemeClr val="accent1"/>
                </a:solidFill>
              </a:rPr>
              <a:t>Условия, необходимые </a:t>
            </a:r>
          </a:p>
          <a:p>
            <a:pPr algn="ctr">
              <a:buNone/>
            </a:pPr>
            <a:r>
              <a:rPr lang="ru-RU" sz="3100" b="1" dirty="0" smtClean="0">
                <a:solidFill>
                  <a:schemeClr val="accent1"/>
                </a:solidFill>
              </a:rPr>
              <a:t>для реализации проекта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sz="2900" dirty="0" smtClean="0"/>
              <a:t>Системный подход</a:t>
            </a:r>
          </a:p>
          <a:p>
            <a:pPr lvl="0"/>
            <a:endParaRPr lang="ru-RU" sz="2900" dirty="0" smtClean="0"/>
          </a:p>
          <a:p>
            <a:pPr lvl="0"/>
            <a:r>
              <a:rPr lang="ru-RU" sz="2900" dirty="0" smtClean="0"/>
              <a:t>Деятельностный подход</a:t>
            </a:r>
          </a:p>
          <a:p>
            <a:pPr lvl="0">
              <a:buNone/>
            </a:pPr>
            <a:endParaRPr lang="ru-RU" sz="2900" dirty="0" smtClean="0"/>
          </a:p>
          <a:p>
            <a:pPr lvl="0"/>
            <a:r>
              <a:rPr lang="ru-RU" sz="2900" dirty="0" smtClean="0"/>
              <a:t>Сотрудничество и взаимодействие с другими ОУ и организациями</a:t>
            </a:r>
          </a:p>
          <a:p>
            <a:pPr lvl="0">
              <a:buNone/>
            </a:pPr>
            <a:endParaRPr lang="ru-RU" sz="2900" dirty="0" smtClean="0"/>
          </a:p>
          <a:p>
            <a:pPr lvl="0"/>
            <a:r>
              <a:rPr lang="ru-RU" sz="2900" dirty="0" smtClean="0"/>
              <a:t>Сотрудничество с родителями</a:t>
            </a:r>
          </a:p>
          <a:p>
            <a:pPr lvl="0">
              <a:buNone/>
            </a:pPr>
            <a:endParaRPr lang="ru-RU" sz="2900" dirty="0" smtClean="0"/>
          </a:p>
          <a:p>
            <a:pPr lvl="0"/>
            <a:r>
              <a:rPr lang="ru-RU" sz="2900" dirty="0" smtClean="0"/>
              <a:t>Командный подход (в работе задействованы все педагоги школы)</a:t>
            </a:r>
          </a:p>
          <a:p>
            <a:pPr lvl="0">
              <a:buNone/>
            </a:pPr>
            <a:endParaRPr lang="ru-RU" sz="2900" dirty="0" smtClean="0"/>
          </a:p>
          <a:p>
            <a:pPr lvl="0"/>
            <a:r>
              <a:rPr lang="ru-RU" sz="2900" dirty="0" smtClean="0"/>
              <a:t>Использование дифференцированного подхода в работе с детьми</a:t>
            </a:r>
          </a:p>
          <a:p>
            <a:pPr lvl="0">
              <a:buNone/>
            </a:pPr>
            <a:endParaRPr lang="ru-RU" sz="2900" dirty="0" smtClean="0"/>
          </a:p>
          <a:p>
            <a:pPr lvl="0"/>
            <a:r>
              <a:rPr lang="ru-RU" sz="2900" dirty="0" smtClean="0"/>
              <a:t>Реализация ФГОС 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54704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</a:rPr>
              <a:t>                        Список использованной литературы</a:t>
            </a:r>
            <a:endParaRPr lang="ru-RU" sz="44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Завязкин О.В. Самоконтроль и саморегуляция. [Текст] Д.: Сталкер, 1998.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Кураев Г.А., Пожарская Е.Н. Возрастная психология: Курс лекций [Текст]   Ростов-на-Дону: УНИИ валеологии РГУ, 2002.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Моросанова В.И. Аронова Е.А. Пахотникова И. В. Личностные и когнитивные аспекты саморегуляции деятельности человека. [Текст] М.: ИП РАО, 2006.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Моросанова В.И., Аронова Е.А. Самосознание и саморегуляция поведения</a:t>
            </a:r>
            <a:r>
              <a:rPr lang="ru-RU" dirty="0" smtClean="0"/>
              <a:t>. [Текст] М.: «ИП РАН», 2007.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Пожарская Е.Н.  Здоровьесберегающая педагогика </a:t>
            </a:r>
            <a:r>
              <a:rPr lang="ru-RU" dirty="0" smtClean="0"/>
              <a:t> [Текст]. Ростов-на-Дону: издательский центр ДГТУ, 2012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Пожарская Е.Н., Сухомлинова Е.Н. Паспорт индивидуального развития учащегося. [Текст] Ростов-на-Дону: Изд-во: ЦВВР, 2009.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Рассказова Е.И. Психологические факторы саморегуляции на разных этапах выполнения учебного задания</a:t>
            </a:r>
            <a:r>
              <a:rPr lang="ru-RU" dirty="0" smtClean="0"/>
              <a:t> [Текст]  // Психологический журнал. 2011, Т32 №2 С.36 – 47.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Реан А. А. Психология личности. [Текст]  М.: АСТ, 2007</a:t>
            </a:r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183880" cy="214314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8034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5398978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 актуальна так, как отвечает требованиям основных направлений модернизации образования- в условиях реализации Федерального государственного стандарта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одним из  планируемых результатов  по формированию универсальных учебных действий- </a:t>
            </a:r>
            <a:r>
              <a:rPr lang="ru-RU" b="1" i="1" dirty="0" smtClean="0">
                <a:solidFill>
                  <a:schemeClr val="accent1"/>
                </a:solidFill>
              </a:rPr>
              <a:t>регулятивных универсальных учебных действий</a:t>
            </a:r>
            <a:r>
              <a:rPr lang="ru-RU" b="1" dirty="0" smtClean="0">
                <a:solidFill>
                  <a:schemeClr val="accent1"/>
                </a:solidFill>
              </a:rPr>
              <a:t> является то, </a:t>
            </a:r>
            <a:r>
              <a:rPr lang="ru-RU" b="1" dirty="0" smtClean="0">
                <a:solidFill>
                  <a:srgbClr val="FF0000"/>
                </a:solidFill>
              </a:rPr>
              <a:t>что выпускник получит возможность научиться </a:t>
            </a:r>
            <a:r>
              <a:rPr lang="ru-RU" b="1" i="1" dirty="0" smtClean="0">
                <a:solidFill>
                  <a:srgbClr val="FF0000"/>
                </a:solidFill>
              </a:rPr>
              <a:t>основам саморегуляции эмоционального состояния</a:t>
            </a:r>
            <a:r>
              <a:rPr lang="ru-RU" b="1" i="1" dirty="0" smtClean="0">
                <a:solidFill>
                  <a:schemeClr val="accent1"/>
                </a:solidFill>
              </a:rPr>
              <a:t>.</a:t>
            </a:r>
            <a:endParaRPr lang="ru-RU" b="1" dirty="0" smtClean="0">
              <a:solidFill>
                <a:schemeClr val="accent1"/>
              </a:solidFill>
            </a:endParaRPr>
          </a:p>
          <a:p>
            <a:endParaRPr lang="ru-RU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ru-RU" dirty="0" smtClean="0"/>
              <a:t>теоретические и методологические аспекты саморегуляции психических состояний (</a:t>
            </a:r>
            <a:r>
              <a:rPr lang="ru-RU" dirty="0" smtClean="0">
                <a:solidFill>
                  <a:srgbClr val="FF0000"/>
                </a:solidFill>
              </a:rPr>
              <a:t>Леонова А.Б., Конопкин О. А., Моросанова В.И.</a:t>
            </a:r>
            <a:r>
              <a:rPr lang="ru-RU" dirty="0" smtClean="0"/>
              <a:t>); психические состояния учащихся, учителей в процессе обучения (</a:t>
            </a:r>
            <a:r>
              <a:rPr lang="ru-RU" dirty="0" smtClean="0">
                <a:solidFill>
                  <a:srgbClr val="FF0000"/>
                </a:solidFill>
              </a:rPr>
              <a:t>Гримак Л.П., Сафарова А. Ф. и др.</a:t>
            </a:r>
            <a:r>
              <a:rPr lang="ru-RU" dirty="0" smtClean="0"/>
              <a:t>); саморегуляция психических состояний субъекта  в экстремальных ситуациях (</a:t>
            </a:r>
            <a:r>
              <a:rPr lang="ru-RU" dirty="0" smtClean="0">
                <a:solidFill>
                  <a:srgbClr val="FF0000"/>
                </a:solidFill>
              </a:rPr>
              <a:t>Вяткин Б. А., Голиков Ю. А., Дикая Л. Г.</a:t>
            </a:r>
            <a:r>
              <a:rPr lang="ru-RU" dirty="0" smtClean="0"/>
              <a:t>) и другие возрастные аспекты саморегулирования (</a:t>
            </a:r>
            <a:r>
              <a:rPr lang="ru-RU" dirty="0" smtClean="0">
                <a:solidFill>
                  <a:srgbClr val="FF0000"/>
                </a:solidFill>
              </a:rPr>
              <a:t>Габдреева Г. Ш., Прохоров А. О.</a:t>
            </a:r>
            <a:r>
              <a:rPr lang="ru-RU" dirty="0" smtClean="0"/>
              <a:t> и др.)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86050" y="357166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Научное    обоснование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183880" cy="539897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Основная идея проекта</a:t>
            </a:r>
            <a:r>
              <a:rPr lang="ru-RU" dirty="0" smtClean="0">
                <a:solidFill>
                  <a:schemeClr val="accent1"/>
                </a:solidFill>
              </a:rPr>
              <a:t> – </a:t>
            </a:r>
            <a:r>
              <a:rPr lang="ru-RU" dirty="0" smtClean="0"/>
              <a:t>возможность формирования саморегуляции психических состояний подростков </a:t>
            </a:r>
            <a:r>
              <a:rPr lang="ru-RU" dirty="0" smtClean="0">
                <a:solidFill>
                  <a:srgbClr val="FF0000"/>
                </a:solidFill>
              </a:rPr>
              <a:t>на основе </a:t>
            </a:r>
            <a:r>
              <a:rPr lang="ru-RU" dirty="0" smtClean="0"/>
              <a:t>задействования психологических </a:t>
            </a:r>
            <a:r>
              <a:rPr lang="ru-RU" dirty="0" smtClean="0">
                <a:solidFill>
                  <a:srgbClr val="FF0000"/>
                </a:solidFill>
              </a:rPr>
              <a:t>ресурсов личности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>
                <a:solidFill>
                  <a:schemeClr val="accent1"/>
                </a:solidFill>
              </a:rPr>
              <a:t>Цель проекта</a:t>
            </a:r>
            <a:r>
              <a:rPr lang="ru-RU" dirty="0" smtClean="0">
                <a:solidFill>
                  <a:schemeClr val="accent1"/>
                </a:solidFill>
              </a:rPr>
              <a:t> – </a:t>
            </a:r>
            <a:r>
              <a:rPr lang="ru-RU" dirty="0" smtClean="0"/>
              <a:t>определить </a:t>
            </a:r>
            <a:r>
              <a:rPr lang="ru-RU" dirty="0" smtClean="0">
                <a:solidFill>
                  <a:srgbClr val="FF0000"/>
                </a:solidFill>
              </a:rPr>
              <a:t>психолого-педагогические условия,  методы и формы работы</a:t>
            </a:r>
            <a:r>
              <a:rPr lang="ru-RU" dirty="0" smtClean="0"/>
              <a:t>  по формированию у учащихся навыков саморегуляции эмоциональных состояний.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539897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accent1"/>
                </a:solidFill>
              </a:rPr>
              <a:t> </a:t>
            </a:r>
            <a:r>
              <a:rPr lang="ru-RU" sz="3800" b="1" i="1" dirty="0" smtClean="0">
                <a:solidFill>
                  <a:schemeClr val="accent1"/>
                </a:solidFill>
              </a:rPr>
              <a:t>Задачи:</a:t>
            </a: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разработать психолого-педагогическую среду</a:t>
            </a:r>
            <a:r>
              <a:rPr lang="ru-RU" dirty="0" smtClean="0"/>
              <a:t> по формированию у учащихся навыков саморегуляции эмоциональных состояний;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провести отбор педагогических </a:t>
            </a:r>
            <a:r>
              <a:rPr lang="ru-RU" dirty="0" smtClean="0">
                <a:solidFill>
                  <a:srgbClr val="FF0000"/>
                </a:solidFill>
              </a:rPr>
              <a:t>технологий</a:t>
            </a:r>
            <a:r>
              <a:rPr lang="ru-RU" dirty="0" smtClean="0"/>
              <a:t> и психологических </a:t>
            </a:r>
            <a:r>
              <a:rPr lang="ru-RU" dirty="0" smtClean="0">
                <a:solidFill>
                  <a:srgbClr val="FF0000"/>
                </a:solidFill>
              </a:rPr>
              <a:t>методов</a:t>
            </a:r>
            <a:r>
              <a:rPr lang="ru-RU" dirty="0" smtClean="0"/>
              <a:t>; 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определить </a:t>
            </a:r>
            <a:r>
              <a:rPr lang="ru-RU" dirty="0" smtClean="0">
                <a:solidFill>
                  <a:srgbClr val="FF0000"/>
                </a:solidFill>
              </a:rPr>
              <a:t>формы</a:t>
            </a:r>
            <a:r>
              <a:rPr lang="ru-RU" dirty="0" smtClean="0"/>
              <a:t> внеурочной </a:t>
            </a:r>
            <a:r>
              <a:rPr lang="ru-RU" dirty="0" smtClean="0">
                <a:solidFill>
                  <a:srgbClr val="FF0000"/>
                </a:solidFill>
              </a:rPr>
              <a:t>деятельности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организовать  </a:t>
            </a:r>
            <a:r>
              <a:rPr lang="ru-RU" dirty="0" smtClean="0">
                <a:solidFill>
                  <a:srgbClr val="FF0000"/>
                </a:solidFill>
              </a:rPr>
              <a:t>взаимодействие</a:t>
            </a:r>
            <a:r>
              <a:rPr lang="ru-RU" dirty="0" smtClean="0"/>
              <a:t> с родителями;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организовать </a:t>
            </a:r>
            <a:r>
              <a:rPr lang="ru-RU" dirty="0" smtClean="0">
                <a:solidFill>
                  <a:srgbClr val="FF0000"/>
                </a:solidFill>
              </a:rPr>
              <a:t>деловое  сотрудничество</a:t>
            </a:r>
            <a:r>
              <a:rPr lang="ru-RU" dirty="0" smtClean="0"/>
              <a:t> с учреждениями культуры и дополнительного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6041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900" b="1" dirty="0" smtClean="0">
                <a:solidFill>
                  <a:schemeClr val="accent1"/>
                </a:solidFill>
              </a:rPr>
              <a:t>       Планируемые результаты.</a:t>
            </a:r>
            <a:endParaRPr lang="ru-RU" sz="39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педагогические условия</a:t>
            </a:r>
            <a:r>
              <a:rPr lang="ru-RU" dirty="0" smtClean="0"/>
              <a:t> по формированию у учащихся навыков саморегуляции эмоциональных состояний;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методические рекомендации</a:t>
            </a:r>
            <a:r>
              <a:rPr lang="ru-RU" dirty="0" smtClean="0"/>
              <a:t> по формированию у учащихся навыков саморегуляции эмоциональных состояний;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повышение уровня развития, воспитанности</a:t>
            </a:r>
            <a:r>
              <a:rPr lang="ru-RU" dirty="0" smtClean="0"/>
              <a:t> и духовно-нравственной культуры учащихся школы.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100" b="1" dirty="0" smtClean="0">
                <a:solidFill>
                  <a:schemeClr val="accent1"/>
                </a:solidFill>
              </a:rPr>
              <a:t>                    Измерители</a:t>
            </a:r>
            <a:endParaRPr lang="ru-RU" sz="41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Характерологический опросник Леонгарда-Шмишека;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pPr>
              <a:buFontTx/>
              <a:buChar char="-"/>
            </a:pPr>
            <a:r>
              <a:rPr lang="ru-RU" i="1" dirty="0" smtClean="0"/>
              <a:t>ССПМ-98 (В. И. Моросанова);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pPr>
              <a:buFontTx/>
              <a:buChar char="-"/>
            </a:pPr>
            <a:r>
              <a:rPr lang="ru-RU" i="1" dirty="0" smtClean="0"/>
              <a:t>Куль Ю. Шкала контроля за действием;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pPr>
              <a:buFontTx/>
              <a:buChar char="-"/>
            </a:pPr>
            <a:r>
              <a:rPr lang="ru-RU" i="1" dirty="0" smtClean="0"/>
              <a:t>Тест «Оценка свойств нервной системы»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pPr>
              <a:buFontTx/>
              <a:buChar char="-"/>
            </a:pPr>
            <a:r>
              <a:rPr lang="ru-RU" i="1" dirty="0" smtClean="0"/>
              <a:t>Тест «Оценка свойств темперамента»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pPr>
              <a:buFontTx/>
              <a:buChar char="-"/>
            </a:pPr>
            <a:r>
              <a:rPr lang="ru-RU" i="1" dirty="0" smtClean="0"/>
              <a:t>Опросник коммуникативного контроля (М. Шнайдер)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i="1" dirty="0" smtClean="0"/>
              <a:t>Опросник «Психоэмоциональный статус» (для педагогов)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5398978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Возможными потребителями </a:t>
            </a:r>
            <a:r>
              <a:rPr lang="ru-RU" dirty="0" smtClean="0"/>
              <a:t>результатов проектной деятельности могут являться </a:t>
            </a:r>
            <a:r>
              <a:rPr lang="ru-RU" dirty="0" smtClean="0">
                <a:solidFill>
                  <a:srgbClr val="FF0000"/>
                </a:solidFill>
              </a:rPr>
              <a:t>педагоги, родители </a:t>
            </a:r>
            <a:r>
              <a:rPr lang="ru-RU" dirty="0" smtClean="0"/>
              <a:t>школ Аксайского района.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4000" b="1" dirty="0" smtClean="0">
                <a:solidFill>
                  <a:schemeClr val="accent1"/>
                </a:solidFill>
              </a:rPr>
              <a:t>Участниками проектной деятельности являются:</a:t>
            </a:r>
            <a:endParaRPr lang="ru-RU" sz="40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администрация</a:t>
            </a:r>
            <a:r>
              <a:rPr lang="ru-RU" dirty="0" smtClean="0"/>
              <a:t> МБОУ СОШ №1;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педагог-психолог</a:t>
            </a:r>
            <a:r>
              <a:rPr lang="ru-RU" dirty="0" smtClean="0"/>
              <a:t>, способный реализовать инновационные идеи данного проекта,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психолого-педагогическая служба </a:t>
            </a:r>
            <a:r>
              <a:rPr lang="ru-RU" dirty="0" smtClean="0"/>
              <a:t>школы,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учителя – предметники</a:t>
            </a:r>
            <a:r>
              <a:rPr lang="ru-RU" dirty="0" smtClean="0"/>
              <a:t> школы;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учащиеся</a:t>
            </a:r>
            <a:r>
              <a:rPr lang="ru-RU" dirty="0" smtClean="0"/>
              <a:t> школы, их </a:t>
            </a:r>
            <a:r>
              <a:rPr lang="ru-RU" dirty="0" smtClean="0">
                <a:solidFill>
                  <a:srgbClr val="FF0000"/>
                </a:solidFill>
              </a:rPr>
              <a:t>родители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учреждения дополнительного образования </a:t>
            </a:r>
            <a:r>
              <a:rPr lang="ru-RU" dirty="0" smtClean="0"/>
              <a:t>на основе сотрудничества.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500858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                          Этапы реализации проекта</a:t>
            </a:r>
            <a:r>
              <a:rPr lang="ru-RU" b="1" dirty="0" smtClean="0">
                <a:solidFill>
                  <a:schemeClr val="accent1"/>
                </a:solidFill>
              </a:rPr>
              <a:t>: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         Проект рассчитан  на 2012-2016 гг.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1.</a:t>
            </a:r>
            <a:r>
              <a:rPr lang="ru-RU" b="1" dirty="0" smtClean="0">
                <a:solidFill>
                  <a:schemeClr val="accent1"/>
                </a:solidFill>
              </a:rPr>
              <a:t>Подготовительно - организационный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1 полугодие 2012-2013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уч.г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).</a:t>
            </a:r>
          </a:p>
          <a:p>
            <a:pPr>
              <a:buFontTx/>
              <a:buChar char="-"/>
            </a:pPr>
            <a:r>
              <a:rPr lang="ru-RU" dirty="0" smtClean="0"/>
              <a:t>разработать модель педагогических условий по формированию </a:t>
            </a:r>
          </a:p>
          <a:p>
            <a:pPr>
              <a:buNone/>
            </a:pPr>
            <a:r>
              <a:rPr lang="ru-RU" dirty="0" smtClean="0"/>
              <a:t>у учащихся навыков саморегуляции эмоциональных состояний;</a:t>
            </a:r>
          </a:p>
          <a:p>
            <a:pPr>
              <a:buNone/>
            </a:pPr>
            <a:r>
              <a:rPr lang="ru-RU" dirty="0" smtClean="0"/>
              <a:t>- отбор технологий реализации идеи проекта;</a:t>
            </a:r>
          </a:p>
          <a:p>
            <a:pPr>
              <a:buNone/>
            </a:pPr>
            <a:r>
              <a:rPr lang="ru-RU" dirty="0" smtClean="0"/>
              <a:t>- определение форм реализации идеи проекта;</a:t>
            </a:r>
          </a:p>
          <a:p>
            <a:pPr>
              <a:buNone/>
            </a:pPr>
            <a:r>
              <a:rPr lang="ru-RU" dirty="0" smtClean="0"/>
              <a:t>- заключить договора сотрудничества.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2. </a:t>
            </a:r>
            <a:r>
              <a:rPr lang="ru-RU" b="1" dirty="0" smtClean="0">
                <a:solidFill>
                  <a:schemeClr val="accent1"/>
                </a:solidFill>
              </a:rPr>
              <a:t>Конструктивный</a:t>
            </a:r>
            <a:r>
              <a:rPr lang="ru-RU" dirty="0" smtClean="0">
                <a:solidFill>
                  <a:schemeClr val="accent1"/>
                </a:solidFill>
              </a:rPr>
              <a:t>  </a:t>
            </a:r>
            <a:r>
              <a:rPr lang="ru-RU" dirty="0" smtClean="0"/>
              <a:t>(инновационная практическая деятельность)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2 полугодие 2012-2013уч.г.,2013-2014 </a:t>
            </a:r>
            <a:r>
              <a:rPr lang="ru-RU" dirty="0" err="1" smtClean="0">
                <a:solidFill>
                  <a:srgbClr val="FF0000"/>
                </a:solidFill>
              </a:rPr>
              <a:t>уч.г</a:t>
            </a:r>
            <a:r>
              <a:rPr lang="ru-RU" dirty="0" smtClean="0">
                <a:solidFill>
                  <a:srgbClr val="FF0000"/>
                </a:solidFill>
              </a:rPr>
              <a:t>., 2014-2015 </a:t>
            </a:r>
            <a:r>
              <a:rPr lang="ru-RU" dirty="0" err="1" smtClean="0">
                <a:solidFill>
                  <a:srgbClr val="FF0000"/>
                </a:solidFill>
              </a:rPr>
              <a:t>уч.г</a:t>
            </a:r>
            <a:r>
              <a:rPr lang="ru-RU" dirty="0" smtClean="0"/>
              <a:t>.)</a:t>
            </a:r>
          </a:p>
          <a:p>
            <a:pPr>
              <a:buNone/>
            </a:pPr>
            <a:r>
              <a:rPr lang="ru-RU" dirty="0" smtClean="0"/>
              <a:t>- практическая реализация идей проекта;</a:t>
            </a:r>
          </a:p>
          <a:p>
            <a:pPr>
              <a:buNone/>
            </a:pPr>
            <a:r>
              <a:rPr lang="ru-RU" dirty="0" smtClean="0"/>
              <a:t>- открытые занятия, тренинги, обмен опытом через ШМО, РМО;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3. </a:t>
            </a:r>
            <a:r>
              <a:rPr lang="ru-RU" b="1" dirty="0" smtClean="0">
                <a:solidFill>
                  <a:schemeClr val="accent1"/>
                </a:solidFill>
              </a:rPr>
              <a:t>Завершающий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2015-2016 гг.)</a:t>
            </a:r>
          </a:p>
          <a:p>
            <a:pPr>
              <a:buNone/>
            </a:pPr>
            <a:r>
              <a:rPr lang="ru-RU" dirty="0" smtClean="0"/>
              <a:t>- обобщение наработанного материала; </a:t>
            </a:r>
          </a:p>
          <a:p>
            <a:pPr>
              <a:buNone/>
            </a:pPr>
            <a:r>
              <a:rPr lang="ru-RU" dirty="0" smtClean="0"/>
              <a:t>- разработка методических рекомендаций.</a:t>
            </a:r>
          </a:p>
          <a:p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1838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</TotalTime>
  <Words>736</Words>
  <Application>Microsoft Office PowerPoint</Application>
  <PresentationFormat>Экран (4:3)</PresentationFormat>
  <Paragraphs>290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Формирование  у учащихся саморегуляции эмоциональных состояний через использование здоровьесберегающих технологий.   ИННОВАЦИОННЫЙ ОБРАЗОВАТЕЛЬНЫЙ ПРОЕКТ     Юшкова Ксения Валерьевна, педагог-психолог МБОУ СОШ №1 Аксайского района.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    СПАСИБО ЗА ВНИМАНИЕ!</vt:lpstr>
    </vt:vector>
  </TitlesOfParts>
  <Company>МБОУ СОШ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у учащихся саморегуляции эмоциональных состояний через использование здоровьесберегающих технологий.   ИННОВАЦИОННЫЙ ОБРАЗОВАТЕЛЬНЫЙ ПРОЕКТ     Юшкова Ксения Валерьевна, педагог-психолог МБОУ СОШ №1 Аксайского района.</dc:title>
  <dc:creator>k415</dc:creator>
  <cp:lastModifiedBy>k415</cp:lastModifiedBy>
  <cp:revision>24</cp:revision>
  <dcterms:created xsi:type="dcterms:W3CDTF">2013-12-17T07:30:09Z</dcterms:created>
  <dcterms:modified xsi:type="dcterms:W3CDTF">2014-01-09T05:07:28Z</dcterms:modified>
</cp:coreProperties>
</file>