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4"/>
  </p:notesMasterIdLst>
  <p:sldIdLst>
    <p:sldId id="279" r:id="rId2"/>
    <p:sldId id="339" r:id="rId3"/>
    <p:sldId id="324" r:id="rId4"/>
    <p:sldId id="325" r:id="rId5"/>
    <p:sldId id="321" r:id="rId6"/>
    <p:sldId id="322" r:id="rId7"/>
    <p:sldId id="323" r:id="rId8"/>
    <p:sldId id="326" r:id="rId9"/>
    <p:sldId id="327" r:id="rId10"/>
    <p:sldId id="329" r:id="rId11"/>
    <p:sldId id="330" r:id="rId12"/>
    <p:sldId id="289" r:id="rId13"/>
    <p:sldId id="290" r:id="rId14"/>
    <p:sldId id="332" r:id="rId15"/>
    <p:sldId id="292" r:id="rId16"/>
    <p:sldId id="293" r:id="rId17"/>
    <p:sldId id="333" r:id="rId18"/>
    <p:sldId id="334" r:id="rId19"/>
    <p:sldId id="336" r:id="rId20"/>
    <p:sldId id="335" r:id="rId21"/>
    <p:sldId id="337" r:id="rId22"/>
    <p:sldId id="338" r:id="rId23"/>
    <p:sldId id="331" r:id="rId24"/>
    <p:sldId id="301" r:id="rId25"/>
    <p:sldId id="303" r:id="rId26"/>
    <p:sldId id="302" r:id="rId27"/>
    <p:sldId id="308" r:id="rId28"/>
    <p:sldId id="313" r:id="rId29"/>
    <p:sldId id="320" r:id="rId30"/>
    <p:sldId id="294" r:id="rId31"/>
    <p:sldId id="309" r:id="rId32"/>
    <p:sldId id="310" r:id="rId33"/>
    <p:sldId id="275" r:id="rId34"/>
    <p:sldId id="295" r:id="rId35"/>
    <p:sldId id="296" r:id="rId36"/>
    <p:sldId id="306" r:id="rId37"/>
    <p:sldId id="305" r:id="rId38"/>
    <p:sldId id="307" r:id="rId39"/>
    <p:sldId id="297" r:id="rId40"/>
    <p:sldId id="283" r:id="rId41"/>
    <p:sldId id="298" r:id="rId42"/>
    <p:sldId id="286" r:id="rId43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325" y="-7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544638" y="1069975"/>
            <a:ext cx="4459287" cy="3652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1152525" y="5089525"/>
            <a:ext cx="5248275" cy="4056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39850" y="1069975"/>
            <a:ext cx="4868863" cy="36528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4282067" y="10155367"/>
            <a:ext cx="3275859" cy="534591"/>
          </a:xfrm>
          <a:prstGeom prst="rect">
            <a:avLst/>
          </a:prstGeom>
        </p:spPr>
        <p:txBody>
          <a:bodyPr lIns="104287" tIns="52144" rIns="104287" bIns="52144"/>
          <a:lstStyle/>
          <a:p>
            <a:fld id="{635B149F-0E8E-446F-982E-AB6BA63A67C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99325" y="266700"/>
            <a:ext cx="2263775" cy="6480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266700"/>
            <a:ext cx="6643687" cy="6480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266700"/>
            <a:ext cx="9059862" cy="13112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266700"/>
            <a:ext cx="9059862" cy="13112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03238" y="1768475"/>
            <a:ext cx="4452937" cy="4978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108575" y="1768475"/>
            <a:ext cx="4454525" cy="49784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04031" y="7006699"/>
            <a:ext cx="2352146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fld id="{16BF4695-0E42-49B6-92C2-4F7294489580}" type="datetimeFigureOut">
              <a:rPr lang="ru-RU" smtClean="0"/>
              <a:pPr/>
              <a:t>01.04.2014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44214" y="7006699"/>
            <a:ext cx="3192198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224448" y="7006699"/>
            <a:ext cx="2352146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fld id="{68F5A7E5-1A4F-419F-8A51-13043F7309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2937" cy="497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8575" y="1768475"/>
            <a:ext cx="4454525" cy="497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Line 1"/>
          <p:cNvSpPr>
            <a:spLocks noChangeShapeType="1"/>
          </p:cNvSpPr>
          <p:nvPr/>
        </p:nvSpPr>
        <p:spPr bwMode="auto">
          <a:xfrm>
            <a:off x="615950" y="7032625"/>
            <a:ext cx="8910638" cy="1588"/>
          </a:xfrm>
          <a:prstGeom prst="line">
            <a:avLst/>
          </a:prstGeom>
          <a:noFill/>
          <a:ln w="36000">
            <a:solidFill>
              <a:srgbClr val="263E6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615950" y="1273175"/>
            <a:ext cx="8910638" cy="1588"/>
          </a:xfrm>
          <a:prstGeom prst="line">
            <a:avLst/>
          </a:prstGeom>
          <a:noFill/>
          <a:ln w="36000">
            <a:solidFill>
              <a:srgbClr val="263E6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615950" y="7148513"/>
            <a:ext cx="2576513" cy="344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8513763" y="7115175"/>
            <a:ext cx="1095375" cy="3444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03938BA3-37B3-4BF9-8F21-E3B6AE55ACDF}" type="slidenum">
              <a:rPr lang="ru-RU">
                <a:solidFill>
                  <a:srgbClr val="000000"/>
                </a:solidFill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682625" y="465138"/>
            <a:ext cx="615950" cy="615950"/>
          </a:xfrm>
          <a:prstGeom prst="roundRect">
            <a:avLst>
              <a:gd name="adj" fmla="val 255"/>
            </a:avLst>
          </a:prstGeom>
          <a:noFill/>
          <a:ln w="36000">
            <a:solidFill>
              <a:srgbClr val="263E6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862013" y="285750"/>
            <a:ext cx="615950" cy="615950"/>
          </a:xfrm>
          <a:prstGeom prst="roundRect">
            <a:avLst>
              <a:gd name="adj" fmla="val 255"/>
            </a:avLst>
          </a:prstGeom>
          <a:noFill/>
          <a:ln w="36000">
            <a:solidFill>
              <a:srgbClr val="263E6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1077913" y="574675"/>
            <a:ext cx="615950" cy="615950"/>
          </a:xfrm>
          <a:prstGeom prst="roundRect">
            <a:avLst>
              <a:gd name="adj" fmla="val 255"/>
            </a:avLst>
          </a:prstGeom>
          <a:noFill/>
          <a:ln w="36000">
            <a:solidFill>
              <a:srgbClr val="263E6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266700"/>
            <a:ext cx="9059862" cy="1311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59862" cy="4978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792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449263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Bitstream Vera Serif" pitchFamily="16" charset="0"/>
        </a:defRPr>
      </a:lvl2pPr>
      <a:lvl3pPr marL="1143000" indent="-228600" algn="ctr" defTabSz="449263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Bitstream Vera Serif" pitchFamily="16" charset="0"/>
        </a:defRPr>
      </a:lvl3pPr>
      <a:lvl4pPr marL="1600200" indent="-228600" algn="ctr" defTabSz="449263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Bitstream Vera Serif" pitchFamily="16" charset="0"/>
        </a:defRPr>
      </a:lvl4pPr>
      <a:lvl5pPr marL="2057400" indent="-228600" algn="ctr" defTabSz="449263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Bitstream Vera Serif" pitchFamily="16" charset="0"/>
        </a:defRPr>
      </a:lvl5pPr>
      <a:lvl6pPr marL="2514600" indent="-228600" algn="ctr" defTabSz="449263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Bitstream Vera Serif" pitchFamily="16" charset="0"/>
        </a:defRPr>
      </a:lvl6pPr>
      <a:lvl7pPr marL="2971800" indent="-228600" algn="ctr" defTabSz="449263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Bitstream Vera Serif" pitchFamily="16" charset="0"/>
        </a:defRPr>
      </a:lvl7pPr>
      <a:lvl8pPr marL="3429000" indent="-228600" algn="ctr" defTabSz="449263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Bitstream Vera Serif" pitchFamily="16" charset="0"/>
        </a:defRPr>
      </a:lvl8pPr>
      <a:lvl9pPr marL="3886200" indent="-228600" algn="ctr" defTabSz="449263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Bitstream Vera Serif" pitchFamily="16" charset="0"/>
        </a:defRPr>
      </a:lvl9pPr>
    </p:titleStyle>
    <p:bodyStyle>
      <a:lvl1pPr marL="342900" indent="-342900" algn="l" defTabSz="449263" rtl="0" fontAlgn="base" hangingPunct="0">
        <a:lnSpc>
          <a:spcPct val="98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8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fontAlgn="base" hangingPunct="0">
        <a:lnSpc>
          <a:spcPct val="98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fontAlgn="base" hangingPunct="0">
        <a:lnSpc>
          <a:spcPct val="98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fontAlgn="base" hangingPunct="0">
        <a:lnSpc>
          <a:spcPct val="98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98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98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98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98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imgres?imgurl=http://flashsait.com/img/r_nahalenok.jpg&amp;imgrefurl=http://flashsait.com/text/index_rasskazy.php&amp;usg=__oqdAaO7x2tBV-Sc4cm0GGDkCqPI=&amp;h=200&amp;w=155&amp;sz=7&amp;hl=ru&amp;start=30&amp;zoom=1&amp;tbnid=h_ahVlEg5fCTcM:&amp;tbnh=104&amp;tbnw=81&amp;prev=/images?q=%D1%88%D0%BE%D0%BB%D0%BE%D1%85%D0%BE%D0%B2+%D0%BD%D0%B0%D1%85%D0%B0%D0%BB%D0%B5%D0%BD%D0%BE%D0%BA+%D0%BA%D0%B0%D1%80%D1%82%D0%B8%D0%BD%D0%BA%D0%B8&amp;start=20&amp;um=1&amp;hl=ru&amp;newwindow=1&amp;sa=N&amp;tbs=isch:1&amp;um=1&amp;itbs=1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9820515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10080625" cy="7559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718" y="3494085"/>
            <a:ext cx="9072626" cy="2754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b="1" i="1" dirty="0" smtClean="0">
                <a:solidFill>
                  <a:schemeClr val="tx1"/>
                </a:solidFill>
              </a:rPr>
              <a:t> </a:t>
            </a:r>
            <a:r>
              <a:rPr lang="ru-RU" sz="44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4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Подъезжая к </a:t>
            </a:r>
            <a:r>
              <a:rPr lang="ru-RU" sz="4400" b="1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сией</a:t>
            </a:r>
            <a:r>
              <a:rPr lang="ru-RU" sz="4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станции и глядя на природу в окно,</a:t>
            </a:r>
          </a:p>
          <a:p>
            <a:pPr lvl="0"/>
            <a:r>
              <a:rPr lang="ru-RU" sz="4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у меня слетела шляпа».</a:t>
            </a:r>
            <a:endParaRPr lang="ru-RU" sz="5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825470" y="3351209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6908" y="1779573"/>
            <a:ext cx="8358246" cy="1351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chemeClr val="tx1"/>
                </a:solidFill>
              </a:rPr>
              <a:t>Крикнув вперёд, его лошадь понеслась вскачь</a:t>
            </a:r>
            <a:r>
              <a:rPr lang="ru-RU" b="1" i="1" dirty="0" smtClean="0">
                <a:solidFill>
                  <a:schemeClr val="tx1"/>
                </a:solidFill>
              </a:rPr>
              <a:t>.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20026" y="223991"/>
            <a:ext cx="9156568" cy="822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2015" y="251989"/>
            <a:ext cx="9072563" cy="69717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4000" dirty="0">
              <a:solidFill>
                <a:schemeClr val="hlink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4000" b="1" dirty="0">
                <a:solidFill>
                  <a:srgbClr val="C00000"/>
                </a:solidFill>
              </a:rPr>
              <a:t>Цель исследования: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chemeClr val="folHlink"/>
                </a:solidFill>
              </a:rPr>
              <a:t>  </a:t>
            </a:r>
            <a:r>
              <a:rPr lang="ru-RU" dirty="0" smtClean="0">
                <a:solidFill>
                  <a:schemeClr val="tx2"/>
                </a:solidFill>
              </a:rPr>
              <a:t>познакомиться с правилами построения предложений с деепричастным оборотом</a:t>
            </a:r>
            <a:endParaRPr lang="ru-RU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sz="4000" b="1" dirty="0">
                <a:solidFill>
                  <a:srgbClr val="C00000"/>
                </a:solidFill>
              </a:rPr>
              <a:t>Задачи: </a:t>
            </a:r>
          </a:p>
          <a:p>
            <a:pPr>
              <a:buFont typeface="Wingdings" pitchFamily="2" charset="2"/>
              <a:buNone/>
            </a:pPr>
            <a:r>
              <a:rPr lang="ru-RU" sz="4000" dirty="0">
                <a:solidFill>
                  <a:schemeClr val="hlink"/>
                </a:solidFill>
              </a:rPr>
              <a:t>  </a:t>
            </a:r>
            <a:r>
              <a:rPr lang="ru-RU" dirty="0">
                <a:solidFill>
                  <a:schemeClr val="tx2"/>
                </a:solidFill>
              </a:rPr>
              <a:t>выявить причины распространенных синтаксических ошибок в употреблении деепричастного оборота и пути их устранения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3" name="AutoShape 9"/>
          <p:cNvSpPr>
            <a:spLocks noChangeArrowheads="1"/>
          </p:cNvSpPr>
          <p:nvPr/>
        </p:nvSpPr>
        <p:spPr bwMode="auto">
          <a:xfrm>
            <a:off x="0" y="0"/>
            <a:ext cx="10080625" cy="5288273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rgbClr val="FF9933"/>
              </a:gs>
              <a:gs pos="50000">
                <a:schemeClr val="bg1"/>
              </a:gs>
              <a:gs pos="100000">
                <a:srgbClr val="FF9933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algn="ctr" eaLnBrk="1" hangingPunct="1"/>
            <a:endParaRPr lang="ru-RU">
              <a:latin typeface="Monotype Corsiva" pitchFamily="66" charset="0"/>
            </a:endParaRPr>
          </a:p>
        </p:txBody>
      </p:sp>
      <p:sp>
        <p:nvSpPr>
          <p:cNvPr id="47124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468280" y="922317"/>
            <a:ext cx="8822296" cy="4287316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600" b="1" dirty="0" smtClean="0">
                <a:solidFill>
                  <a:schemeClr val="accent2"/>
                </a:solidFill>
              </a:rPr>
              <a:t>     </a:t>
            </a:r>
            <a:r>
              <a:rPr lang="ru-RU" b="1" dirty="0" smtClean="0">
                <a:solidFill>
                  <a:schemeClr val="accent2"/>
                </a:solidFill>
              </a:rPr>
              <a:t>Мишка </a:t>
            </a:r>
            <a:r>
              <a:rPr lang="ru-RU" b="1" dirty="0">
                <a:solidFill>
                  <a:schemeClr val="accent2"/>
                </a:solidFill>
              </a:rPr>
              <a:t>за ужином кое-как наспех поглотал </a:t>
            </a:r>
            <a:r>
              <a:rPr lang="ru-RU" b="1" dirty="0" err="1">
                <a:solidFill>
                  <a:schemeClr val="accent2"/>
                </a:solidFill>
              </a:rPr>
              <a:t>хлёбова</a:t>
            </a:r>
            <a:r>
              <a:rPr lang="ru-RU" b="1" dirty="0">
                <a:solidFill>
                  <a:schemeClr val="accent2"/>
                </a:solidFill>
              </a:rPr>
              <a:t> и опрометью побежал в горницу.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chemeClr val="accent2"/>
                </a:solidFill>
              </a:rPr>
              <a:t>  </a:t>
            </a:r>
            <a:r>
              <a:rPr lang="ru-RU" b="1" dirty="0" smtClean="0">
                <a:solidFill>
                  <a:schemeClr val="accent2"/>
                </a:solidFill>
              </a:rPr>
              <a:t>Раздевшись </a:t>
            </a:r>
            <a:r>
              <a:rPr lang="ru-RU" b="1" dirty="0">
                <a:solidFill>
                  <a:srgbClr val="C00000"/>
                </a:solidFill>
              </a:rPr>
              <a:t>(1) </a:t>
            </a:r>
            <a:r>
              <a:rPr lang="ru-RU" b="1" dirty="0">
                <a:solidFill>
                  <a:schemeClr val="accent2"/>
                </a:solidFill>
              </a:rPr>
              <a:t>с разбегу </a:t>
            </a:r>
            <a:r>
              <a:rPr lang="ru-RU" b="1" dirty="0">
                <a:solidFill>
                  <a:srgbClr val="C00000"/>
                </a:solidFill>
              </a:rPr>
              <a:t>(2) </a:t>
            </a:r>
            <a:r>
              <a:rPr lang="ru-RU" b="1" dirty="0">
                <a:solidFill>
                  <a:schemeClr val="accent2"/>
                </a:solidFill>
              </a:rPr>
              <a:t>нырнув в постель</a:t>
            </a:r>
            <a:r>
              <a:rPr lang="ru-RU" b="1" dirty="0">
                <a:solidFill>
                  <a:srgbClr val="C00000"/>
                </a:solidFill>
              </a:rPr>
              <a:t> (3) </a:t>
            </a:r>
            <a:r>
              <a:rPr lang="ru-RU" b="1" dirty="0">
                <a:solidFill>
                  <a:schemeClr val="accent2"/>
                </a:solidFill>
              </a:rPr>
              <a:t>он притаился </a:t>
            </a:r>
            <a:r>
              <a:rPr lang="ru-RU" b="1" dirty="0">
                <a:solidFill>
                  <a:srgbClr val="C00000"/>
                </a:solidFill>
              </a:rPr>
              <a:t>(4)</a:t>
            </a:r>
            <a:r>
              <a:rPr lang="ru-RU" b="1" dirty="0">
                <a:solidFill>
                  <a:schemeClr val="accent2"/>
                </a:solidFill>
              </a:rPr>
              <a:t>ожидая </a:t>
            </a:r>
            <a:r>
              <a:rPr lang="ru-RU" b="1" dirty="0">
                <a:solidFill>
                  <a:srgbClr val="C00000"/>
                </a:solidFill>
              </a:rPr>
              <a:t>(5) </a:t>
            </a:r>
            <a:r>
              <a:rPr lang="ru-RU" b="1" dirty="0">
                <a:solidFill>
                  <a:schemeClr val="accent2"/>
                </a:solidFill>
              </a:rPr>
              <a:t>прихода </a:t>
            </a:r>
            <a:r>
              <a:rPr lang="ru-RU" b="1" dirty="0" err="1">
                <a:solidFill>
                  <a:schemeClr val="accent2"/>
                </a:solidFill>
              </a:rPr>
              <a:t>батяньки</a:t>
            </a:r>
            <a:r>
              <a:rPr lang="ru-RU" b="1" dirty="0">
                <a:solidFill>
                  <a:schemeClr val="accent2"/>
                </a:solidFill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>
                <a:solidFill>
                  <a:srgbClr val="F7F5AD"/>
                </a:solidFill>
              </a:rPr>
              <a:t>             </a:t>
            </a:r>
            <a:endParaRPr lang="ru-RU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b="1" dirty="0"/>
              <a:t>1) 1,2,3       2)1,3,4       3) 1,3,5         4)2,3,5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600" dirty="0"/>
          </a:p>
        </p:txBody>
      </p:sp>
      <p:pic>
        <p:nvPicPr>
          <p:cNvPr id="47125" name="Picture 21" descr="Slepkov_Nahalenok_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102781"/>
            <a:ext cx="2976935" cy="2456894"/>
          </a:xfrm>
          <a:prstGeom prst="rect">
            <a:avLst/>
          </a:prstGeom>
          <a:noFill/>
        </p:spPr>
      </p:pic>
      <p:pic>
        <p:nvPicPr>
          <p:cNvPr id="47126" name="Picture 22" descr="r_nahalenok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54732" y="4574304"/>
            <a:ext cx="2325894" cy="29853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5541" name="WordArt 5"/>
          <p:cNvSpPr>
            <a:spLocks noChangeArrowheads="1" noChangeShapeType="1" noTextEdit="1"/>
          </p:cNvSpPr>
          <p:nvPr/>
        </p:nvSpPr>
        <p:spPr bwMode="auto">
          <a:xfrm>
            <a:off x="1706357" y="446231"/>
            <a:ext cx="6589158" cy="867963"/>
          </a:xfrm>
          <a:prstGeom prst="rect">
            <a:avLst/>
          </a:prstGeom>
        </p:spPr>
        <p:txBody>
          <a:bodyPr wrap="none" lIns="100794" tIns="50397" rIns="100794" bIns="50397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 dirty="0">
                <a:ln w="19050">
                  <a:solidFill>
                    <a:srgbClr val="993366"/>
                  </a:solidFill>
                  <a:round/>
                  <a:headEnd/>
                  <a:tailEnd/>
                </a:ln>
                <a:solidFill>
                  <a:srgbClr val="FF66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Лексическая работа</a:t>
            </a:r>
          </a:p>
        </p:txBody>
      </p:sp>
      <p:sp>
        <p:nvSpPr>
          <p:cNvPr id="65542" name="WordArt 6"/>
          <p:cNvSpPr>
            <a:spLocks noChangeArrowheads="1" noChangeShapeType="1" noTextEdit="1"/>
          </p:cNvSpPr>
          <p:nvPr/>
        </p:nvSpPr>
        <p:spPr bwMode="auto">
          <a:xfrm>
            <a:off x="673792" y="1795423"/>
            <a:ext cx="3969246" cy="825964"/>
          </a:xfrm>
          <a:prstGeom prst="rect">
            <a:avLst/>
          </a:prstGeom>
        </p:spPr>
        <p:txBody>
          <a:bodyPr wrap="none" lIns="100794" tIns="50397" rIns="100794" bIns="50397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 dirty="0" err="1">
                <a:ln w="1270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800000">
                    <a:alpha val="8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Хлёбово</a:t>
            </a:r>
            <a:r>
              <a:rPr lang="ru-RU" sz="4000" b="1" kern="10" dirty="0">
                <a:ln w="1270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800000">
                    <a:alpha val="8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- </a:t>
            </a:r>
          </a:p>
        </p:txBody>
      </p:sp>
      <p:sp>
        <p:nvSpPr>
          <p:cNvPr id="65543" name="WordArt 7"/>
          <p:cNvSpPr>
            <a:spLocks noChangeArrowheads="1" noChangeShapeType="1" noTextEdit="1"/>
          </p:cNvSpPr>
          <p:nvPr/>
        </p:nvSpPr>
        <p:spPr bwMode="auto">
          <a:xfrm>
            <a:off x="435778" y="3303858"/>
            <a:ext cx="4399773" cy="3333607"/>
          </a:xfrm>
          <a:prstGeom prst="rect">
            <a:avLst/>
          </a:prstGeom>
        </p:spPr>
        <p:txBody>
          <a:bodyPr wrap="none" lIns="100794" tIns="50397" rIns="100794" bIns="50397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 dirty="0">
                <a:ln w="12700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80">
                    <a:alpha val="77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(слово из лексики</a:t>
            </a:r>
          </a:p>
          <a:p>
            <a:pPr algn="ctr"/>
            <a:r>
              <a:rPr lang="ru-RU" sz="4000" kern="10" dirty="0">
                <a:ln w="12700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80">
                    <a:alpha val="77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донских казаков)</a:t>
            </a:r>
          </a:p>
          <a:p>
            <a:pPr algn="ctr"/>
            <a:r>
              <a:rPr lang="ru-RU" sz="4000" kern="10" dirty="0">
                <a:ln w="12700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800080">
                    <a:alpha val="77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ЖИДКАЯ ПИЩА</a:t>
            </a:r>
          </a:p>
        </p:txBody>
      </p:sp>
      <p:pic>
        <p:nvPicPr>
          <p:cNvPr id="65544" name="Picture 8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675603" y="1954666"/>
            <a:ext cx="3991997" cy="4989035"/>
          </a:xfrm>
          <a:noFill/>
          <a:ln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54164" y="2351077"/>
            <a:ext cx="7239000" cy="164307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449263" rtl="0" eaLnBrk="1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УПОТРЕБЛЕНИЕ ДЕЕПРИЧАСТНОГО ОБОРОТА ДОПУСКАЕТСЯ В СЛЕДУЮЩИХ СЛУЧАЯХ: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82528" y="2279639"/>
            <a:ext cx="9608163" cy="4989036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600" dirty="0" smtClean="0">
                <a:latin typeface="Arno Pro" pitchFamily="18" charset="0"/>
              </a:rPr>
              <a:t>Деепричастие обозначает добавочное  действие, то есть действие ТОГО ЖЕ СУБЪЕКТА, который выполняет и основное действие. Это значит, что в первую очередь в предложении надо искать ПОДЛЕЖАЩЕЕ и соотносить его с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деепричастием</a:t>
            </a:r>
          </a:p>
          <a:p>
            <a:pPr algn="just">
              <a:buNone/>
            </a:pPr>
            <a:r>
              <a:rPr lang="ru-RU" sz="2600" dirty="0" smtClean="0">
                <a:latin typeface="Arno Pro" pitchFamily="18" charset="0"/>
              </a:rPr>
              <a:t>                                  </a:t>
            </a:r>
          </a:p>
          <a:p>
            <a:pPr>
              <a:buNone/>
            </a:pPr>
            <a:r>
              <a:rPr lang="ru-RU" sz="2600" b="1" dirty="0" smtClean="0">
                <a:latin typeface="Arno Pro" pitchFamily="18" charset="0"/>
              </a:rPr>
              <a:t>      подлежащее             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основное действие </a:t>
            </a:r>
            <a:r>
              <a:rPr lang="ru-RU" sz="2200" b="1" dirty="0" smtClean="0">
                <a:latin typeface="Arno Pro" pitchFamily="18" charset="0"/>
              </a:rPr>
              <a:t>- сказуемое</a:t>
            </a:r>
            <a:r>
              <a:rPr lang="ru-RU" sz="2600" dirty="0" smtClean="0">
                <a:latin typeface="Arno Pro" pitchFamily="18" charset="0"/>
              </a:rPr>
              <a:t> </a:t>
            </a:r>
          </a:p>
          <a:p>
            <a:pPr>
              <a:buNone/>
            </a:pPr>
            <a:endParaRPr lang="ru-RU" sz="2600" b="1" dirty="0" smtClean="0">
              <a:latin typeface="Arno Pro" pitchFamily="18" charset="0"/>
            </a:endParaRPr>
          </a:p>
          <a:p>
            <a:pPr algn="just">
              <a:buNone/>
            </a:pPr>
            <a:r>
              <a:rPr lang="ru-RU" sz="2200" b="1" dirty="0" smtClean="0">
                <a:latin typeface="Arno Pro" pitchFamily="18" charset="0"/>
              </a:rPr>
              <a:t>                                          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добавочное действие </a:t>
            </a:r>
            <a:r>
              <a:rPr lang="ru-RU" sz="2200" b="1" dirty="0" smtClean="0">
                <a:latin typeface="Arno Pro" pitchFamily="18" charset="0"/>
              </a:rPr>
              <a:t>- деепричастие</a:t>
            </a:r>
            <a:endParaRPr lang="ru-RU" sz="2200" b="1" dirty="0">
              <a:latin typeface="Arno Pro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3111486" y="5351473"/>
            <a:ext cx="1000132" cy="219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182924" y="5780101"/>
            <a:ext cx="107157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539851" y="0"/>
            <a:ext cx="8540774" cy="2835155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accent6">
                    <a:lumMod val="75000"/>
                  </a:schemeClr>
                </a:solidFill>
              </a:rPr>
              <a:t>Случай 1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 Основное действие,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выраженное глаголом-сказуемым, и добавочное действие, выраженное деепричастием, совершаются </a:t>
            </a:r>
            <a:r>
              <a:rPr lang="ru-RU" sz="3200" b="1" u="sng" dirty="0" smtClean="0">
                <a:solidFill>
                  <a:schemeClr val="accent6">
                    <a:lumMod val="75000"/>
                  </a:schemeClr>
                </a:solidFill>
              </a:rPr>
              <a:t>одним лицом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 (подлежащее).</a:t>
            </a:r>
            <a:b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31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2594" y="0"/>
            <a:ext cx="8999058" cy="2050912"/>
          </a:xfrm>
        </p:spPr>
        <p:txBody>
          <a:bodyPr/>
          <a:lstStyle/>
          <a:p>
            <a:pPr algn="ctr"/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У</a:t>
            </a:r>
            <a:r>
              <a:rPr lang="ru-RU" sz="4000" dirty="0">
                <a:solidFill>
                  <a:srgbClr val="FF0000"/>
                </a:solidFill>
              </a:rPr>
              <a:t>потребление </a:t>
            </a:r>
            <a:br>
              <a:rPr lang="ru-RU" sz="4000" dirty="0">
                <a:solidFill>
                  <a:srgbClr val="FF0000"/>
                </a:solidFill>
              </a:rPr>
            </a:br>
            <a:r>
              <a:rPr lang="ru-RU" sz="4000" dirty="0">
                <a:solidFill>
                  <a:srgbClr val="FF0000"/>
                </a:solidFill>
              </a:rPr>
              <a:t>деепричастного оборота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31" y="1574917"/>
            <a:ext cx="9529408" cy="5459765"/>
          </a:xfrm>
          <a:solidFill>
            <a:schemeClr val="accent2"/>
          </a:solidFill>
          <a:ln w="57150" cmpd="thickThin">
            <a:solidFill>
              <a:schemeClr val="folHlink"/>
            </a:solidFill>
          </a:ln>
        </p:spPr>
        <p:txBody>
          <a:bodyPr>
            <a:normAutofit fontScale="85000" lnSpcReduction="200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 dirty="0">
                <a:solidFill>
                  <a:srgbClr val="FFFF00"/>
                </a:solidFill>
              </a:rPr>
              <a:t>Правило: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/>
              <a:t>	</a:t>
            </a:r>
            <a:r>
              <a:rPr lang="ru-RU" sz="4000" dirty="0"/>
              <a:t>	</a:t>
            </a:r>
            <a:r>
              <a:rPr lang="ru-RU" sz="4000" dirty="0">
                <a:solidFill>
                  <a:schemeClr val="bg1"/>
                </a:solidFill>
              </a:rPr>
              <a:t>Если предложение начинается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000" dirty="0"/>
              <a:t> </a:t>
            </a:r>
            <a:r>
              <a:rPr lang="ru-RU" sz="4000" dirty="0" smtClean="0"/>
              <a:t>  </a:t>
            </a:r>
            <a:r>
              <a:rPr lang="ru-RU" sz="4000" dirty="0">
                <a:solidFill>
                  <a:schemeClr val="bg1"/>
                </a:solidFill>
              </a:rPr>
              <a:t>с</a:t>
            </a:r>
            <a:r>
              <a:rPr lang="ru-RU" sz="4000" dirty="0"/>
              <a:t> </a:t>
            </a:r>
            <a:r>
              <a:rPr lang="ru-RU" sz="4000" b="1" dirty="0">
                <a:solidFill>
                  <a:srgbClr val="FFFF00"/>
                </a:solidFill>
              </a:rPr>
              <a:t>Д.О., </a:t>
            </a:r>
            <a:r>
              <a:rPr lang="ru-RU" sz="4000" dirty="0">
                <a:solidFill>
                  <a:schemeClr val="bg1"/>
                </a:solidFill>
              </a:rPr>
              <a:t>далее должно следовать  </a:t>
            </a:r>
            <a:r>
              <a:rPr lang="ru-RU" sz="4000" b="1" dirty="0">
                <a:solidFill>
                  <a:srgbClr val="FFFF00"/>
                </a:solidFill>
              </a:rPr>
              <a:t>подлежащее, </a:t>
            </a:r>
            <a:r>
              <a:rPr lang="ru-RU" sz="4000" dirty="0">
                <a:solidFill>
                  <a:schemeClr val="bg1"/>
                </a:solidFill>
              </a:rPr>
              <a:t>обозначающее </a:t>
            </a:r>
            <a:r>
              <a:rPr lang="ru-RU" sz="4000" b="1" dirty="0">
                <a:solidFill>
                  <a:srgbClr val="FFFF00"/>
                </a:solidFill>
              </a:rPr>
              <a:t>действующее лицо, </a:t>
            </a:r>
            <a:r>
              <a:rPr lang="ru-RU" sz="4000" dirty="0">
                <a:solidFill>
                  <a:schemeClr val="bg1"/>
                </a:solidFill>
              </a:rPr>
              <a:t>которое выполняет  и</a:t>
            </a:r>
            <a:r>
              <a:rPr lang="ru-RU" sz="4000" dirty="0"/>
              <a:t> </a:t>
            </a:r>
            <a:r>
              <a:rPr lang="ru-RU" sz="4000" b="1" dirty="0">
                <a:solidFill>
                  <a:srgbClr val="FFFF00"/>
                </a:solidFill>
              </a:rPr>
              <a:t>главное действие </a:t>
            </a:r>
            <a:r>
              <a:rPr lang="ru-RU" sz="4000" dirty="0">
                <a:solidFill>
                  <a:schemeClr val="bg1"/>
                </a:solidFill>
              </a:rPr>
              <a:t>(выраженное сказуемым</a:t>
            </a:r>
            <a:r>
              <a:rPr lang="ru-RU" sz="4000" dirty="0" smtClean="0">
                <a:solidFill>
                  <a:schemeClr val="bg1"/>
                </a:solidFill>
              </a:rPr>
              <a:t>) </a:t>
            </a:r>
            <a:r>
              <a:rPr lang="ru-RU" sz="4000" dirty="0">
                <a:solidFill>
                  <a:schemeClr val="bg1"/>
                </a:solidFill>
              </a:rPr>
              <a:t>и </a:t>
            </a:r>
            <a:r>
              <a:rPr lang="ru-RU" sz="4000" b="1" dirty="0">
                <a:solidFill>
                  <a:srgbClr val="FFFF00"/>
                </a:solidFill>
              </a:rPr>
              <a:t>добавочное действие </a:t>
            </a:r>
            <a:r>
              <a:rPr lang="ru-RU" sz="4000" dirty="0">
                <a:solidFill>
                  <a:schemeClr val="bg1"/>
                </a:solidFill>
              </a:rPr>
              <a:t>(выраженное деепричастием). </a:t>
            </a:r>
            <a:endParaRPr lang="ru-RU" sz="4000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         Если есть </a:t>
            </a:r>
            <a:r>
              <a:rPr lang="ru-RU" sz="4000" b="1" dirty="0" smtClean="0">
                <a:solidFill>
                  <a:srgbClr val="FFFF00"/>
                </a:solidFill>
              </a:rPr>
              <a:t>деепричастие</a:t>
            </a:r>
            <a:r>
              <a:rPr lang="ru-RU" sz="4000" dirty="0" smtClean="0">
                <a:solidFill>
                  <a:schemeClr val="bg1"/>
                </a:solidFill>
              </a:rPr>
              <a:t>, то обязательно должен быть и </a:t>
            </a:r>
            <a:r>
              <a:rPr lang="ru-RU" sz="4000" b="1" dirty="0" smtClean="0">
                <a:solidFill>
                  <a:srgbClr val="FFFF00"/>
                </a:solidFill>
              </a:rPr>
              <a:t>глагол-сказуемое</a:t>
            </a:r>
            <a:r>
              <a:rPr lang="ru-RU" sz="4000" dirty="0" smtClean="0">
                <a:solidFill>
                  <a:schemeClr val="bg1"/>
                </a:solidFill>
              </a:rPr>
              <a:t>. Глагол и деепричастия должны обозначать действия одного лица или предмета.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6842" y="1768475"/>
            <a:ext cx="9286940" cy="4978400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Переходя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дорогу, 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стараюсь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быть внимательной.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(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перехожу дорогу,</a:t>
            </a:r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 я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стараюсь быть внимательной).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6842" y="1279507"/>
            <a:ext cx="9059862" cy="4978400"/>
          </a:xfrm>
        </p:spPr>
        <p:txBody>
          <a:bodyPr>
            <a:normAutofit/>
          </a:bodyPr>
          <a:lstStyle/>
          <a:p>
            <a:r>
              <a:rPr lang="ru-RU" sz="3100" b="1" u="sng" dirty="0" smtClean="0"/>
              <a:t>Случай 2.</a:t>
            </a:r>
            <a:r>
              <a:rPr lang="ru-RU" sz="3100" dirty="0" smtClean="0"/>
              <a:t> </a:t>
            </a:r>
          </a:p>
          <a:p>
            <a:pPr algn="just"/>
            <a:r>
              <a:rPr lang="ru-RU" sz="3100" dirty="0" smtClean="0"/>
              <a:t>       Сказуемое выражено </a:t>
            </a:r>
            <a:r>
              <a:rPr lang="ru-RU" sz="3100" b="1" u="sng" dirty="0" smtClean="0"/>
              <a:t>глаголом в форме инфинитива</a:t>
            </a:r>
            <a:r>
              <a:rPr lang="ru-RU" sz="3100" dirty="0" smtClean="0"/>
              <a:t>, который употребляется со словами</a:t>
            </a:r>
            <a:r>
              <a:rPr lang="ru-RU" sz="3100" b="1" dirty="0" smtClean="0"/>
              <a:t>: нельзя, надо, нужно, можно, необходимо</a:t>
            </a:r>
            <a:r>
              <a:rPr lang="ru-RU" sz="3100" dirty="0" smtClean="0"/>
              <a:t> и т.п.</a:t>
            </a:r>
            <a:r>
              <a:rPr lang="ru-RU" sz="3100" b="1" dirty="0" smtClean="0"/>
              <a:t> </a:t>
            </a:r>
            <a:r>
              <a:rPr lang="ru-RU" sz="3100" dirty="0" smtClean="0"/>
              <a:t> </a:t>
            </a:r>
            <a:r>
              <a:rPr lang="ru-RU" sz="3100" u="sng" dirty="0" smtClean="0"/>
              <a:t>Подлежащее</a:t>
            </a:r>
            <a:r>
              <a:rPr lang="ru-RU" sz="3100" dirty="0" smtClean="0"/>
              <a:t> при этом </a:t>
            </a:r>
            <a:r>
              <a:rPr lang="ru-RU" sz="3100" u="sng" dirty="0" smtClean="0"/>
              <a:t>отсутствует</a:t>
            </a:r>
            <a:r>
              <a:rPr lang="ru-RU" sz="3100" dirty="0" smtClean="0"/>
              <a:t> и его </a:t>
            </a:r>
            <a:r>
              <a:rPr lang="ru-RU" sz="3100" u="sng" dirty="0" smtClean="0"/>
              <a:t>нельзя вставить</a:t>
            </a:r>
            <a:r>
              <a:rPr lang="ru-RU" sz="3100" dirty="0" smtClean="0"/>
              <a:t> в предложение:   </a:t>
            </a:r>
            <a:br>
              <a:rPr lang="ru-RU" sz="3100" dirty="0" smtClean="0"/>
            </a:br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>
                <a:solidFill>
                  <a:srgbClr val="FF0000"/>
                </a:solidFill>
              </a:rPr>
              <a:t>Прочитав</a:t>
            </a:r>
            <a:r>
              <a:rPr lang="ru-RU" sz="3100" b="1" i="1" dirty="0" smtClean="0"/>
              <a:t> рассказ, </a:t>
            </a:r>
            <a:r>
              <a:rPr lang="ru-RU" sz="3100" b="1" i="1" u="sng" dirty="0" smtClean="0">
                <a:solidFill>
                  <a:srgbClr val="FF0000"/>
                </a:solidFill>
              </a:rPr>
              <a:t>надо сформулировать</a:t>
            </a:r>
            <a:r>
              <a:rPr lang="ru-RU" sz="3100" b="1" i="1" dirty="0" smtClean="0">
                <a:solidFill>
                  <a:srgbClr val="FF0000"/>
                </a:solidFill>
              </a:rPr>
              <a:t> </a:t>
            </a:r>
            <a:r>
              <a:rPr lang="ru-RU" sz="3100" b="1" i="1" dirty="0" smtClean="0"/>
              <a:t>его идею.</a:t>
            </a:r>
            <a:endParaRPr lang="ru-RU" sz="31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611156" y="0"/>
            <a:ext cx="9021809" cy="655521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i="1" dirty="0" smtClean="0"/>
              <a:t>  </a:t>
            </a:r>
          </a:p>
          <a:p>
            <a:pPr eaLnBrk="1" hangingPunct="1">
              <a:buFont typeface="Wingdings 2" pitchFamily="18" charset="2"/>
              <a:buNone/>
            </a:pPr>
            <a:endParaRPr lang="ru-RU" i="1" dirty="0" smtClean="0"/>
          </a:p>
          <a:p>
            <a:pPr eaLnBrk="1" hangingPunct="1">
              <a:buFont typeface="Wingdings 2" pitchFamily="18" charset="2"/>
              <a:buNone/>
            </a:pPr>
            <a:endParaRPr lang="ru-RU" b="1" i="1" dirty="0" smtClean="0">
              <a:solidFill>
                <a:srgbClr val="7030A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b="1" i="1" dirty="0" smtClean="0">
              <a:solidFill>
                <a:srgbClr val="7030A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Узнав</a:t>
            </a:r>
            <a:r>
              <a:rPr lang="ru-RU" i="1" dirty="0" smtClean="0"/>
              <a:t> мальчика поближе, </a:t>
            </a:r>
            <a:r>
              <a:rPr lang="ru-RU" b="1" i="1" dirty="0" smtClean="0">
                <a:solidFill>
                  <a:srgbClr val="7030A0"/>
                </a:solidFill>
              </a:rPr>
              <a:t>можно было убедиться </a:t>
            </a:r>
            <a:r>
              <a:rPr lang="ru-RU" i="1" dirty="0" smtClean="0"/>
              <a:t>в редкой живости и веселости его нрава. </a:t>
            </a: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0" y="3065457"/>
            <a:ext cx="857256" cy="185738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Выгнутая вверх стрелка 10"/>
          <p:cNvSpPr/>
          <p:nvPr/>
        </p:nvSpPr>
        <p:spPr>
          <a:xfrm rot="2239382">
            <a:off x="8162776" y="3072064"/>
            <a:ext cx="2216173" cy="91548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ятно 2 11"/>
          <p:cNvSpPr/>
          <p:nvPr/>
        </p:nvSpPr>
        <p:spPr>
          <a:xfrm>
            <a:off x="682594" y="4065589"/>
            <a:ext cx="3528219" cy="1679928"/>
          </a:xfrm>
          <a:prstGeom prst="irregularSeal2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C00000"/>
                </a:solidFill>
              </a:rPr>
              <a:t>я узнал</a:t>
            </a:r>
          </a:p>
        </p:txBody>
      </p:sp>
      <p:sp>
        <p:nvSpPr>
          <p:cNvPr id="13" name="Пятно 2 12"/>
          <p:cNvSpPr/>
          <p:nvPr/>
        </p:nvSpPr>
        <p:spPr>
          <a:xfrm>
            <a:off x="5897568" y="4137027"/>
            <a:ext cx="4032250" cy="2099910"/>
          </a:xfrm>
          <a:prstGeom prst="irregularSeal2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rgbClr val="C00000"/>
                </a:solidFill>
              </a:rPr>
              <a:t>я убедился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6974" y="1922449"/>
            <a:ext cx="8174289" cy="40995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Правильное построение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 предложений   </a:t>
            </a:r>
          </a:p>
          <a:p>
            <a:r>
              <a:rPr lang="ru-RU" sz="4000" b="1" dirty="0" smtClean="0">
                <a:solidFill>
                  <a:srgbClr val="FF0000"/>
                </a:solidFill>
              </a:rPr>
              <a:t>с</a:t>
            </a:r>
            <a:r>
              <a:rPr lang="ru-RU" sz="4000" b="1" dirty="0" smtClean="0">
                <a:solidFill>
                  <a:srgbClr val="FF0000"/>
                </a:solidFill>
              </a:rPr>
              <a:t> деепричастным оборотом</a:t>
            </a:r>
          </a:p>
          <a:p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002060"/>
                </a:solidFill>
              </a:rPr>
              <a:t>Урок русского языка в 6 классе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Учитель: Старикова Т.В.</a:t>
            </a:r>
          </a:p>
          <a:p>
            <a:pPr algn="ctr"/>
            <a:r>
              <a:rPr lang="ru-RU" sz="4000" b="1" smtClean="0">
                <a:solidFill>
                  <a:srgbClr val="002060"/>
                </a:solidFill>
              </a:rPr>
              <a:t> </a:t>
            </a:r>
            <a:r>
              <a:rPr lang="ru-RU" sz="4000" b="1" smtClean="0">
                <a:solidFill>
                  <a:srgbClr val="002060"/>
                </a:solidFill>
              </a:rPr>
              <a:t>2014 г.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3685" y="350813"/>
            <a:ext cx="8461469" cy="4213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tx1"/>
                </a:solidFill>
              </a:rPr>
              <a:t>Случай 3</a:t>
            </a:r>
            <a:r>
              <a:rPr lang="ru-RU" sz="3600" b="1" dirty="0" smtClean="0">
                <a:solidFill>
                  <a:schemeClr val="tx1"/>
                </a:solidFill>
              </a:rPr>
              <a:t>.</a:t>
            </a:r>
          </a:p>
          <a:p>
            <a:pPr algn="ctr"/>
            <a:endParaRPr lang="ru-RU" sz="36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3600" b="1" dirty="0" smtClean="0">
                <a:solidFill>
                  <a:schemeClr val="tx1"/>
                </a:solidFill>
              </a:rPr>
              <a:t> Деепричастный оборот находится в </a:t>
            </a:r>
            <a:r>
              <a:rPr lang="ru-RU" sz="3600" b="1" u="sng" dirty="0" smtClean="0">
                <a:solidFill>
                  <a:schemeClr val="tx1"/>
                </a:solidFill>
              </a:rPr>
              <a:t>определённо-личном предложении.</a:t>
            </a:r>
            <a:r>
              <a:rPr lang="ru-RU" sz="3600" b="1" dirty="0" smtClean="0">
                <a:solidFill>
                  <a:schemeClr val="tx1"/>
                </a:solidFill>
              </a:rPr>
              <a:t> </a:t>
            </a:r>
            <a:r>
              <a:rPr lang="ru-RU" sz="3600" b="1" u="sng" dirty="0" smtClean="0">
                <a:solidFill>
                  <a:schemeClr val="tx1"/>
                </a:solidFill>
              </a:rPr>
              <a:t>Подлежащее отсутствует</a:t>
            </a:r>
            <a:r>
              <a:rPr lang="ru-RU" sz="3600" b="1" dirty="0" smtClean="0">
                <a:solidFill>
                  <a:schemeClr val="tx1"/>
                </a:solidFill>
              </a:rPr>
              <a:t>, но его </a:t>
            </a:r>
            <a:r>
              <a:rPr lang="ru-RU" sz="3600" b="1" u="sng" dirty="0" smtClean="0">
                <a:solidFill>
                  <a:schemeClr val="tx1"/>
                </a:solidFill>
              </a:rPr>
              <a:t>можно восстановить</a:t>
            </a:r>
            <a:r>
              <a:rPr lang="ru-RU" sz="3600" b="1" dirty="0" smtClean="0">
                <a:solidFill>
                  <a:schemeClr val="tx1"/>
                </a:solidFill>
              </a:rPr>
              <a:t> с помощью местоимений </a:t>
            </a:r>
            <a:r>
              <a:rPr lang="ru-RU" sz="3600" b="1" dirty="0" smtClean="0">
                <a:solidFill>
                  <a:srgbClr val="FF0000"/>
                </a:solidFill>
              </a:rPr>
              <a:t>Я, ТЫ, МЫ, ВЫ</a:t>
            </a:r>
            <a:r>
              <a:rPr lang="ru-RU" b="1" dirty="0" smtClean="0">
                <a:solidFill>
                  <a:schemeClr val="tx1"/>
                </a:solidFill>
              </a:rPr>
              <a:t>:  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611156" y="1004457"/>
            <a:ext cx="9021809" cy="655521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i="1" dirty="0" smtClean="0"/>
              <a:t>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i="1" dirty="0" smtClean="0">
                <a:solidFill>
                  <a:srgbClr val="7030A0"/>
                </a:solidFill>
              </a:rPr>
              <a:t>Читая</a:t>
            </a:r>
            <a:r>
              <a:rPr lang="ru-RU" b="1" i="1" dirty="0" smtClean="0"/>
              <a:t> статьи, </a:t>
            </a:r>
            <a:r>
              <a:rPr lang="ru-RU" b="1" i="1" dirty="0" smtClean="0">
                <a:solidFill>
                  <a:srgbClr val="7030A0"/>
                </a:solidFill>
              </a:rPr>
              <a:t>обращайте</a:t>
            </a:r>
            <a:r>
              <a:rPr lang="ru-RU" b="1" i="1" dirty="0" smtClean="0"/>
              <a:t>  внимание на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i="1" dirty="0" smtClean="0"/>
              <a:t>  подчеркнутые слова</a:t>
            </a:r>
            <a:r>
              <a:rPr lang="ru-RU" i="1" dirty="0" smtClean="0"/>
              <a:t>.</a:t>
            </a:r>
          </a:p>
          <a:p>
            <a:pPr eaLnBrk="1" hangingPunct="1">
              <a:buFont typeface="Wingdings 2" pitchFamily="18" charset="2"/>
              <a:buNone/>
            </a:pPr>
            <a:endParaRPr lang="ru-RU" i="1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4" name="Выгнутая влево стрелка 3"/>
          <p:cNvSpPr/>
          <p:nvPr/>
        </p:nvSpPr>
        <p:spPr>
          <a:xfrm>
            <a:off x="182528" y="1922449"/>
            <a:ext cx="504031" cy="1175949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6183320" y="1993887"/>
            <a:ext cx="420026" cy="109195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ятно 1 5"/>
          <p:cNvSpPr/>
          <p:nvPr/>
        </p:nvSpPr>
        <p:spPr>
          <a:xfrm>
            <a:off x="4468808" y="2636829"/>
            <a:ext cx="1932120" cy="1009415"/>
          </a:xfrm>
          <a:prstGeom prst="irregularSeal1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</a:rPr>
              <a:t>ВЫ</a:t>
            </a:r>
          </a:p>
        </p:txBody>
      </p:sp>
      <p:sp>
        <p:nvSpPr>
          <p:cNvPr id="8" name="Пятно 1 7"/>
          <p:cNvSpPr/>
          <p:nvPr/>
        </p:nvSpPr>
        <p:spPr>
          <a:xfrm>
            <a:off x="825470" y="2708267"/>
            <a:ext cx="1932120" cy="1009415"/>
          </a:xfrm>
          <a:prstGeom prst="irregularSeal1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</a:rPr>
              <a:t>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 txBox="1">
            <a:spLocks/>
          </p:cNvSpPr>
          <p:nvPr/>
        </p:nvSpPr>
        <p:spPr>
          <a:xfrm>
            <a:off x="457200" y="1481328"/>
            <a:ext cx="9226582" cy="53703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l" defTabSz="449263" rtl="0" eaLnBrk="1" fontAlgn="base" latinLnBrk="0" hangingPunct="0">
              <a:lnSpc>
                <a:spcPct val="98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Сказуемое - глагол повелительного наклонения:</a:t>
            </a:r>
          </a:p>
          <a:p>
            <a:pPr marL="342900" marR="0" lvl="0" indent="-342900" algn="l" defTabSz="449263" rtl="0" eaLnBrk="1" fontAlgn="base" latinLnBrk="0" hangingPunct="0">
              <a:lnSpc>
                <a:spcPct val="98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449263" rtl="0" eaLnBrk="1" fontAlgn="base" latinLnBrk="0" hangingPunct="0">
              <a:lnSpc>
                <a:spcPct val="98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Добежав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до поворота,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поверните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налево. (</a:t>
            </a:r>
            <a:r>
              <a:rPr kumimoji="0" lang="ru-RU" sz="3200" b="0" i="0" u="sng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</a:p>
          <a:p>
            <a:pPr marL="342900" marR="0" lvl="0" indent="-342900" algn="l" defTabSz="449263" rtl="0" eaLnBrk="1" fontAlgn="base" latinLnBrk="0" hangingPunct="0">
              <a:lnSpc>
                <a:spcPct val="98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Готовясь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 путешествию в горы,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подумай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 своей безопасности. (</a:t>
            </a:r>
            <a:r>
              <a:rPr kumimoji="0" lang="ru-RU" sz="3200" b="0" i="0" u="sng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Ты)</a:t>
            </a:r>
          </a:p>
          <a:p>
            <a:pPr marL="342900" marR="0" lvl="0" indent="-342900" algn="l" defTabSz="449263" rtl="0" eaLnBrk="1" fontAlgn="base" latinLnBrk="0" hangingPunct="0">
              <a:lnSpc>
                <a:spcPct val="98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Используя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цитаты, 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старайтесь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не перегружать ими текст сочинения. (</a:t>
            </a:r>
            <a:r>
              <a:rPr kumimoji="0" lang="ru-RU" sz="3200" b="0" i="0" u="sng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</a:t>
            </a: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)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интаксические норм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5404" y="1422383"/>
            <a:ext cx="9429816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b="1" dirty="0" smtClean="0"/>
              <a:t>Случай 1.</a:t>
            </a:r>
            <a:r>
              <a:rPr lang="ru-RU" dirty="0" smtClean="0"/>
              <a:t> Основное и добавочное действия совершают </a:t>
            </a:r>
            <a:r>
              <a:rPr lang="ru-RU" b="1" u="sng" dirty="0" smtClean="0"/>
              <a:t>разные лица: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strike="sngStrike" dirty="0" smtClean="0">
                <a:latin typeface="Times New Roman" pitchFamily="18" charset="0"/>
                <a:cs typeface="Times New Roman" pitchFamily="18" charset="0"/>
              </a:rPr>
              <a:t>Спрыгнув с подножки трамвая, у меня слетела шляпа.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Рассуждаем:  я спрыгнул, шляпа слетела.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(сказуемое и деепричастие  относятся к разным лицам, предметам)</a:t>
            </a:r>
          </a:p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Правильно: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Когда я спрыгнул с подножки, у меня слетела шляпа.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4098" y="0"/>
            <a:ext cx="9059862" cy="131127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Деепричастный оборот нельзя употреблять в следующих случаях: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753586" y="2906707"/>
            <a:ext cx="8811604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753586" y="2906707"/>
            <a:ext cx="8811604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39718" y="1350945"/>
            <a:ext cx="9059862" cy="6536745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algn="ctr"/>
            <a:r>
              <a:rPr lang="ru-RU" sz="40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Проснувшись,</a:t>
            </a:r>
          </a:p>
          <a:p>
            <a:pPr algn="ctr"/>
            <a:r>
              <a:rPr lang="ru-RU" sz="40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</a:t>
            </a:r>
            <a:r>
              <a:rPr lang="ru-RU" sz="4000" b="1" i="1" u="sng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одеяло</a:t>
            </a:r>
            <a:r>
              <a:rPr lang="ru-RU" sz="40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было </a:t>
            </a:r>
            <a:r>
              <a:rPr lang="ru-RU" sz="4000" b="1" i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40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полу</a:t>
            </a:r>
            <a:r>
              <a:rPr lang="ru-RU" sz="4000" b="1" i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4000" i="1" dirty="0"/>
              <a:t> </a:t>
            </a:r>
            <a:endParaRPr lang="ru-RU" sz="4000" i="1" dirty="0" smtClean="0"/>
          </a:p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Правильно:</a:t>
            </a:r>
          </a:p>
          <a:p>
            <a:pPr marL="742950" indent="-742950" defTabSz="1007943" hangingPunct="1">
              <a:lnSpc>
                <a:spcPct val="100000"/>
              </a:lnSpc>
              <a:buClrTx/>
              <a:buSzTx/>
              <a:buFont typeface="+mj-lt"/>
              <a:buAutoNum type="arabicPeriod"/>
            </a:pP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4000" b="1" u="sng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проснулся, моё одеяло было на полу.</a:t>
            </a:r>
          </a:p>
          <a:p>
            <a:pPr marL="742950" indent="-742950" defTabSz="1007943" eaLnBrk="0">
              <a:lnSpc>
                <a:spcPct val="100000"/>
              </a:lnSpc>
              <a:buClrTx/>
              <a:buSzTx/>
              <a:buFont typeface="+mj-lt"/>
              <a:buAutoNum type="arabicPeriod"/>
            </a:pP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Проснувшись, я обнаружил одеяло на полу.</a:t>
            </a:r>
          </a:p>
          <a:p>
            <a:endParaRPr lang="ru-RU" sz="4000" dirty="0"/>
          </a:p>
        </p:txBody>
      </p:sp>
      <p:pic>
        <p:nvPicPr>
          <p:cNvPr id="8" name="Picture 2" descr="http://fs.servers.soneta.ru/medium/001/23053d84-d2f4-4b0c-9f1c-7d6ac4634f8b.jpg"/>
          <p:cNvPicPr>
            <a:picLocks noChangeAspect="1" noChangeArrowheads="1"/>
          </p:cNvPicPr>
          <p:nvPr/>
        </p:nvPicPr>
        <p:blipFill>
          <a:blip r:embed="rId2" cstate="print">
            <a:lum bright="-40000" contrast="40000"/>
          </a:blip>
          <a:srcRect b="4273"/>
          <a:stretch>
            <a:fillRect/>
          </a:stretch>
        </p:blipFill>
        <p:spPr bwMode="auto">
          <a:xfrm flipH="1">
            <a:off x="682594" y="1565259"/>
            <a:ext cx="3500462" cy="230982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 txBox="1">
            <a:spLocks/>
          </p:cNvSpPr>
          <p:nvPr/>
        </p:nvSpPr>
        <p:spPr>
          <a:xfrm>
            <a:off x="457200" y="1481328"/>
            <a:ext cx="9298020" cy="53703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342900" lvl="0" indent="-342900">
              <a:lnSpc>
                <a:spcPct val="98000"/>
              </a:lnSpc>
              <a:spcAft>
                <a:spcPts val="1425"/>
              </a:spcAft>
              <a:defRPr/>
            </a:pPr>
            <a:r>
              <a:rPr kumimoji="0" lang="ru-RU" sz="3200" b="1" i="0" u="sng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Случай 2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lvl="0" indent="-342900">
              <a:lnSpc>
                <a:spcPct val="98000"/>
              </a:lnSpc>
              <a:spcAft>
                <a:spcPts val="1425"/>
              </a:spcAft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Основное действие выражено 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кратким страдательным причастием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в этом случае субъект действия, выраженного сказуемым,  и субъект действия, обозначенного деепричастием, не совпадают.</a:t>
            </a:r>
          </a:p>
          <a:p>
            <a:pPr marL="342900" marR="0" lvl="0" indent="-342900" algn="l" defTabSz="449263" rtl="0" eaLnBrk="1" fontAlgn="base" latinLnBrk="0" hangingPunct="0">
              <a:lnSpc>
                <a:spcPct val="98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3200" b="0" i="0" u="none" strike="sng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Пытаясь  </a:t>
            </a:r>
            <a:r>
              <a:rPr kumimoji="0" lang="ru-RU" sz="3200" b="0" i="0" u="none" strike="sng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выплыть</a:t>
            </a:r>
            <a:r>
              <a:rPr kumimoji="0" lang="ru-RU" sz="3200" b="0" i="0" u="none" strike="sng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мальчик </a:t>
            </a:r>
            <a:r>
              <a:rPr kumimoji="0" lang="ru-RU" sz="3200" b="0" i="0" u="none" strike="sng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был спасён </a:t>
            </a:r>
            <a:r>
              <a:rPr kumimoji="0" lang="ru-RU" sz="3200" b="0" i="0" u="none" strike="sng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отцом.</a:t>
            </a:r>
          </a:p>
          <a:p>
            <a:pPr marL="342900" indent="-342900">
              <a:lnSpc>
                <a:spcPct val="98000"/>
              </a:lnSpc>
              <a:spcAft>
                <a:spcPts val="1425"/>
              </a:spcAft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Рассуждаем : субъекты не совпадают (выплывал мальчик, а спасал отец).</a:t>
            </a:r>
            <a:r>
              <a:rPr lang="ru-RU" sz="3200" b="1" i="1" dirty="0" smtClean="0"/>
              <a:t> </a:t>
            </a:r>
          </a:p>
          <a:p>
            <a:pPr marL="342900" indent="-342900">
              <a:lnSpc>
                <a:spcPct val="98000"/>
              </a:lnSpc>
              <a:spcAft>
                <a:spcPts val="1425"/>
              </a:spcAft>
            </a:pPr>
            <a:r>
              <a:rPr lang="ru-RU" sz="3200" strike="sngStrik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trike="sngStrike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strike="sngStrike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449263" rtl="0" eaLnBrk="1" fontAlgn="base" latinLnBrk="0" hangingPunct="0">
              <a:lnSpc>
                <a:spcPct val="98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449263" rtl="0" eaLnBrk="1" fontAlgn="base" latinLnBrk="0" hangingPunct="0">
              <a:lnSpc>
                <a:spcPct val="98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lang="ru-RU" sz="32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449263" rtl="0" eaLnBrk="1" fontAlgn="base" latinLnBrk="0" hangingPunct="0">
              <a:lnSpc>
                <a:spcPct val="98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1020763" y="0"/>
            <a:ext cx="9059862" cy="131127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449263" rtl="0" eaLnBrk="1" fontAlgn="base" latinLnBrk="0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Деепричастный оборот нельзя употреблять в следующих случаях: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 txBox="1">
            <a:spLocks/>
          </p:cNvSpPr>
          <p:nvPr/>
        </p:nvSpPr>
        <p:spPr>
          <a:xfrm>
            <a:off x="457200" y="1481328"/>
            <a:ext cx="9298020" cy="45259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342900" marR="0" lvl="0" indent="-342900" algn="l" defTabSz="449263" rtl="0" eaLnBrk="1" fontAlgn="base" latinLnBrk="0" hangingPunct="0">
              <a:lnSpc>
                <a:spcPct val="98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2) Если он относится  к страдательным причастиям, так как в этом случае субъект действия, выраженного сказуемым,  и субъект действия, обозначенного деепричастием, не совпадают.</a:t>
            </a:r>
          </a:p>
          <a:p>
            <a:pPr marL="342900" marR="0" lvl="0" indent="-342900" algn="l" defTabSz="449263" rtl="0" eaLnBrk="1" fontAlgn="base" latinLnBrk="0" hangingPunct="0">
              <a:lnSpc>
                <a:spcPct val="98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3200" b="0" i="0" u="none" strike="sng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Пытаясь  </a:t>
            </a:r>
            <a:r>
              <a:rPr kumimoji="0" lang="ru-RU" sz="3200" b="0" i="0" u="none" strike="sng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выплыть</a:t>
            </a:r>
            <a:r>
              <a:rPr kumimoji="0" lang="ru-RU" sz="3200" b="0" i="0" u="none" strike="sng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мальчик </a:t>
            </a:r>
            <a:r>
              <a:rPr kumimoji="0" lang="ru-RU" sz="3200" b="0" i="0" u="none" strike="sng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был спасён </a:t>
            </a:r>
            <a:r>
              <a:rPr kumimoji="0" lang="ru-RU" sz="3200" b="0" i="0" u="none" strike="sng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отцом.</a:t>
            </a:r>
          </a:p>
          <a:p>
            <a:pPr marL="342900" marR="0" lvl="0" indent="-342900" algn="l" defTabSz="449263" rtl="0" eaLnBrk="1" fontAlgn="base" latinLnBrk="0" hangingPunct="0">
              <a:lnSpc>
                <a:spcPct val="98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Рассуждаем : субъекты не совпадают (выплывал мальчик, а спасал отец).</a:t>
            </a: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1020763" y="207937"/>
            <a:ext cx="9059862" cy="131127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449263" rtl="0" eaLnBrk="1" fontAlgn="base" latinLnBrk="0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Деепричастный оборот нельзя употреблять в следующих случаях:</a:t>
            </a:r>
            <a:endParaRPr kumimoji="0" lang="ru-RU" sz="36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5404" y="1279507"/>
            <a:ext cx="9503700" cy="51156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/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Случай 3.</a:t>
            </a:r>
          </a:p>
          <a:p>
            <a:pPr lvl="0" algn="just" eaLnBrk="0"/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Деепричастия         не могут         использоваться </a:t>
            </a:r>
          </a:p>
          <a:p>
            <a:pPr lvl="0" algn="just" eaLnBrk="0"/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          безличных       предложениях, </a:t>
            </a:r>
          </a:p>
          <a:p>
            <a:pPr lvl="0" algn="just" eaLnBrk="0"/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потому       что   в   них   нет  подлежащего</a:t>
            </a:r>
            <a:r>
              <a:rPr lang="ru-RU" sz="2800" dirty="0" smtClean="0">
                <a:ln>
                  <a:solidFill>
                    <a:sysClr val="windowText" lastClr="000000"/>
                  </a:solidFill>
                </a:ln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n>
                <a:solidFill>
                  <a:sysClr val="windowText" lastClr="000000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600" b="1" i="1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Возвращаясь</a:t>
            </a:r>
            <a:r>
              <a:rPr kumimoji="0" lang="ru-RU" sz="3600" b="1" i="1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домой, мне </a:t>
            </a:r>
            <a:r>
              <a:rPr kumimoji="0" lang="ru-RU" sz="3600" b="1" i="1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стало грустно.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Правильно: </a:t>
            </a:r>
            <a:endParaRPr kumimoji="0" lang="ru-RU" sz="3200" b="1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Возвращаясь домой, я загрустил.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kumimoji="0" lang="ru-RU" sz="3600" b="1" i="1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3600" b="1" i="0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 я возвращался домой,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1" u="none" strike="noStrike" cap="none" normalizeH="0" baseline="0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было грустно</a:t>
            </a:r>
            <a:r>
              <a:rPr lang="ru-RU" sz="3600" b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b="1" i="0" u="none" strike="noStrike" cap="none" normalizeH="0" baseline="0" dirty="0" smtClean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6842" y="2422515"/>
            <a:ext cx="9144064" cy="3527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trike="sngStrik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Прочитав</a:t>
            </a:r>
            <a:r>
              <a:rPr lang="ru-RU" sz="4000" strike="sngStrik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strike="sngStrike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рассказ, мне</a:t>
            </a:r>
            <a:r>
              <a:rPr lang="ru-RU" sz="4000" strike="sngStrike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strike="sngStrik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стало грустно.</a:t>
            </a:r>
          </a:p>
          <a:p>
            <a:endParaRPr lang="ru-RU" sz="4000" b="1" strike="sngStrike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Правильно:</a:t>
            </a:r>
          </a:p>
          <a:p>
            <a:endParaRPr lang="ru-RU" sz="4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Когда я прочитал рассказ, мне стало грустно.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9850" y="2851143"/>
            <a:ext cx="7390100" cy="7220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Поработаем редакторами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3238" y="1768475"/>
            <a:ext cx="9180544" cy="49784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Обозначает добавочное действие глагола-сказуемого.  Если в предложении есть деепричастие, то  должен  быть и  глагол–сказуемое, обозначающий основное действие.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Отвечает на вопросы: что делая? что сделав?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Имеет суффиксы: -а, -я, -в, 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вши,-ши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 предложении является обстоятельством.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5470" y="279375"/>
            <a:ext cx="5537206" cy="51274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Деепричастие –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40378" y="350813"/>
            <a:ext cx="4220451" cy="550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особая форма глагола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708764" y="2046155"/>
            <a:ext cx="9056875" cy="34411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ctr" anchorCtr="0" compatLnSpc="1">
            <a:prstTxWarp prst="textNoShape">
              <a:avLst/>
            </a:prstTxWarp>
            <a:spAutoFit/>
          </a:bodyPr>
          <a:lstStyle/>
          <a:p>
            <a:pPr defTabSz="1007943" hangingPunct="1">
              <a:lnSpc>
                <a:spcPct val="100000"/>
              </a:lnSpc>
              <a:buClrTx/>
              <a:buSzTx/>
            </a:pPr>
            <a:r>
              <a:rPr lang="ru-RU" sz="31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Редактор</a:t>
            </a:r>
            <a:r>
              <a:rPr lang="ru-RU" sz="3100" dirty="0" smtClean="0">
                <a:solidFill>
                  <a:srgbClr val="FF0000"/>
                </a:solidFill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31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lang="ru-RU" sz="31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Человек, который </a:t>
            </a:r>
            <a:r>
              <a:rPr lang="ru-RU" sz="3100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редактирует что-нибудь;</a:t>
            </a:r>
          </a:p>
          <a:p>
            <a:pPr defTabSz="1007943" hangingPunct="1">
              <a:lnSpc>
                <a:spcPct val="100000"/>
              </a:lnSpc>
              <a:buClrTx/>
              <a:buSzTx/>
            </a:pPr>
            <a:r>
              <a:rPr lang="ru-RU" sz="3100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 специалист по редактированию.</a:t>
            </a:r>
          </a:p>
          <a:p>
            <a:pPr defTabSz="1007943" hangingPunct="1">
              <a:lnSpc>
                <a:spcPct val="100000"/>
              </a:lnSpc>
              <a:buClrTx/>
              <a:buSzTx/>
            </a:pPr>
            <a:endParaRPr lang="ru-RU" sz="3100" b="1" dirty="0" smtClean="0">
              <a:solidFill>
                <a:schemeClr val="tx1"/>
              </a:solidFill>
            </a:endParaRPr>
          </a:p>
          <a:p>
            <a:pPr defTabSz="1007943" eaLnBrk="0">
              <a:lnSpc>
                <a:spcPct val="100000"/>
              </a:lnSpc>
              <a:buClrTx/>
              <a:buSzTx/>
            </a:pP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Редактировать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 </a:t>
            </a:r>
            <a:r>
              <a:rPr lang="ru-RU" sz="31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проверять и исправлять текст</a:t>
            </a:r>
          </a:p>
          <a:p>
            <a:pPr defTabSz="1007943" eaLnBrk="0">
              <a:lnSpc>
                <a:spcPct val="100000"/>
              </a:lnSpc>
              <a:buClrTx/>
              <a:buSzTx/>
            </a:pPr>
            <a:r>
              <a:rPr lang="ru-RU" sz="3100" b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 при подготовке к печати</a:t>
            </a:r>
            <a:r>
              <a:rPr lang="ru-RU" sz="3100" b="1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.</a:t>
            </a:r>
            <a:endParaRPr lang="ru-RU" sz="3100" b="1" dirty="0" smtClean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54296" y="422251"/>
            <a:ext cx="4316349" cy="602685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FF0000"/>
                </a:solidFill>
              </a:rPr>
              <a:t>Словарная работа</a:t>
            </a:r>
            <a:endParaRPr lang="ru-RU" sz="35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667" y="287317"/>
            <a:ext cx="9049755" cy="60268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ru-RU" sz="3500" b="1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Запиши исправленный вариант</a:t>
            </a:r>
            <a:endParaRPr lang="ru-RU" sz="3500" b="1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94818" y="1352484"/>
            <a:ext cx="8970372" cy="41949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1007943" eaLnBrk="0">
              <a:lnSpc>
                <a:spcPct val="100000"/>
              </a:lnSpc>
              <a:buClrTx/>
              <a:buSzTx/>
            </a:pPr>
            <a:r>
              <a:rPr lang="ru-RU" sz="3500" b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</a:t>
            </a:r>
            <a:r>
              <a:rPr lang="ru-RU" sz="35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Придя на урок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нам сразу же дали задание.</a:t>
            </a:r>
            <a:endParaRPr lang="ru-RU" sz="3500" b="1" dirty="0" smtClean="0">
              <a:ln>
                <a:solidFill>
                  <a:sysClr val="windowText" lastClr="000000"/>
                </a:solidFill>
              </a:ln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 defTabSz="1007943" eaLnBrk="0">
              <a:lnSpc>
                <a:spcPct val="100000"/>
              </a:lnSpc>
              <a:buClrTx/>
              <a:buSzTx/>
            </a:pPr>
            <a:endParaRPr lang="ru-RU" sz="1300" b="1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500" b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</a:t>
            </a:r>
            <a:r>
              <a:rPr lang="ru-RU" sz="35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Пользуясь калькулятором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расчёт производится легко.</a:t>
            </a:r>
            <a:endParaRPr lang="ru-RU" sz="3500" b="1" dirty="0" smtClean="0">
              <a:ln>
                <a:solidFill>
                  <a:sysClr val="windowText" lastClr="000000"/>
                </a:solidFill>
              </a:ln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3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500" b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3.</a:t>
            </a:r>
            <a:r>
              <a:rPr lang="ru-RU" sz="35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 нас, 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перейдя в 6 класс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появился новый предмет.</a:t>
            </a:r>
            <a:endParaRPr lang="ru-RU" sz="3500" b="1" dirty="0" smtClean="0">
              <a:ln>
                <a:solidFill>
                  <a:sysClr val="windowText" lastClr="000000"/>
                </a:solidFill>
              </a:ln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300" b="1" dirty="0" smtClean="0">
              <a:ln>
                <a:solidFill>
                  <a:sysClr val="windowText" lastClr="000000"/>
                </a:solidFill>
              </a:ln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97899" y="1345435"/>
            <a:ext cx="9367291" cy="39791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ctr" anchorCtr="0" compatLnSpc="1">
            <a:prstTxWarp prst="textNoShape">
              <a:avLst/>
            </a:prstTxWarp>
            <a:spAutoFit/>
          </a:bodyPr>
          <a:lstStyle/>
          <a:p>
            <a:pPr marL="818954" indent="-818954" algn="ctr" eaLnBrk="0"/>
            <a:r>
              <a:rPr lang="ru-RU" sz="3500" b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1.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Читая поэму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чувствуется сила каждого слова.</a:t>
            </a:r>
          </a:p>
          <a:p>
            <a:pPr marL="818954" indent="-818954" algn="ctr" eaLnBrk="0"/>
            <a:r>
              <a:rPr lang="ru-RU" sz="12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1200" b="1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defTabSz="1007943" eaLnBrk="0">
              <a:lnSpc>
                <a:spcPct val="100000"/>
              </a:lnSpc>
              <a:buClrTx/>
              <a:buSzTx/>
            </a:pPr>
            <a:r>
              <a:rPr lang="ru-RU" sz="3500" b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2. 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Посмотрев фильм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писатель </a:t>
            </a:r>
          </a:p>
          <a:p>
            <a:pPr algn="ctr" defTabSz="1007943" eaLnBrk="0">
              <a:lnSpc>
                <a:spcPct val="100000"/>
              </a:lnSpc>
              <a:buClrTx/>
              <a:buSzTx/>
            </a:pP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стал мне еще ближе и дороже.</a:t>
            </a:r>
          </a:p>
          <a:p>
            <a:pPr algn="ctr" defTabSz="1007943" eaLnBrk="0">
              <a:lnSpc>
                <a:spcPct val="100000"/>
              </a:lnSpc>
              <a:buClrTx/>
              <a:buSzTx/>
            </a:pPr>
            <a:endParaRPr lang="ru-RU" sz="1200" b="1" dirty="0" smtClean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500" b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3.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Поднявшись на вершину</a:t>
            </a:r>
            <a:r>
              <a:rPr lang="ru-RU" sz="4000" b="1" dirty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, </a:t>
            </a:r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 слышно 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звуков </a:t>
            </a:r>
            <a:r>
              <a:rPr lang="ru-RU" sz="4000" b="1" dirty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из долины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4000" b="1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5435" y="287317"/>
            <a:ext cx="9049755" cy="60268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ru-RU" sz="3500" b="1" dirty="0" smtClean="0">
                <a:ln>
                  <a:solidFill>
                    <a:sysClr val="windowText" lastClr="000000"/>
                  </a:solidFill>
                </a:ln>
                <a:latin typeface="Arial" pitchFamily="34" charset="0"/>
                <a:cs typeface="Arial" pitchFamily="34" charset="0"/>
              </a:rPr>
              <a:t>Запиши исправленный вариант</a:t>
            </a:r>
            <a:endParaRPr lang="ru-RU" sz="3500" b="1" dirty="0">
              <a:ln>
                <a:solidFill>
                  <a:sysClr val="windowText" lastClr="000000"/>
                </a:solidFill>
              </a:ln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671888" y="266700"/>
            <a:ext cx="4321175" cy="1311275"/>
          </a:xfrm>
        </p:spPr>
        <p:txBody>
          <a:bodyPr/>
          <a:lstStyle/>
          <a:p>
            <a:r>
              <a:rPr lang="ru-RU" b="1"/>
              <a:t>Мини тест</a:t>
            </a: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71438" y="1692275"/>
            <a:ext cx="4464050" cy="865188"/>
          </a:xfrm>
          <a:prstGeom prst="rect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lIns="0" tIns="7920" rIns="0" bIns="0"/>
          <a:lstStyle/>
          <a:p>
            <a:pPr marL="342900" indent="-342900" algn="ctr">
              <a:lnSpc>
                <a:spcPct val="78000"/>
              </a:lnSpc>
              <a:spcAft>
                <a:spcPts val="1425"/>
              </a:spcAft>
            </a:pPr>
            <a:r>
              <a:rPr lang="ru-RU" sz="3600" b="1">
                <a:solidFill>
                  <a:schemeClr val="tx1"/>
                </a:solidFill>
                <a:latin typeface="Bitstream Vera Serif" pitchFamily="16" charset="0"/>
              </a:rPr>
              <a:t>Приехав в деревню</a:t>
            </a: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4751388" y="1547813"/>
            <a:ext cx="5113337" cy="576262"/>
          </a:xfrm>
          <a:prstGeom prst="rect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lIns="0" tIns="7920" rIns="0" bIns="0"/>
          <a:lstStyle/>
          <a:p>
            <a:pPr marL="342900" indent="-342900" algn="ctr">
              <a:lnSpc>
                <a:spcPct val="78000"/>
              </a:lnSpc>
              <a:spcAft>
                <a:spcPts val="1425"/>
              </a:spcAft>
            </a:pPr>
            <a:r>
              <a:rPr lang="ru-RU" sz="2800" b="1">
                <a:solidFill>
                  <a:schemeClr val="tx1"/>
                </a:solidFill>
                <a:latin typeface="Bitstream Vera Serif" pitchFamily="16" charset="0"/>
              </a:rPr>
              <a:t>а) весь сад был в снегу</a:t>
            </a:r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4752975" y="2266950"/>
            <a:ext cx="5184775" cy="576263"/>
          </a:xfrm>
          <a:prstGeom prst="rect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lIns="0" tIns="7920" rIns="0" bIns="0"/>
          <a:lstStyle/>
          <a:p>
            <a:pPr marL="342900" indent="-342900" algn="ctr">
              <a:lnSpc>
                <a:spcPct val="78000"/>
              </a:lnSpc>
              <a:spcAft>
                <a:spcPts val="1425"/>
              </a:spcAft>
            </a:pPr>
            <a:r>
              <a:rPr lang="ru-RU" sz="2800" b="1">
                <a:solidFill>
                  <a:schemeClr val="tx1"/>
                </a:solidFill>
                <a:latin typeface="Bitstream Vera Serif" pitchFamily="16" charset="0"/>
              </a:rPr>
              <a:t>б) я застал весь сад в снегу</a:t>
            </a:r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71438" y="3562350"/>
            <a:ext cx="4464050" cy="865188"/>
          </a:xfrm>
          <a:prstGeom prst="rect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lIns="0" tIns="7920" rIns="0" bIns="0"/>
          <a:lstStyle/>
          <a:p>
            <a:pPr marL="342900" indent="-342900" algn="ctr">
              <a:lnSpc>
                <a:spcPct val="78000"/>
              </a:lnSpc>
              <a:spcAft>
                <a:spcPts val="1425"/>
              </a:spcAft>
            </a:pPr>
            <a:r>
              <a:rPr lang="ru-RU" sz="3600" b="1">
                <a:solidFill>
                  <a:schemeClr val="tx1"/>
                </a:solidFill>
                <a:latin typeface="Bitstream Vera Serif" pitchFamily="16" charset="0"/>
              </a:rPr>
              <a:t>Возвращаясь домой</a:t>
            </a:r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4752975" y="3348038"/>
            <a:ext cx="5113338" cy="576262"/>
          </a:xfrm>
          <a:prstGeom prst="rect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lIns="0" tIns="7920" rIns="0" bIns="0"/>
          <a:lstStyle/>
          <a:p>
            <a:pPr marL="342900" indent="-342900" algn="ctr">
              <a:lnSpc>
                <a:spcPct val="78000"/>
              </a:lnSpc>
              <a:spcAft>
                <a:spcPts val="1425"/>
              </a:spcAft>
            </a:pPr>
            <a:r>
              <a:rPr lang="ru-RU" sz="2800" b="1">
                <a:solidFill>
                  <a:schemeClr val="tx1"/>
                </a:solidFill>
                <a:latin typeface="Bitstream Vera Serif" pitchFamily="16" charset="0"/>
              </a:rPr>
              <a:t>а) я попал под снегопад</a:t>
            </a:r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4752975" y="4140200"/>
            <a:ext cx="5113338" cy="576263"/>
          </a:xfrm>
          <a:prstGeom prst="rect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lIns="0" tIns="7920" rIns="0" bIns="0"/>
          <a:lstStyle/>
          <a:p>
            <a:pPr marL="342900" indent="-342900" algn="ctr">
              <a:lnSpc>
                <a:spcPct val="78000"/>
              </a:lnSpc>
              <a:spcAft>
                <a:spcPts val="1425"/>
              </a:spcAft>
            </a:pPr>
            <a:r>
              <a:rPr lang="ru-RU" sz="2800" b="1">
                <a:solidFill>
                  <a:schemeClr val="tx1"/>
                </a:solidFill>
                <a:latin typeface="Bitstream Vera Serif" pitchFamily="16" charset="0"/>
              </a:rPr>
              <a:t>б) начался снег</a:t>
            </a:r>
          </a:p>
        </p:txBody>
      </p:sp>
      <p:sp>
        <p:nvSpPr>
          <p:cNvPr id="41999" name="Rectangle 15"/>
          <p:cNvSpPr>
            <a:spLocks noChangeArrowheads="1"/>
          </p:cNvSpPr>
          <p:nvPr/>
        </p:nvSpPr>
        <p:spPr bwMode="auto">
          <a:xfrm>
            <a:off x="144463" y="5580063"/>
            <a:ext cx="4464050" cy="865187"/>
          </a:xfrm>
          <a:prstGeom prst="rect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lIns="0" tIns="7920" rIns="0" bIns="0"/>
          <a:lstStyle/>
          <a:p>
            <a:pPr marL="342900" indent="-342900" algn="ctr">
              <a:lnSpc>
                <a:spcPct val="78000"/>
              </a:lnSpc>
              <a:spcAft>
                <a:spcPts val="1425"/>
              </a:spcAft>
            </a:pPr>
            <a:r>
              <a:rPr lang="ru-RU" sz="3600" b="1">
                <a:solidFill>
                  <a:schemeClr val="tx1"/>
                </a:solidFill>
                <a:latin typeface="Bitstream Vera Serif" pitchFamily="16" charset="0"/>
              </a:rPr>
              <a:t>Выйдя на улицу</a:t>
            </a:r>
          </a:p>
        </p:txBody>
      </p:sp>
      <p:sp>
        <p:nvSpPr>
          <p:cNvPr id="42000" name="Rectangle 16"/>
          <p:cNvSpPr>
            <a:spLocks noChangeArrowheads="1"/>
          </p:cNvSpPr>
          <p:nvPr/>
        </p:nvSpPr>
        <p:spPr bwMode="auto">
          <a:xfrm>
            <a:off x="4752975" y="5292725"/>
            <a:ext cx="5113338" cy="576263"/>
          </a:xfrm>
          <a:prstGeom prst="rect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lIns="0" tIns="7920" rIns="0" bIns="0"/>
          <a:lstStyle/>
          <a:p>
            <a:pPr marL="342900" indent="-342900" algn="ctr">
              <a:lnSpc>
                <a:spcPct val="78000"/>
              </a:lnSpc>
              <a:spcAft>
                <a:spcPts val="1425"/>
              </a:spcAft>
            </a:pPr>
            <a:r>
              <a:rPr lang="ru-RU" sz="2800" b="1">
                <a:solidFill>
                  <a:schemeClr val="tx1"/>
                </a:solidFill>
                <a:latin typeface="Bitstream Vera Serif" pitchFamily="16" charset="0"/>
              </a:rPr>
              <a:t>а) ему стало холодно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4752975" y="6156325"/>
            <a:ext cx="5113338" cy="576263"/>
          </a:xfrm>
          <a:prstGeom prst="rect">
            <a:avLst/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lIns="0" tIns="7920" rIns="0" bIns="0"/>
          <a:lstStyle/>
          <a:p>
            <a:pPr marL="342900" indent="-342900" algn="ctr">
              <a:lnSpc>
                <a:spcPct val="78000"/>
              </a:lnSpc>
              <a:spcAft>
                <a:spcPts val="1425"/>
              </a:spcAft>
            </a:pPr>
            <a:r>
              <a:rPr lang="ru-RU" sz="2800" b="1">
                <a:solidFill>
                  <a:schemeClr val="tx1"/>
                </a:solidFill>
                <a:latin typeface="Bitstream Vera Serif" pitchFamily="16" charset="0"/>
              </a:rPr>
              <a:t>б) он почувствовал холод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20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3" grpId="0" animBg="1"/>
      <p:bldP spid="41997" grpId="0" animBg="1"/>
      <p:bldP spid="4200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7519" y="1338675"/>
            <a:ext cx="9072563" cy="1259946"/>
          </a:xfrm>
        </p:spPr>
        <p:txBody>
          <a:bodyPr rtlCol="0">
            <a:normAutofit fontScale="90000"/>
          </a:bodyPr>
          <a:lstStyle/>
          <a:p>
            <a:pPr fontAlgn="auto" hangingPunct="1">
              <a:spcAft>
                <a:spcPts val="0"/>
              </a:spcAft>
              <a:defRPr/>
            </a:pPr>
            <a:r>
              <a:rPr lang="ru-RU" sz="3000" b="1" dirty="0" smtClean="0">
                <a:solidFill>
                  <a:srgbClr val="FF0000"/>
                </a:solidFill>
              </a:rPr>
              <a:t/>
            </a:r>
            <a:br>
              <a:rPr lang="ru-RU" sz="3000" b="1" dirty="0" smtClean="0">
                <a:solidFill>
                  <a:srgbClr val="FF0000"/>
                </a:solidFill>
              </a:rPr>
            </a:br>
            <a:r>
              <a:rPr lang="ru-RU" sz="3000" b="1" dirty="0" smtClean="0">
                <a:solidFill>
                  <a:srgbClr val="FF0000"/>
                </a:solidFill>
              </a:rPr>
              <a:t/>
            </a:r>
            <a:br>
              <a:rPr lang="ru-RU" sz="3000" b="1" dirty="0" smtClean="0">
                <a:solidFill>
                  <a:srgbClr val="FF0000"/>
                </a:solidFill>
              </a:rPr>
            </a:br>
            <a:r>
              <a:rPr lang="ru-RU" sz="3000" b="1" dirty="0" smtClean="0">
                <a:solidFill>
                  <a:srgbClr val="FF0000"/>
                </a:solidFill>
              </a:rPr>
              <a:t>Выберите грамматически правильное </a:t>
            </a:r>
            <a:br>
              <a:rPr lang="ru-RU" sz="3000" b="1" dirty="0" smtClean="0">
                <a:solidFill>
                  <a:srgbClr val="FF0000"/>
                </a:solidFill>
              </a:rPr>
            </a:br>
            <a:r>
              <a:rPr lang="ru-RU" sz="3000" b="1" dirty="0" smtClean="0">
                <a:solidFill>
                  <a:srgbClr val="FF0000"/>
                </a:solidFill>
              </a:rPr>
              <a:t>продолжение предложения.</a:t>
            </a:r>
            <a:br>
              <a:rPr lang="ru-RU" sz="3000" b="1" dirty="0" smtClean="0">
                <a:solidFill>
                  <a:srgbClr val="FF0000"/>
                </a:solidFill>
              </a:rPr>
            </a:br>
            <a:r>
              <a:rPr lang="ru-RU" sz="3000" b="1" dirty="0" smtClean="0">
                <a:solidFill>
                  <a:srgbClr val="FF0000"/>
                </a:solidFill>
              </a:rPr>
              <a:t/>
            </a:r>
            <a:br>
              <a:rPr lang="ru-RU" sz="3000" b="1" dirty="0" smtClean="0">
                <a:solidFill>
                  <a:srgbClr val="FF0000"/>
                </a:solidFill>
              </a:rPr>
            </a:br>
            <a:r>
              <a:rPr lang="ru-RU" sz="3000" b="1" dirty="0" smtClean="0">
                <a:solidFill>
                  <a:srgbClr val="7030A0"/>
                </a:solidFill>
              </a:rPr>
              <a:t>Выиграв чемпионат мира по футболу,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>
          <a:xfrm>
            <a:off x="396842" y="3136895"/>
            <a:ext cx="9072563" cy="4989036"/>
          </a:xfrm>
        </p:spPr>
        <p:txBody>
          <a:bodyPr/>
          <a:lstStyle/>
          <a:p>
            <a:pPr eaLnBrk="1" hangingPunct="1"/>
            <a:r>
              <a:rPr lang="ru-RU" b="1" dirty="0" smtClean="0"/>
              <a:t>1) стадион долго ликовал.</a:t>
            </a:r>
            <a:endParaRPr lang="ru-RU" dirty="0" smtClean="0"/>
          </a:p>
          <a:p>
            <a:pPr eaLnBrk="1" hangingPunct="1"/>
            <a:r>
              <a:rPr lang="ru-RU" b="1" dirty="0" smtClean="0"/>
              <a:t>2) мяч влетел в ворота противника.</a:t>
            </a:r>
            <a:endParaRPr lang="ru-RU" dirty="0" smtClean="0"/>
          </a:p>
          <a:p>
            <a:pPr eaLnBrk="1" hangingPunct="1"/>
            <a:r>
              <a:rPr lang="ru-RU" b="1" dirty="0" smtClean="0"/>
              <a:t>3) команда вновь начала упорно тренироваться.</a:t>
            </a:r>
            <a:endParaRPr lang="ru-RU" dirty="0" smtClean="0"/>
          </a:p>
          <a:p>
            <a:pPr eaLnBrk="1" hangingPunct="1"/>
            <a:r>
              <a:rPr lang="ru-RU" b="1" dirty="0" smtClean="0"/>
              <a:t>4) изменяется настроение болельщиков.</a:t>
            </a:r>
            <a:endParaRPr lang="ru-RU" dirty="0" smtClean="0"/>
          </a:p>
        </p:txBody>
      </p:sp>
      <p:sp>
        <p:nvSpPr>
          <p:cNvPr id="4" name="Овал 3"/>
          <p:cNvSpPr/>
          <p:nvPr/>
        </p:nvSpPr>
        <p:spPr>
          <a:xfrm>
            <a:off x="8755088" y="1065193"/>
            <a:ext cx="1023814" cy="9449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100" b="1" dirty="0"/>
              <a:t>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80225" y="472457"/>
            <a:ext cx="2300284" cy="602685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ru-RU" sz="3500" b="1" dirty="0" smtClean="0">
                <a:solidFill>
                  <a:srgbClr val="7030A0"/>
                </a:solidFill>
              </a:rPr>
              <a:t>ЕГЭ  А - 4</a:t>
            </a:r>
            <a:endParaRPr lang="ru-RU" sz="35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53" y="1259928"/>
            <a:ext cx="9072563" cy="1259946"/>
          </a:xfrm>
        </p:spPr>
        <p:txBody>
          <a:bodyPr rtlCol="0">
            <a:normAutofit fontScale="90000"/>
          </a:bodyPr>
          <a:lstStyle/>
          <a:p>
            <a:pPr fontAlgn="auto" hangingPunct="1">
              <a:spcAft>
                <a:spcPts val="0"/>
              </a:spcAft>
              <a:defRPr/>
            </a:pPr>
            <a:r>
              <a:rPr lang="ru-RU" sz="2600" b="1" dirty="0" smtClean="0">
                <a:solidFill>
                  <a:srgbClr val="FF0000"/>
                </a:solidFill>
              </a:rPr>
              <a:t> </a:t>
            </a:r>
            <a:br>
              <a:rPr lang="ru-RU" sz="2600" b="1" dirty="0" smtClean="0">
                <a:solidFill>
                  <a:srgbClr val="FF0000"/>
                </a:solidFill>
              </a:rPr>
            </a:br>
            <a:r>
              <a:rPr lang="ru-RU" sz="2600" b="1" dirty="0" smtClean="0">
                <a:solidFill>
                  <a:srgbClr val="FF0000"/>
                </a:solidFill>
              </a:rPr>
              <a:t>Выберите грамматически правильное продолжение предложения.</a:t>
            </a:r>
            <a:r>
              <a:rPr lang="ru-RU" sz="2600" dirty="0" smtClean="0">
                <a:solidFill>
                  <a:srgbClr val="FF0000"/>
                </a:solidFill>
              </a:rPr>
              <a:t/>
            </a:r>
            <a:br>
              <a:rPr lang="ru-RU" sz="2600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Решая сложное тестовое задание,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46083" name="Содержимое 2"/>
          <p:cNvSpPr>
            <a:spLocks noGrp="1"/>
          </p:cNvSpPr>
          <p:nvPr>
            <p:ph idx="1"/>
          </p:nvPr>
        </p:nvSpPr>
        <p:spPr>
          <a:xfrm>
            <a:off x="551253" y="2756125"/>
            <a:ext cx="9072563" cy="4989036"/>
          </a:xfrm>
        </p:spPr>
        <p:txBody>
          <a:bodyPr/>
          <a:lstStyle/>
          <a:p>
            <a:pPr eaLnBrk="1" hangingPunct="1"/>
            <a:r>
              <a:rPr lang="ru-RU" b="1" dirty="0" smtClean="0"/>
              <a:t>1) ошибка может появиться из-за невнимательности..</a:t>
            </a:r>
            <a:endParaRPr lang="ru-RU" dirty="0" smtClean="0"/>
          </a:p>
          <a:p>
            <a:pPr eaLnBrk="1" hangingPunct="1"/>
            <a:r>
              <a:rPr lang="ru-RU" b="1" dirty="0" smtClean="0"/>
              <a:t>2) нужно быть предельно внимательным.</a:t>
            </a:r>
            <a:endParaRPr lang="ru-RU" dirty="0" smtClean="0"/>
          </a:p>
          <a:p>
            <a:pPr eaLnBrk="1" hangingPunct="1"/>
            <a:r>
              <a:rPr lang="ru-RU" b="1" dirty="0" smtClean="0"/>
              <a:t>3) невнимательность привела к ошибке.</a:t>
            </a:r>
            <a:endParaRPr lang="ru-RU" dirty="0" smtClean="0"/>
          </a:p>
          <a:p>
            <a:pPr eaLnBrk="1" hangingPunct="1"/>
            <a:r>
              <a:rPr lang="ru-RU" b="1" dirty="0" smtClean="0"/>
              <a:t>4) у меня возникло чувство неуверенности.</a:t>
            </a:r>
            <a:endParaRPr lang="ru-RU" dirty="0" smtClean="0"/>
          </a:p>
          <a:p>
            <a:pPr eaLnBrk="1" hangingPunct="1"/>
            <a:endParaRPr lang="ru-RU" dirty="0" smtClean="0"/>
          </a:p>
        </p:txBody>
      </p:sp>
      <p:sp>
        <p:nvSpPr>
          <p:cNvPr id="4" name="Овал 3"/>
          <p:cNvSpPr/>
          <p:nvPr/>
        </p:nvSpPr>
        <p:spPr>
          <a:xfrm>
            <a:off x="8897964" y="1065193"/>
            <a:ext cx="1023814" cy="9449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100" b="1" dirty="0"/>
              <a:t>2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37737" y="551204"/>
            <a:ext cx="2425319" cy="602685"/>
          </a:xfrm>
          <a:prstGeom prst="rect">
            <a:avLst/>
          </a:prstGeom>
        </p:spPr>
        <p:txBody>
          <a:bodyPr wrap="none" lIns="100794" tIns="50397" rIns="100794" bIns="50397">
            <a:spAutoFit/>
          </a:bodyPr>
          <a:lstStyle/>
          <a:p>
            <a:r>
              <a:rPr lang="ru-RU" sz="3500" b="1" dirty="0" smtClean="0">
                <a:solidFill>
                  <a:srgbClr val="7030A0"/>
                </a:solidFill>
              </a:rPr>
              <a:t>ЕГЭ  А -  4</a:t>
            </a:r>
            <a:endParaRPr lang="ru-RU" sz="35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Переходя дорогу,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А)мне стало страшно.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пешехода чуть не сбил автомобиль.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В)всегда стараюсь быть внимательным.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Г)требуется внимательность и осторожность.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718" y="207937"/>
            <a:ext cx="9059862" cy="13112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Выберите грамматически правильное продолжение предложения.</a:t>
            </a:r>
            <a:endParaRPr lang="ru-RU" sz="3200" dirty="0"/>
          </a:p>
        </p:txBody>
      </p:sp>
      <p:sp>
        <p:nvSpPr>
          <p:cNvPr id="5" name="Овал 4"/>
          <p:cNvSpPr/>
          <p:nvPr/>
        </p:nvSpPr>
        <p:spPr>
          <a:xfrm>
            <a:off x="8897964" y="1065193"/>
            <a:ext cx="1023814" cy="9449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100" b="1" dirty="0" smtClean="0"/>
              <a:t>в</a:t>
            </a:r>
            <a:endParaRPr lang="ru-RU" sz="31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Переходя дорогу,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А)мне стало страшно.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пешехода чуть не сбил автомобиль.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В)всегда стараюсь быть внимательным.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Г)требуется внимательность и осторожность.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718" y="207937"/>
            <a:ext cx="9059862" cy="13112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Выберите грамматически правильное продолжение предложения.</a:t>
            </a:r>
            <a:endParaRPr lang="ru-RU" sz="3200" dirty="0"/>
          </a:p>
        </p:txBody>
      </p:sp>
      <p:sp>
        <p:nvSpPr>
          <p:cNvPr id="5" name="Овал 4"/>
          <p:cNvSpPr/>
          <p:nvPr/>
        </p:nvSpPr>
        <p:spPr>
          <a:xfrm>
            <a:off x="8897964" y="1065193"/>
            <a:ext cx="1023814" cy="9449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100" b="1" dirty="0" smtClean="0"/>
              <a:t>в</a:t>
            </a:r>
            <a:endParaRPr lang="ru-RU" sz="31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Читая эту книгу,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 у каждого остается своё впечатление.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 открываешь для себя много нового.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 нужны знания по истории.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Г) становится смешно.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718" y="207937"/>
            <a:ext cx="9059862" cy="1311275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Выберите грамматически правильное продолжение предложения.</a:t>
            </a:r>
            <a:endParaRPr lang="ru-RU" sz="3200" dirty="0"/>
          </a:p>
        </p:txBody>
      </p:sp>
      <p:sp>
        <p:nvSpPr>
          <p:cNvPr id="5" name="Овал 4"/>
          <p:cNvSpPr/>
          <p:nvPr/>
        </p:nvSpPr>
        <p:spPr>
          <a:xfrm>
            <a:off x="8897964" y="1065193"/>
            <a:ext cx="1023814" cy="9449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100" b="1" dirty="0" smtClean="0"/>
              <a:t>б</a:t>
            </a:r>
            <a:endParaRPr lang="ru-RU" sz="31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WordArt 35"/>
          <p:cNvSpPr>
            <a:spLocks noChangeArrowheads="1" noChangeShapeType="1" noTextEdit="1"/>
          </p:cNvSpPr>
          <p:nvPr/>
        </p:nvSpPr>
        <p:spPr bwMode="auto">
          <a:xfrm>
            <a:off x="1150506" y="1636699"/>
            <a:ext cx="7859136" cy="2381648"/>
          </a:xfrm>
          <a:prstGeom prst="rect">
            <a:avLst/>
          </a:prstGeom>
          <a:solidFill>
            <a:schemeClr val="accent1"/>
          </a:solidFill>
        </p:spPr>
        <p:txBody>
          <a:bodyPr wrap="none" lIns="100794" tIns="50397" rIns="100794" bIns="50397" fromWordArt="1">
            <a:prstTxWarp prst="textChevron">
              <a:avLst>
                <a:gd name="adj" fmla="val 25000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40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Хорошую  речь хорошо </a:t>
            </a:r>
            <a:endParaRPr lang="ru-RU" sz="4000" kern="10" dirty="0" smtClean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  <a:p>
            <a:pPr algn="ctr"/>
            <a:r>
              <a:rPr lang="ru-RU" sz="4000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 </a:t>
            </a:r>
            <a:r>
              <a:rPr lang="ru-RU" sz="40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и  слушать</a:t>
            </a:r>
          </a:p>
        </p:txBody>
      </p:sp>
      <p:sp>
        <p:nvSpPr>
          <p:cNvPr id="5" name="WordArt 36"/>
          <p:cNvSpPr>
            <a:spLocks noChangeArrowheads="1" noChangeShapeType="1" noTextEdit="1"/>
          </p:cNvSpPr>
          <p:nvPr/>
        </p:nvSpPr>
        <p:spPr bwMode="auto">
          <a:xfrm rot="21310715">
            <a:off x="4728010" y="3741578"/>
            <a:ext cx="4789770" cy="792715"/>
          </a:xfrm>
          <a:prstGeom prst="rect">
            <a:avLst/>
          </a:prstGeom>
        </p:spPr>
        <p:txBody>
          <a:bodyPr wrap="none" lIns="100794" tIns="50397" rIns="100794" bIns="50397" fromWordArt="1">
            <a:prstTxWarp prst="textChevron">
              <a:avLst>
                <a:gd name="adj" fmla="val 25000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22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689285" scaled="1"/>
                </a:gradFill>
                <a:latin typeface="Impact"/>
              </a:rPr>
              <a:t>русская пословица</a:t>
            </a:r>
          </a:p>
        </p:txBody>
      </p:sp>
      <p:pic>
        <p:nvPicPr>
          <p:cNvPr id="6" name="Picture 83" descr="MCj036083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3382960"/>
            <a:ext cx="2451903" cy="4336314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686883" cy="1259946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     </a:t>
            </a:r>
            <a:r>
              <a:rPr lang="ru-RU" dirty="0" smtClean="0">
                <a:solidFill>
                  <a:srgbClr val="C00000"/>
                </a:solidFill>
              </a:rPr>
              <a:t>Как найти деепричастный оборот?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11156" y="2793107"/>
            <a:ext cx="8232510" cy="476656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7900" dirty="0" smtClean="0"/>
              <a:t>1. Деепричастный оборот отвечает на вопросы </a:t>
            </a:r>
            <a:r>
              <a:rPr lang="ru-RU" sz="7900" b="1" dirty="0" smtClean="0">
                <a:solidFill>
                  <a:srgbClr val="C00000"/>
                </a:solidFill>
              </a:rPr>
              <a:t>ЧТО ДЕЛАЯ? ЧТО СДЕЛАВ? КАК? КОГДА?</a:t>
            </a:r>
          </a:p>
          <a:p>
            <a:r>
              <a:rPr lang="ru-RU" sz="7900" dirty="0" smtClean="0"/>
              <a:t>2</a:t>
            </a:r>
            <a:r>
              <a:rPr lang="ru-RU" sz="9600" dirty="0" smtClean="0"/>
              <a:t>. Главное слово выражается глаголом-сказуемым</a:t>
            </a:r>
            <a:r>
              <a:rPr lang="ru-RU" sz="7900" dirty="0" smtClean="0"/>
              <a:t>.</a:t>
            </a:r>
          </a:p>
          <a:p>
            <a:r>
              <a:rPr lang="ru-RU" sz="7900" dirty="0" smtClean="0"/>
              <a:t>Например:</a:t>
            </a:r>
          </a:p>
          <a:p>
            <a:r>
              <a:rPr lang="ru-RU" sz="7900" b="1" i="1" dirty="0" smtClean="0"/>
              <a:t> Проснувшись рано, он посмотрел в окно.</a:t>
            </a:r>
            <a:endParaRPr lang="ru-RU" sz="7900" dirty="0" smtClean="0"/>
          </a:p>
          <a:p>
            <a:r>
              <a:rPr lang="ru-RU" sz="7900" dirty="0" smtClean="0"/>
              <a:t>Деепричастие </a:t>
            </a:r>
            <a:r>
              <a:rPr lang="ru-RU" sz="7900" b="1" i="1" dirty="0" smtClean="0"/>
              <a:t>проснувшись</a:t>
            </a:r>
            <a:r>
              <a:rPr lang="ru-RU" sz="7900" dirty="0" smtClean="0"/>
              <a:t> - что сделав? </a:t>
            </a:r>
          </a:p>
          <a:p>
            <a:r>
              <a:rPr lang="ru-RU" sz="7900" dirty="0" smtClean="0"/>
              <a:t>Главное слово - </a:t>
            </a:r>
            <a:r>
              <a:rPr lang="ru-RU" sz="7900" b="1" i="1" dirty="0" smtClean="0"/>
              <a:t>посмотрел</a:t>
            </a:r>
            <a:r>
              <a:rPr lang="ru-RU" sz="7900" i="1" dirty="0" smtClean="0"/>
              <a:t>. </a:t>
            </a:r>
            <a:endParaRPr lang="ru-RU" sz="7900" dirty="0" smtClean="0"/>
          </a:p>
          <a:p>
            <a:r>
              <a:rPr lang="ru-RU" sz="7900" b="1" i="1" dirty="0" smtClean="0"/>
              <a:t>Посмотрел</a:t>
            </a:r>
            <a:r>
              <a:rPr lang="ru-RU" sz="7900" dirty="0" smtClean="0"/>
              <a:t> (когда?) - </a:t>
            </a:r>
            <a:r>
              <a:rPr lang="ru-RU" sz="7900" b="1" i="1" dirty="0" smtClean="0">
                <a:solidFill>
                  <a:schemeClr val="tx1"/>
                </a:solidFill>
              </a:rPr>
              <a:t>проснувшись (когда?)  рано</a:t>
            </a:r>
            <a:r>
              <a:rPr lang="ru-RU" sz="7900" i="1" dirty="0" smtClean="0">
                <a:solidFill>
                  <a:schemeClr val="tx1"/>
                </a:solidFill>
              </a:rPr>
              <a:t>. </a:t>
            </a:r>
            <a:endParaRPr lang="ru-RU" sz="7900" dirty="0" smtClean="0">
              <a:solidFill>
                <a:schemeClr val="tx1"/>
              </a:solidFill>
            </a:endParaRPr>
          </a:p>
          <a:p>
            <a:endParaRPr lang="ru-RU" sz="4900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611552" y="4922845"/>
            <a:ext cx="1344083" cy="17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3611552" y="4994283"/>
            <a:ext cx="1344083" cy="17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82594" y="6351605"/>
            <a:ext cx="1344083" cy="17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82594" y="6280167"/>
            <a:ext cx="1344083" cy="17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611420" y="5851539"/>
            <a:ext cx="1344083" cy="17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611420" y="5780101"/>
            <a:ext cx="1344083" cy="17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2325668" y="5065721"/>
            <a:ext cx="2677685" cy="845956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r>
              <a:rPr lang="ru-RU" sz="2600" b="1" dirty="0" smtClean="0">
                <a:solidFill>
                  <a:schemeClr val="tx1"/>
                </a:solidFill>
              </a:rPr>
              <a:t>_. _._._._._.        </a:t>
            </a:r>
            <a:r>
              <a:rPr lang="ru-RU" sz="2600" b="1" dirty="0" smtClean="0"/>
              <a:t>_._._._.   </a:t>
            </a:r>
            <a:endParaRPr lang="ru-RU" sz="2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54362" y="5851539"/>
            <a:ext cx="4214842" cy="473868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r>
              <a:rPr lang="ru-RU" sz="2600" b="1" dirty="0" smtClean="0">
                <a:solidFill>
                  <a:schemeClr val="tx1"/>
                </a:solidFill>
              </a:rPr>
              <a:t>_._._._._.     </a:t>
            </a:r>
            <a:endParaRPr lang="ru-RU" sz="26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183320" y="5851539"/>
            <a:ext cx="2677685" cy="845956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r>
              <a:rPr lang="ru-RU" sz="2600" b="1" dirty="0" smtClean="0">
                <a:solidFill>
                  <a:schemeClr val="tx1"/>
                </a:solidFill>
              </a:rPr>
              <a:t>_._._ (</a:t>
            </a:r>
            <a:r>
              <a:rPr lang="ru-RU" sz="2600" b="1" dirty="0" err="1" smtClean="0">
                <a:solidFill>
                  <a:schemeClr val="tx1"/>
                </a:solidFill>
              </a:rPr>
              <a:t>з.с</a:t>
            </a:r>
            <a:r>
              <a:rPr lang="ru-RU" sz="2600" b="1" dirty="0" smtClean="0">
                <a:solidFill>
                  <a:schemeClr val="tx1"/>
                </a:solidFill>
              </a:rPr>
              <a:t>.)</a:t>
            </a:r>
          </a:p>
          <a:p>
            <a:r>
              <a:rPr lang="ru-RU" sz="2600" b="1" dirty="0" smtClean="0"/>
              <a:t>   </a:t>
            </a:r>
            <a:endParaRPr lang="ru-RU" sz="2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826130" y="5565787"/>
            <a:ext cx="2677685" cy="845956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r>
              <a:rPr lang="ru-RU" sz="2600" b="1" dirty="0" smtClean="0"/>
              <a:t>_.   _      ._._.</a:t>
            </a:r>
          </a:p>
          <a:p>
            <a:r>
              <a:rPr lang="ru-RU" sz="2600" b="1" dirty="0" smtClean="0"/>
              <a:t>   </a:t>
            </a:r>
            <a:endParaRPr lang="ru-RU" sz="2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96842" y="1350945"/>
            <a:ext cx="9683783" cy="1919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70000"/>
              </a:lnSpc>
            </a:pPr>
            <a:r>
              <a:rPr lang="ru-RU" sz="2000" b="1" u="sng" dirty="0" smtClean="0">
                <a:solidFill>
                  <a:schemeClr val="accent6">
                    <a:lumMod val="75000"/>
                  </a:schemeClr>
                </a:solidFill>
              </a:rPr>
              <a:t>ДЕЕПРИЧАСТНЫЙ ОБОРОТ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 - это деепричастие с зависимым словом или словами, т.е. со словами, к которым можно задать вопрос от деепричастия. 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0"/>
          <p:cNvSpPr>
            <a:spLocks noChangeArrowheads="1"/>
          </p:cNvSpPr>
          <p:nvPr/>
        </p:nvSpPr>
        <p:spPr bwMode="auto">
          <a:xfrm>
            <a:off x="1468412" y="4065589"/>
            <a:ext cx="8142314" cy="3363915"/>
          </a:xfrm>
          <a:prstGeom prst="cloudCallout">
            <a:avLst>
              <a:gd name="adj1" fmla="val -48000"/>
              <a:gd name="adj2" fmla="val 22352"/>
            </a:avLst>
          </a:prstGeom>
          <a:gradFill rotWithShape="1">
            <a:gsLst>
              <a:gs pos="0">
                <a:srgbClr val="D5EAFF"/>
              </a:gs>
              <a:gs pos="50000">
                <a:schemeClr val="bg1"/>
              </a:gs>
              <a:gs pos="100000">
                <a:srgbClr val="D5EAFF"/>
              </a:gs>
            </a:gsLst>
            <a:lin ang="5400000" scaled="1"/>
          </a:gra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/>
            <a:endParaRPr lang="ru-RU">
              <a:latin typeface="Monotype Corsiva" pitchFamily="66" charset="0"/>
            </a:endParaRPr>
          </a:p>
        </p:txBody>
      </p:sp>
      <p:sp>
        <p:nvSpPr>
          <p:cNvPr id="7" name="Text Box 8"/>
          <p:cNvSpPr txBox="1">
            <a:spLocks noGrp="1" noChangeArrowheads="1"/>
          </p:cNvSpPr>
          <p:nvPr>
            <p:ph idx="1"/>
          </p:nvPr>
        </p:nvSpPr>
        <p:spPr bwMode="auto">
          <a:xfrm>
            <a:off x="2611420" y="4708531"/>
            <a:ext cx="5786478" cy="20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- На сегодняшнем уроке я понял, я узнал, я разобрался….</a:t>
            </a:r>
          </a:p>
          <a:p>
            <a:pPr eaLnBrk="1" hangingPunct="1"/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- На уроке мне особенно понравилось…</a:t>
            </a:r>
          </a:p>
          <a:p>
            <a:pPr eaLnBrk="1" hangingPunct="1"/>
            <a:r>
              <a:rPr lang="ru-RU" sz="2800" b="1" dirty="0">
                <a:solidFill>
                  <a:srgbClr val="C00000"/>
                </a:solidFill>
                <a:latin typeface="Monotype Corsiva" pitchFamily="66" charset="0"/>
              </a:rPr>
              <a:t>- Сегодня нам удалось…</a:t>
            </a:r>
          </a:p>
        </p:txBody>
      </p:sp>
      <p:sp>
        <p:nvSpPr>
          <p:cNvPr id="8" name="WordArt 4"/>
          <p:cNvSpPr>
            <a:spLocks noGrp="1" noChangeArrowheads="1" noChangeShapeType="1" noTextEdit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Подведение итогов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253966" y="1565259"/>
            <a:ext cx="5184775" cy="2565400"/>
          </a:xfrm>
          <a:prstGeom prst="cloudCallout">
            <a:avLst>
              <a:gd name="adj1" fmla="val 63505"/>
              <a:gd name="adj2" fmla="val 40472"/>
            </a:avLst>
          </a:prstGeom>
          <a:gradFill rotWithShape="1">
            <a:gsLst>
              <a:gs pos="0">
                <a:srgbClr val="D5EAFF"/>
              </a:gs>
              <a:gs pos="50000">
                <a:schemeClr val="bg1"/>
              </a:gs>
              <a:gs pos="100000">
                <a:srgbClr val="D5EAFF"/>
              </a:gs>
            </a:gsLst>
            <a:lin ang="5400000" scaled="1"/>
          </a:gradFill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1" hangingPunct="1"/>
            <a:endParaRPr lang="ru-RU">
              <a:latin typeface="Monotype Corsiva" pitchFamily="66" charset="0"/>
            </a:endParaRPr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754032" y="2065325"/>
            <a:ext cx="4276725" cy="1132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ru-RU" sz="3600" b="1" dirty="0">
                <a:solidFill>
                  <a:srgbClr val="C00000"/>
                </a:solidFill>
                <a:latin typeface="Monotype Corsiva" pitchFamily="66" charset="0"/>
              </a:rPr>
              <a:t>Поделитесь своим впечатлением об уроке.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1182660" y="1565259"/>
            <a:ext cx="8180147" cy="542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ctr" anchorCtr="0" compatLnSpc="1">
            <a:prstTxWarp prst="textNoShape">
              <a:avLst/>
            </a:prstTxWarp>
            <a:spAutoFit/>
          </a:bodyPr>
          <a:lstStyle/>
          <a:p>
            <a:pPr defTabSz="1007943" hangingPunct="1">
              <a:lnSpc>
                <a:spcPct val="100000"/>
              </a:lnSpc>
              <a:buClrTx/>
              <a:buSzTx/>
              <a:buFontTx/>
              <a:buChar char="•"/>
              <a:tabLst>
                <a:tab pos="549469" algn="l"/>
              </a:tabLst>
            </a:pPr>
            <a:r>
              <a:rPr lang="ru-RU" sz="3200" b="1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Деепричастие – важная и нужная часть речи. Употребление деепричастий делает нашу речь </a:t>
            </a:r>
            <a:r>
              <a:rPr lang="ru-RU" sz="26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..</a:t>
            </a:r>
            <a:r>
              <a:rPr lang="ru-RU" sz="2600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600" dirty="0" smtClean="0">
              <a:solidFill>
                <a:srgbClr val="FF0000"/>
              </a:solidFill>
              <a:latin typeface="Arial" pitchFamily="34" charset="0"/>
            </a:endParaRPr>
          </a:p>
          <a:p>
            <a:pPr defTabSz="1007943" eaLnBrk="0">
              <a:lnSpc>
                <a:spcPct val="100000"/>
              </a:lnSpc>
              <a:buClrTx/>
              <a:buSzTx/>
              <a:buFontTx/>
              <a:buChar char="•"/>
              <a:tabLst>
                <a:tab pos="549469" algn="l"/>
              </a:tabLst>
            </a:pPr>
            <a:endParaRPr lang="ru-RU" sz="2600" b="1" dirty="0" smtClean="0">
              <a:solidFill>
                <a:srgbClr val="0070C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defTabSz="1007943" eaLnBrk="0">
              <a:lnSpc>
                <a:spcPct val="100000"/>
              </a:lnSpc>
              <a:buClrTx/>
              <a:buSzTx/>
              <a:buFontTx/>
              <a:buChar char="•"/>
              <a:tabLst>
                <a:tab pos="549469" algn="l"/>
              </a:tabLst>
            </a:pPr>
            <a:r>
              <a:rPr lang="ru-RU" sz="3600" b="1" u="sng" dirty="0" smtClean="0">
                <a:solidFill>
                  <a:srgbClr val="0070C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 надо знать следующие правила:</a:t>
            </a:r>
            <a:endParaRPr lang="ru-RU" sz="3600" b="1" u="sng" dirty="0" smtClean="0">
              <a:solidFill>
                <a:srgbClr val="0070C0"/>
              </a:solidFill>
              <a:latin typeface="Arial" pitchFamily="34" charset="0"/>
            </a:endParaRPr>
          </a:p>
          <a:p>
            <a:pPr marL="503972" lvl="1" indent="0" defTabSz="1007943" eaLnBrk="0">
              <a:lnSpc>
                <a:spcPct val="100000"/>
              </a:lnSpc>
              <a:buClrTx/>
              <a:buSzTx/>
              <a:buFontTx/>
              <a:buAutoNum type="arabicPeriod"/>
              <a:tabLst>
                <a:tab pos="549469" algn="l"/>
              </a:tabLst>
            </a:pPr>
            <a:r>
              <a:rPr lang="ru-RU" sz="32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Деепричастный оборот в предложении не употребляется без…  </a:t>
            </a:r>
          </a:p>
          <a:p>
            <a:pPr marL="503972" lvl="1" indent="0" defTabSz="1007943" eaLnBrk="0">
              <a:lnSpc>
                <a:spcPct val="100000"/>
              </a:lnSpc>
              <a:buClrTx/>
              <a:buSzTx/>
              <a:buFontTx/>
              <a:buAutoNum type="arabicPeriod"/>
              <a:tabLst>
                <a:tab pos="549469" algn="l"/>
              </a:tabLst>
            </a:pPr>
            <a:r>
              <a:rPr lang="ru-RU" sz="36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Глагол и деепричастие обозначают действия одного...</a:t>
            </a:r>
            <a:endParaRPr lang="ru-RU" sz="3600" b="1" dirty="0" smtClean="0">
              <a:solidFill>
                <a:srgbClr val="7030A0"/>
              </a:solidFill>
              <a:latin typeface="Arial" pitchFamily="34" charset="0"/>
            </a:endParaRPr>
          </a:p>
          <a:p>
            <a:pPr marL="503972" lvl="1" indent="0" defTabSz="1007943" eaLnBrk="0">
              <a:lnSpc>
                <a:spcPct val="100000"/>
              </a:lnSpc>
              <a:buClrTx/>
              <a:buSzTx/>
              <a:tabLst>
                <a:tab pos="549469" algn="l"/>
              </a:tabLst>
            </a:pPr>
            <a:r>
              <a:rPr lang="ru-RU" sz="2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sz="2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</a:rPr>
            </a:br>
            <a:endParaRPr lang="ru-RU" sz="26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97238" y="2636829"/>
            <a:ext cx="6357982" cy="559724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выразительной, лаконичной.</a:t>
            </a:r>
            <a:endParaRPr lang="ru-RU" sz="32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897568" y="4494217"/>
            <a:ext cx="3937772" cy="559724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глагола-сказуемого</a:t>
            </a:r>
            <a:r>
              <a:rPr lang="ru-RU" sz="26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60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40378" y="5637225"/>
            <a:ext cx="3622750" cy="559724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предмета, лица.</a:t>
            </a:r>
            <a:endParaRPr lang="ru-RU" sz="32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4031" y="0"/>
            <a:ext cx="9156568" cy="1562683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Выводы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0026" y="1259946"/>
            <a:ext cx="9156568" cy="604774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3100" dirty="0" smtClean="0">
                <a:solidFill>
                  <a:schemeClr val="tx1"/>
                </a:solidFill>
              </a:rPr>
              <a:t>      Чтобы </a:t>
            </a:r>
            <a:r>
              <a:rPr lang="ru-RU" sz="3100" dirty="0">
                <a:solidFill>
                  <a:schemeClr val="tx1"/>
                </a:solidFill>
              </a:rPr>
              <a:t>избежать ошибок в построении предложений с деепричастным оборотом, надо помнить:</a:t>
            </a:r>
          </a:p>
          <a:p>
            <a:pPr>
              <a:lnSpc>
                <a:spcPct val="90000"/>
              </a:lnSpc>
            </a:pPr>
            <a:r>
              <a:rPr lang="ru-RU" sz="3100" dirty="0" smtClean="0">
                <a:solidFill>
                  <a:schemeClr val="tx2"/>
                </a:solidFill>
              </a:rPr>
              <a:t>- деепричастие </a:t>
            </a:r>
            <a:r>
              <a:rPr lang="ru-RU" sz="3100" dirty="0">
                <a:solidFill>
                  <a:schemeClr val="tx2"/>
                </a:solidFill>
              </a:rPr>
              <a:t>и глагол-сказуемое относятся к одному деятелю</a:t>
            </a:r>
          </a:p>
          <a:p>
            <a:pPr>
              <a:lnSpc>
                <a:spcPct val="90000"/>
              </a:lnSpc>
            </a:pPr>
            <a:r>
              <a:rPr lang="ru-RU" sz="3100" dirty="0" smtClean="0">
                <a:solidFill>
                  <a:schemeClr val="tx2"/>
                </a:solidFill>
              </a:rPr>
              <a:t>- в </a:t>
            </a:r>
            <a:r>
              <a:rPr lang="ru-RU" sz="3100" dirty="0">
                <a:solidFill>
                  <a:schemeClr val="tx2"/>
                </a:solidFill>
              </a:rPr>
              <a:t>безличном предложении деепричастный оборот используется только при инфинитиве, к которому относится</a:t>
            </a:r>
          </a:p>
          <a:p>
            <a:pPr>
              <a:lnSpc>
                <a:spcPct val="90000"/>
              </a:lnSpc>
            </a:pPr>
            <a:endParaRPr lang="ru-RU" sz="31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endParaRPr lang="ru-RU" sz="3100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</a:pPr>
            <a:endParaRPr lang="ru-RU" sz="3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763" y="1422383"/>
            <a:ext cx="9628896" cy="5447515"/>
          </a:xfrm>
        </p:spPr>
        <p:txBody>
          <a:bodyPr/>
          <a:lstStyle/>
          <a:p>
            <a:r>
              <a:rPr lang="ru-RU" dirty="0"/>
              <a:t>        </a:t>
            </a:r>
            <a:r>
              <a:rPr lang="ru-RU" b="1" dirty="0" smtClean="0">
                <a:solidFill>
                  <a:srgbClr val="FF0000"/>
                </a:solidFill>
              </a:rPr>
              <a:t>Найдите в тексте деепричастия и деепричастные обороты и обозначьте их графически. Подчеркните грамматическую основу.</a:t>
            </a: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b="1" dirty="0"/>
              <a:t>          Затаив дыхание, сидели дети на холодном камне, дожидаясь, когда и к ним придут лучи солнца и обогреют их хоть немножко. И вот первый луч, скользнув по верхушкам ближайших, очень маленьких ёлочек, наконец-то заиграл на щеках у детей…</a:t>
            </a:r>
          </a:p>
          <a:p>
            <a:pPr>
              <a:buFont typeface="Wingdings" pitchFamily="2" charset="2"/>
              <a:buNone/>
            </a:pPr>
            <a:r>
              <a:rPr lang="ru-RU" b="1" dirty="0"/>
              <a:t>         </a:t>
            </a:r>
            <a:r>
              <a:rPr lang="ru-RU" b="1" i="1" dirty="0">
                <a:solidFill>
                  <a:srgbClr val="990033"/>
                </a:solidFill>
              </a:rPr>
              <a:t>  </a:t>
            </a:r>
          </a:p>
          <a:p>
            <a:pPr>
              <a:buFont typeface="Wingdings" pitchFamily="2" charset="2"/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4031" y="0"/>
            <a:ext cx="9072563" cy="1000957"/>
          </a:xfrm>
        </p:spPr>
        <p:txBody>
          <a:bodyPr/>
          <a:lstStyle/>
          <a:p>
            <a:r>
              <a:rPr lang="ru-RU" b="1" i="1">
                <a:solidFill>
                  <a:srgbClr val="990033"/>
                </a:solidFill>
              </a:rPr>
              <a:t>ПРОВЕРЬ СЕБЯ</a:t>
            </a:r>
            <a:r>
              <a:rPr lang="ru-RU"/>
              <a:t> </a:t>
            </a:r>
            <a:r>
              <a:rPr lang="ru-RU">
                <a:solidFill>
                  <a:srgbClr val="990033"/>
                </a:solidFill>
              </a:rPr>
              <a:t>!</a:t>
            </a:r>
            <a:r>
              <a:rPr lang="ru-RU"/>
              <a:t>    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00957"/>
            <a:ext cx="10080625" cy="655871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dirty="0">
                <a:solidFill>
                  <a:srgbClr val="82FA72"/>
                </a:solidFill>
              </a:rPr>
              <a:t>         </a:t>
            </a:r>
          </a:p>
          <a:p>
            <a:pPr>
              <a:buFont typeface="Wingdings" pitchFamily="2" charset="2"/>
              <a:buNone/>
            </a:pPr>
            <a:r>
              <a:rPr lang="ru-RU" b="1" dirty="0">
                <a:solidFill>
                  <a:srgbClr val="82FA72"/>
                </a:solidFill>
              </a:rPr>
              <a:t>         </a:t>
            </a:r>
            <a:r>
              <a:rPr lang="ru-RU" sz="4000" b="1" dirty="0">
                <a:solidFill>
                  <a:srgbClr val="FF0000"/>
                </a:solidFill>
              </a:rPr>
              <a:t>Затаив дыхание</a:t>
            </a:r>
            <a:r>
              <a:rPr lang="ru-RU" sz="4000" b="1" dirty="0"/>
              <a:t>, сидели дети на холодном камне, </a:t>
            </a:r>
            <a:r>
              <a:rPr lang="ru-RU" sz="4000" b="1" dirty="0">
                <a:solidFill>
                  <a:srgbClr val="FF0000"/>
                </a:solidFill>
              </a:rPr>
              <a:t>дожидаясь</a:t>
            </a:r>
            <a:r>
              <a:rPr lang="ru-RU" sz="4000" b="1" dirty="0"/>
              <a:t>, когда и к ним придут лучи солнца и обогреют их хоть немножко. И вот первый луч, </a:t>
            </a:r>
            <a:r>
              <a:rPr lang="ru-RU" sz="4000" b="1" dirty="0">
                <a:solidFill>
                  <a:srgbClr val="FF0000"/>
                </a:solidFill>
              </a:rPr>
              <a:t>скользнув по верхушкам ближайших, очень маленьких ёлочек</a:t>
            </a:r>
            <a:r>
              <a:rPr lang="ru-RU" sz="4000" b="1" dirty="0"/>
              <a:t>, наконец-то заиграл на щеках у детей…</a:t>
            </a:r>
          </a:p>
          <a:p>
            <a:pPr>
              <a:buFont typeface="Wingdings" pitchFamily="2" charset="2"/>
              <a:buNone/>
            </a:pPr>
            <a:r>
              <a:rPr lang="ru-RU" sz="4000" b="1" dirty="0"/>
              <a:t>         </a:t>
            </a:r>
            <a:r>
              <a:rPr lang="ru-RU" sz="4000" b="1" i="1" dirty="0">
                <a:solidFill>
                  <a:srgbClr val="990033"/>
                </a:solidFill>
              </a:rPr>
              <a:t>      </a:t>
            </a:r>
            <a:endParaRPr lang="ru-RU" sz="4000" i="1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96908" y="1493821"/>
            <a:ext cx="828680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«Деепричастие – самая </a:t>
            </a:r>
            <a:r>
              <a:rPr kumimoji="0" lang="ru-RU" sz="36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огнепышущая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36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самая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живая форма глагола. В ней струится самая алая, самая свежая кровь языка. Да ведь и назначение деепричастия – выражать само действие, хотя и добавочное, которое иной раз бывает гораздо важнее основного».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solidFill>
                  <a:srgbClr val="7030A0"/>
                </a:solidFill>
                <a:latin typeface="Verdana" pitchFamily="34" charset="0"/>
                <a:cs typeface="Arial" pitchFamily="34" charset="0"/>
              </a:rPr>
              <a:t>А.К. Югов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96908" y="1493821"/>
            <a:ext cx="828680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      «Деепричастие – самая </a:t>
            </a:r>
            <a:r>
              <a:rPr kumimoji="0" lang="ru-RU" sz="36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огнепышущая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3600" b="0" i="1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самая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 живая форма глагола. В ней струится самая алая, самая свежая кровь языка. Да ведь и </a:t>
            </a:r>
            <a:r>
              <a:rPr kumimoji="0" lang="ru-RU" sz="3600" b="0" i="1" u="sng" strike="noStrike" cap="none" normalizeH="0" baseline="0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назначение деепричастия – выражать само действие, хотя и добавочное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Verdana" pitchFamily="34" charset="0"/>
                <a:ea typeface="Times New Roman" pitchFamily="18" charset="0"/>
                <a:cs typeface="Arial" pitchFamily="34" charset="0"/>
              </a:rPr>
              <a:t>которое иной раз бывает гораздо важнее основного».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solidFill>
                  <a:srgbClr val="7030A0"/>
                </a:solidFill>
                <a:latin typeface="Verdana" pitchFamily="34" charset="0"/>
                <a:cs typeface="Arial" pitchFamily="34" charset="0"/>
              </a:rPr>
              <a:t>А.П. Югов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528" y="2279639"/>
            <a:ext cx="9429816" cy="29546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Правильное построение </a:t>
            </a:r>
          </a:p>
          <a:p>
            <a:pPr algn="ctr"/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предложений</a:t>
            </a:r>
          </a:p>
          <a:p>
            <a:pPr algn="ctr"/>
            <a:endParaRPr lang="ru-RU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 деепричастным оборотом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Bitstream Vera Serif"/>
        <a:ea typeface=""/>
        <a:cs typeface=""/>
      </a:majorFont>
      <a:minorFont>
        <a:latin typeface="Bitstream Vera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pitchFamily="4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pitchFamily="49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35293</TotalTime>
  <Words>1085</Words>
  <PresentationFormat>Произвольный</PresentationFormat>
  <Paragraphs>228</Paragraphs>
  <Slides>42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Оформление по умолчанию</vt:lpstr>
      <vt:lpstr>Слайд 1</vt:lpstr>
      <vt:lpstr>Слайд 2</vt:lpstr>
      <vt:lpstr>Деепричастие – </vt:lpstr>
      <vt:lpstr>       Как найти деепричастный оборот?</vt:lpstr>
      <vt:lpstr>Слайд 5</vt:lpstr>
      <vt:lpstr>ПРОВЕРЬ СЕБЯ !   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Употребление  деепричастного оборота 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Деепричастный оборот нельзя употреблять в следующих случаях: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Мини тест</vt:lpstr>
      <vt:lpstr>  Выберите грамматически правильное  продолжение предложения.  Выиграв чемпионат мира по футболу, </vt:lpstr>
      <vt:lpstr>  Выберите грамматически правильное продолжение предложения. Решая сложное тестовое задание, </vt:lpstr>
      <vt:lpstr>Выберите грамматически правильное продолжение предложения.</vt:lpstr>
      <vt:lpstr>Выберите грамматически правильное продолжение предложения.</vt:lpstr>
      <vt:lpstr>Выберите грамматически правильное продолжение предложения.</vt:lpstr>
      <vt:lpstr>Слайд 39</vt:lpstr>
      <vt:lpstr>Подведение итогов</vt:lpstr>
      <vt:lpstr>Слайд 41</vt:lpstr>
      <vt:lpstr>Выводы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Деепричастный оборот. Запятые при деепричастном обороте и одиночном причастии.</dc:title>
  <cp:lastModifiedBy>Ольга</cp:lastModifiedBy>
  <cp:revision>83</cp:revision>
  <cp:lastPrinted>1601-01-01T00:00:00Z</cp:lastPrinted>
  <dcterms:created xsi:type="dcterms:W3CDTF">1601-01-01T00:00:00Z</dcterms:created>
  <dcterms:modified xsi:type="dcterms:W3CDTF">2014-04-01T13:59:00Z</dcterms:modified>
</cp:coreProperties>
</file>