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79" r:id="rId4"/>
    <p:sldId id="264" r:id="rId5"/>
    <p:sldId id="266" r:id="rId6"/>
    <p:sldId id="269" r:id="rId7"/>
    <p:sldId id="268" r:id="rId8"/>
    <p:sldId id="271" r:id="rId9"/>
    <p:sldId id="258" r:id="rId10"/>
    <p:sldId id="259" r:id="rId11"/>
    <p:sldId id="273" r:id="rId12"/>
    <p:sldId id="274" r:id="rId13"/>
    <p:sldId id="280" r:id="rId14"/>
    <p:sldId id="275" r:id="rId15"/>
    <p:sldId id="282" r:id="rId16"/>
    <p:sldId id="278" r:id="rId17"/>
    <p:sldId id="277" r:id="rId18"/>
    <p:sldId id="276" r:id="rId19"/>
    <p:sldId id="283" r:id="rId20"/>
    <p:sldId id="28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9/29/2014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3400" y="785794"/>
            <a:ext cx="7851648" cy="2414606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rgbClr val="00B0F0"/>
                </a:solidFill>
                <a:latin typeface="Arial Narrow" pitchFamily="34" charset="0"/>
              </a:rPr>
              <a:t>Морфология и культура речи.</a:t>
            </a:r>
            <a:br>
              <a:rPr lang="ru-RU" sz="6000" dirty="0" smtClean="0">
                <a:solidFill>
                  <a:srgbClr val="00B0F0"/>
                </a:solidFill>
                <a:latin typeface="Arial Narrow" pitchFamily="34" charset="0"/>
              </a:rPr>
            </a:b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B0F0"/>
                </a:solidFill>
                <a:latin typeface="Arial Narrow" pitchFamily="34" charset="0"/>
              </a:rPr>
              <a:t>Морфологические нормы языка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1000108"/>
            <a:ext cx="835824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Арго - условные </a:t>
            </a:r>
            <a:r>
              <a:rPr lang="ru-RU" sz="2800" dirty="0" smtClean="0"/>
              <a:t>выражения и слова, употребляемые </a:t>
            </a:r>
            <a:r>
              <a:rPr lang="ru-RU" sz="2800" dirty="0" smtClean="0"/>
              <a:t>какой-нибудь </a:t>
            </a:r>
            <a:r>
              <a:rPr lang="ru-RU" sz="2800" dirty="0" smtClean="0"/>
              <a:t>обособленной или профессиональной группой, кружком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 </a:t>
            </a:r>
            <a:endParaRPr lang="ru-RU" sz="2800" dirty="0" smtClean="0"/>
          </a:p>
          <a:p>
            <a:endParaRPr lang="ru-RU" dirty="0" smtClean="0"/>
          </a:p>
          <a:p>
            <a:r>
              <a:rPr lang="ru-RU" dirty="0" smtClean="0"/>
              <a:t>  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2928935"/>
            <a:ext cx="76438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Кюре — католический приходский священник во Франции, Бельгии и некоторых других странах.</a:t>
            </a:r>
          </a:p>
          <a:p>
            <a:endParaRPr lang="ru-RU" sz="2800" dirty="0" smtClean="0"/>
          </a:p>
          <a:p>
            <a:r>
              <a:rPr lang="ru-RU" sz="2800" dirty="0" smtClean="0"/>
              <a:t>             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42876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                Антраша </a:t>
            </a:r>
            <a:r>
              <a:rPr lang="ru-RU" sz="2400" dirty="0" smtClean="0"/>
              <a:t>- в классическом балете: прыжок, во время которого вытянутые ноги танцовщика скрещиваются в воздухе несколько раз.</a:t>
            </a:r>
            <a:endParaRPr lang="ru-RU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05187" y="2701131"/>
            <a:ext cx="23336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39094"/>
          </a:xfrm>
        </p:spPr>
        <p:txBody>
          <a:bodyPr>
            <a:normAutofit/>
          </a:bodyPr>
          <a:lstStyle/>
          <a:p>
            <a:r>
              <a:rPr lang="ru-RU" sz="3100" dirty="0" smtClean="0"/>
              <a:t>            Банджо </a:t>
            </a:r>
            <a:r>
              <a:rPr lang="ru-RU" sz="3100" dirty="0" smtClean="0"/>
              <a:t>- струнный щипковый инструмент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90900" y="3205956"/>
            <a:ext cx="23622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36798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b="1" i="1" dirty="0" smtClean="0"/>
              <a:t>2. Формообразование имён существительных и прилагательных </a:t>
            </a:r>
            <a:endParaRPr lang="ru-RU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          Раскройте скобки, правильно образуя форму родительного падежа мн.числа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Эта модель (туфли) очень популярна среди (армяне, грузины, лезгины, таджики).</a:t>
            </a:r>
          </a:p>
          <a:p>
            <a:pPr marL="514350" indent="-514350">
              <a:buAutoNum type="arabicPeriod"/>
            </a:pPr>
            <a:r>
              <a:rPr lang="ru-RU" dirty="0" smtClean="0"/>
              <a:t>Стоя около трамвайных (рельсы), она держала букет из (георгины) и банку консервированных (томаты).</a:t>
            </a:r>
          </a:p>
          <a:p>
            <a:pPr marL="514350" indent="-514350">
              <a:buAutoNum type="arabicPeriod"/>
            </a:pPr>
            <a:r>
              <a:rPr lang="ru-RU" dirty="0" smtClean="0"/>
              <a:t>Матрёна уже давно не носила этих (валенки).</a:t>
            </a:r>
          </a:p>
          <a:p>
            <a:pPr marL="514350" indent="-514350">
              <a:buAutoNum type="arabicPeriod"/>
            </a:pPr>
            <a:r>
              <a:rPr lang="ru-RU" dirty="0" smtClean="0"/>
              <a:t>Устав от серых (будни) и вечных (распри), мы устремились в чудный мир российских (деревни).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dirty="0" smtClean="0">
                <a:solidFill>
                  <a:srgbClr val="FF0000"/>
                </a:solidFill>
                <a:latin typeface="Arial Narrow" pitchFamily="34" charset="0"/>
              </a:rPr>
              <a:t>Запомните: </a:t>
            </a:r>
            <a:r>
              <a:rPr lang="ru-RU" sz="3100" dirty="0" smtClean="0">
                <a:solidFill>
                  <a:schemeClr val="tx1"/>
                </a:solidFill>
                <a:latin typeface="Arial Narrow" pitchFamily="34" charset="0"/>
              </a:rPr>
              <a:t>нельзя смешивать простую и составную форму сравнительной и превосходной степени прилагательных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58204" cy="4703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551"/>
                <a:gridCol w="2064551"/>
                <a:gridCol w="2064551"/>
                <a:gridCol w="2064551"/>
              </a:tblGrid>
              <a:tr h="428617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Образование степеней сравнения прилагательных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4353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Сравнительная степень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Превосходная степень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8864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простая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составная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простая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составная</a:t>
                      </a:r>
                      <a:endParaRPr lang="ru-RU" sz="2400" dirty="0"/>
                    </a:p>
                  </a:txBody>
                  <a:tcPr/>
                </a:tc>
              </a:tr>
              <a:tr h="114300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-Е,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-ЕЕ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-ЕЙ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-ШЕ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БОЛЕЕ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МЕНЕЕ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исходная форма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прилагательного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-ЕЙШ-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-АЙШ-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САМЫЙ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НАИБОЛЕЕ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НАИМЕНЕЕ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ВСЕХ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исходная форма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прилагательн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1D190-8AEA-445C-8693-2C39A66770B3}" type="slidenum">
              <a:rPr lang="ru-RU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93922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/>
              <a:t>3. </a:t>
            </a:r>
            <a:r>
              <a:rPr lang="ru-RU" b="1" i="1" dirty="0" smtClean="0"/>
              <a:t>Склонение и особенности сочетаемости имён числительных</a:t>
            </a:r>
            <a:endParaRPr lang="ru-RU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Запишите предложения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2428868"/>
            <a:ext cx="8072494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342900" algn="just">
              <a:lnSpc>
                <a:spcPct val="150000"/>
              </a:lnSpc>
              <a:buAutoNum type="arabicPeriod"/>
            </a:pPr>
            <a:r>
              <a:rPr lang="ru-RU" sz="2400" dirty="0" smtClean="0"/>
              <a:t>Гражданка Мухина, найдя кошелёк с 562 093 рублями, приобрела самовар стоимостью около 250 600 рублей, а также чай, сахар и кондитерские изделия на сумму свыше 150 000 рублей.</a:t>
            </a:r>
          </a:p>
          <a:p>
            <a:pPr marL="342900" indent="342900" algn="just">
              <a:lnSpc>
                <a:spcPct val="150000"/>
              </a:lnSpc>
              <a:buAutoNum type="arabicPeriod"/>
            </a:pPr>
            <a:r>
              <a:rPr lang="ru-RU" sz="2400" dirty="0" smtClean="0"/>
              <a:t>Собравшимся у Мухиной 187 гостям было предложено роскошное угощение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Найдите и исправьте предложения, в которых допущены ошибки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Прибыл поезд с двести шестьюдесятью пассажирами.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 пятьсот сорока девяти растениях обнаружены вредители.</a:t>
            </a:r>
          </a:p>
          <a:p>
            <a:pPr marL="514350" indent="-514350">
              <a:buAutoNum type="arabicPeriod"/>
            </a:pPr>
            <a:r>
              <a:rPr lang="ru-RU" dirty="0" smtClean="0"/>
              <a:t>Спутник сейчас находится в восьмисот километрах от Земли.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 обоим сторонам реки тянется живописный лес.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725044"/>
          </a:xfrm>
        </p:spPr>
        <p:txBody>
          <a:bodyPr>
            <a:normAutofit/>
          </a:bodyPr>
          <a:lstStyle/>
          <a:p>
            <a:r>
              <a:rPr lang="ru-RU" dirty="0" smtClean="0"/>
              <a:t>4. Функциональные омонимы. Разграничение функциональных </a:t>
            </a:r>
            <a:r>
              <a:rPr lang="ru-RU" dirty="0" err="1" smtClean="0"/>
              <a:t>омогимов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1000108"/>
            <a:ext cx="800105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            Для </a:t>
            </a:r>
            <a:r>
              <a:rPr lang="ru-RU" sz="3200" b="1" dirty="0" smtClean="0"/>
              <a:t>интеллигентного человека дурно говорить должно бы считаться таким же неприличием, как не уметь читать и писать.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                                                                            </a:t>
            </a:r>
            <a:r>
              <a:rPr lang="ru-RU" sz="2800" b="1" dirty="0" smtClean="0"/>
              <a:t>А.П.Чехов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928670"/>
            <a:ext cx="80010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/>
              <a:t>Я вижу только </a:t>
            </a:r>
            <a:r>
              <a:rPr lang="ru-RU" sz="3200" dirty="0" smtClean="0">
                <a:solidFill>
                  <a:srgbClr val="C00000"/>
                </a:solidFill>
              </a:rPr>
              <a:t>один</a:t>
            </a:r>
            <a:r>
              <a:rPr lang="ru-RU" sz="3200" dirty="0" smtClean="0"/>
              <a:t> способ решить эту проблему.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Я, признаюсь, рад, что вы </a:t>
            </a:r>
            <a:r>
              <a:rPr lang="ru-RU" sz="3200" dirty="0" smtClean="0">
                <a:solidFill>
                  <a:srgbClr val="C00000"/>
                </a:solidFill>
              </a:rPr>
              <a:t>одного</a:t>
            </a:r>
            <a:r>
              <a:rPr lang="ru-RU" sz="3200" dirty="0" smtClean="0"/>
              <a:t> мнения со мною (Н.Гоголь).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Мне вспоминается </a:t>
            </a:r>
            <a:r>
              <a:rPr lang="ru-RU" sz="3200" dirty="0" smtClean="0">
                <a:solidFill>
                  <a:srgbClr val="C00000"/>
                </a:solidFill>
              </a:rPr>
              <a:t>один</a:t>
            </a:r>
            <a:r>
              <a:rPr lang="ru-RU" sz="3200" dirty="0" smtClean="0"/>
              <a:t> случай, который произошёл несколько лет назад (М.Пришвин).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C00000"/>
                </a:solidFill>
              </a:rPr>
              <a:t>Одни</a:t>
            </a:r>
            <a:r>
              <a:rPr lang="ru-RU" sz="3200" dirty="0" smtClean="0"/>
              <a:t> леса стояли стеной вокруг (И.Бродский)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4800" dirty="0" smtClean="0"/>
              <a:t>1.</a:t>
            </a:r>
            <a:r>
              <a:rPr lang="ru-RU" sz="4800" b="1" i="1" dirty="0" smtClean="0"/>
              <a:t>Род имён существительных</a:t>
            </a:r>
            <a:endParaRPr lang="ru-RU" sz="4800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chemeClr val="tx1"/>
                </a:solidFill>
              </a:rPr>
              <a:t/>
            </a:r>
            <a:br>
              <a:rPr lang="ru-RU" sz="2400" i="1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  <a:latin typeface="Arial Black" pitchFamily="34" charset="0"/>
              </a:rPr>
              <a:t>По какому  признаку сгруппированы слова? Обоснуйте ответ.  Определите род имен существительных, подберите определения.</a:t>
            </a:r>
            <a:endParaRPr lang="ru-RU" sz="2700" dirty="0">
              <a:solidFill>
                <a:schemeClr val="tx1"/>
              </a:solidFill>
              <a:latin typeface="Arial Black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929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908"/>
                <a:gridCol w="6543692"/>
              </a:tblGrid>
              <a:tr h="572141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1группа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Кашне, кимоно, торнадо, хинди, салями</a:t>
                      </a:r>
                      <a:endParaRPr lang="ru-RU" sz="2400" dirty="0"/>
                    </a:p>
                  </a:txBody>
                  <a:tcPr/>
                </a:tc>
              </a:tr>
              <a:tr h="56240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2группа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Пони,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шимпанзе, цеце, какаду, иваси</a:t>
                      </a:r>
                      <a:endParaRPr lang="ru-RU" sz="2400" dirty="0"/>
                    </a:p>
                  </a:txBody>
                  <a:tcPr/>
                </a:tc>
              </a:tr>
              <a:tr h="55265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3группа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Мисс, фрейлейн, денди, леди, </a:t>
                      </a:r>
                      <a:r>
                        <a:rPr lang="ru-RU" sz="2400" dirty="0" err="1" smtClean="0"/>
                        <a:t>кутюрье</a:t>
                      </a:r>
                      <a:endParaRPr lang="ru-RU" sz="2400" dirty="0"/>
                    </a:p>
                  </a:txBody>
                  <a:tcPr/>
                </a:tc>
              </a:tr>
              <a:tr h="60647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4группа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Онтарио, «Таймс», Сухуми, Конго, Гоби</a:t>
                      </a:r>
                      <a:endParaRPr lang="ru-RU" sz="2400" dirty="0"/>
                    </a:p>
                  </a:txBody>
                  <a:tcPr/>
                </a:tc>
              </a:tr>
              <a:tr h="72386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5группа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СНГ,</a:t>
                      </a:r>
                      <a:r>
                        <a:rPr lang="ru-RU" sz="2400" baseline="0" dirty="0" smtClean="0"/>
                        <a:t> ООН, МГУ, ГЭС, ФСБ</a:t>
                      </a:r>
                      <a:endParaRPr lang="ru-RU" sz="2400" dirty="0"/>
                    </a:p>
                  </a:txBody>
                  <a:tcPr/>
                </a:tc>
              </a:tr>
              <a:tr h="91156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6группа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Луна-парк, плащ-палатка,</a:t>
                      </a:r>
                      <a:r>
                        <a:rPr lang="ru-RU" sz="2400" baseline="0" dirty="0" smtClean="0"/>
                        <a:t> женщина-посол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9FACC-73E2-4209-9CE8-1DC492D14171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274638"/>
            <a:ext cx="3214710" cy="93978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Группа 1</a:t>
            </a:r>
            <a:r>
              <a:rPr lang="ru-RU" sz="2800" dirty="0" smtClean="0">
                <a:solidFill>
                  <a:schemeClr val="tx1"/>
                </a:solidFill>
              </a:rPr>
              <a:t>. 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слова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род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определение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Кашне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Средний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Шелковое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Кимоно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Средний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Яркое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Торнадо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Мужской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Разрушительный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Хинди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Мужской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Трудный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Салями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Женский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Вкусная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D638BB-9D4C-4388-965B-D542ED46D02B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Группа  2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слова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род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определение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Пони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Мужской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Ласковый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Шимпанзе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Мужской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Огромный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Цеце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Женский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Редкая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Какаду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Мужской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Яркий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Иваси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Женский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Вкусная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07841-557F-40F3-ACE7-A48A97900BF2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Группа 3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слово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род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определение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Мисс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Женский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Юная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Фрейлейн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Женский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Очаровательная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Денди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Мужской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Чопорный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Леди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Женский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Старая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Кутюрье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Общего рода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Известный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D3BE37-66AD-41DA-88F8-590BF32F8D2B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Группа 4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слово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род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определение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Онтарио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Средний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Знаменитое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«Таймс»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Женский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Ежедневная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Сухуми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Мужской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Солнечный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Конго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Женский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Полноводная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Гоби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Женский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Безжизненная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A8BC8-C675-4230-99B6-2EAC1D5AC11E}" type="datetime1">
              <a:rPr lang="ru-RU"/>
              <a:pPr>
                <a:defRPr/>
              </a:pPr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слайд №1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734BC-E371-43D7-999D-72E102D631B3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Определите род несклоняемых существительных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7432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Вульгарн_</a:t>
            </a:r>
            <a:r>
              <a:rPr lang="ru-RU" dirty="0" smtClean="0"/>
              <a:t> арго, </a:t>
            </a:r>
            <a:r>
              <a:rPr lang="ru-RU" dirty="0" err="1" smtClean="0"/>
              <a:t>рискованн_</a:t>
            </a:r>
            <a:r>
              <a:rPr lang="ru-RU" dirty="0" smtClean="0"/>
              <a:t> антраша, </a:t>
            </a:r>
            <a:r>
              <a:rPr lang="ru-RU" dirty="0" err="1" smtClean="0"/>
              <a:t>звучащ_</a:t>
            </a:r>
            <a:r>
              <a:rPr lang="ru-RU" dirty="0" smtClean="0"/>
              <a:t> банджо, </a:t>
            </a:r>
            <a:r>
              <a:rPr lang="ru-RU" dirty="0" err="1" smtClean="0"/>
              <a:t>опасн_</a:t>
            </a:r>
            <a:r>
              <a:rPr lang="ru-RU" dirty="0" smtClean="0"/>
              <a:t> динго, </a:t>
            </a:r>
            <a:r>
              <a:rPr lang="ru-RU" dirty="0" err="1" smtClean="0"/>
              <a:t>забавн_</a:t>
            </a:r>
            <a:r>
              <a:rPr lang="ru-RU" dirty="0" smtClean="0"/>
              <a:t> гризли, </a:t>
            </a:r>
            <a:r>
              <a:rPr lang="ru-RU" dirty="0" err="1" smtClean="0"/>
              <a:t>крошечн_</a:t>
            </a:r>
            <a:r>
              <a:rPr lang="ru-RU" dirty="0" smtClean="0"/>
              <a:t> колибри, </a:t>
            </a:r>
            <a:r>
              <a:rPr lang="ru-RU" dirty="0" err="1" smtClean="0"/>
              <a:t>уважаем_</a:t>
            </a:r>
            <a:r>
              <a:rPr lang="ru-RU" dirty="0" smtClean="0"/>
              <a:t> кюре,  </a:t>
            </a:r>
            <a:r>
              <a:rPr lang="ru-RU" dirty="0" err="1" smtClean="0"/>
              <a:t>сочн_</a:t>
            </a:r>
            <a:r>
              <a:rPr lang="ru-RU" dirty="0" smtClean="0"/>
              <a:t> манго, </a:t>
            </a:r>
            <a:r>
              <a:rPr lang="ru-RU" dirty="0" err="1" smtClean="0"/>
              <a:t>установлен_</a:t>
            </a:r>
            <a:r>
              <a:rPr lang="ru-RU" dirty="0" smtClean="0"/>
              <a:t> эмбарго, </a:t>
            </a:r>
            <a:r>
              <a:rPr lang="ru-RU" dirty="0" err="1" smtClean="0"/>
              <a:t>справедлив_</a:t>
            </a:r>
            <a:r>
              <a:rPr lang="ru-RU" dirty="0" smtClean="0"/>
              <a:t> жюри, </a:t>
            </a:r>
            <a:r>
              <a:rPr lang="ru-RU" dirty="0" err="1" smtClean="0"/>
              <a:t>вечерн_</a:t>
            </a:r>
            <a:r>
              <a:rPr lang="ru-RU" dirty="0" smtClean="0"/>
              <a:t> Баку, </a:t>
            </a:r>
            <a:r>
              <a:rPr lang="ru-RU" dirty="0" err="1" smtClean="0"/>
              <a:t>разрушительн_</a:t>
            </a:r>
            <a:r>
              <a:rPr lang="ru-RU" dirty="0" smtClean="0"/>
              <a:t> торнадо, </a:t>
            </a:r>
            <a:r>
              <a:rPr lang="ru-RU" dirty="0" err="1" smtClean="0"/>
              <a:t>древн_</a:t>
            </a:r>
            <a:r>
              <a:rPr lang="ru-RU" dirty="0" smtClean="0"/>
              <a:t> хинди.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E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</TotalTime>
  <Words>587</Words>
  <Application>Microsoft Office PowerPoint</Application>
  <PresentationFormat>Экран (4:3)</PresentationFormat>
  <Paragraphs>162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Морфология и культура речи. </vt:lpstr>
      <vt:lpstr>Слайд 2</vt:lpstr>
      <vt:lpstr>1.Род имён существительных</vt:lpstr>
      <vt:lpstr> По какому  признаку сгруппированы слова? Обоснуйте ответ.  Определите род имен существительных, подберите определения.</vt:lpstr>
      <vt:lpstr>Группа 1. </vt:lpstr>
      <vt:lpstr>Группа  2</vt:lpstr>
      <vt:lpstr>Группа 3</vt:lpstr>
      <vt:lpstr>Группа 4</vt:lpstr>
      <vt:lpstr>    Определите род несклоняемых существительных</vt:lpstr>
      <vt:lpstr>Слайд 10</vt:lpstr>
      <vt:lpstr>                 Антраша - в классическом балете: прыжок, во время которого вытянутые ноги танцовщика скрещиваются в воздухе несколько раз.</vt:lpstr>
      <vt:lpstr>            Банджо - струнный щипковый инструмент </vt:lpstr>
      <vt:lpstr>2. Формообразование имён существительных и прилагательных </vt:lpstr>
      <vt:lpstr>          Раскройте скобки, правильно образуя форму родительного падежа мн.числа</vt:lpstr>
      <vt:lpstr>Запомните: нельзя смешивать простую и составную форму сравнительной и превосходной степени прилагательных </vt:lpstr>
      <vt:lpstr>3. Склонение и особенности сочетаемости имён числительных</vt:lpstr>
      <vt:lpstr>Запишите предложения</vt:lpstr>
      <vt:lpstr>Найдите и исправьте предложения, в которых допущены ошибки</vt:lpstr>
      <vt:lpstr>4. Функциональные омонимы. Разграничение функциональных омогимов.</vt:lpstr>
      <vt:lpstr>Слайд 20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</dc:creator>
  <cp:lastModifiedBy>Serg</cp:lastModifiedBy>
  <cp:revision>13</cp:revision>
  <dcterms:created xsi:type="dcterms:W3CDTF">2014-09-29T16:00:18Z</dcterms:created>
  <dcterms:modified xsi:type="dcterms:W3CDTF">2014-09-29T18:10:48Z</dcterms:modified>
</cp:coreProperties>
</file>