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custShowLst>
    <p:custShow name="Произвольный показ 1" id="0">
      <p:sldLst>
        <p:sld r:id="rId2"/>
        <p:sld r:id="rId3"/>
        <p:sld r:id="rId4"/>
        <p:sld r:id="rId5"/>
        <p:sld r:id="rId6"/>
        <p:sld r:id="rId7"/>
        <p:sld r:id="rId8"/>
        <p:sld r:id="rId9"/>
        <p:sld r:id="rId10"/>
      </p:sldLst>
    </p:custShow>
  </p:custShow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 varScale="1">
        <p:scale>
          <a:sx n="88" d="100"/>
          <a:sy n="88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290A8F-3345-4938-B17F-06F028FBFAA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1B1411-46A1-4C66-9122-15344E5A304C}">
      <dgm:prSet/>
      <dgm:spPr/>
      <dgm:t>
        <a:bodyPr/>
        <a:lstStyle/>
        <a:p>
          <a:pPr rtl="0"/>
          <a:r>
            <a:rPr lang="tt-RU" dirty="0" smtClean="0"/>
            <a:t>“Без – татарлар,  телебез – татар теле, мөстәкыйль һәм төзек кагыйдәле камил тел ул.” </a:t>
          </a:r>
          <a:br>
            <a:rPr lang="tt-RU" dirty="0" smtClean="0"/>
          </a:br>
          <a:r>
            <a:rPr lang="ru-RU" dirty="0" smtClean="0"/>
            <a:t> </a:t>
          </a:r>
          <a:r>
            <a:rPr lang="ru-RU" dirty="0" err="1" smtClean="0"/>
            <a:t>Каюм</a:t>
          </a:r>
          <a:r>
            <a:rPr lang="ru-RU" dirty="0" smtClean="0"/>
            <a:t> </a:t>
          </a:r>
          <a:r>
            <a:rPr lang="ru-RU" dirty="0" err="1" smtClean="0"/>
            <a:t>Насыйри</a:t>
          </a:r>
          <a:r>
            <a:rPr lang="ru-RU" dirty="0" smtClean="0"/>
            <a:t/>
          </a:r>
          <a:br>
            <a:rPr lang="ru-RU" dirty="0" smtClean="0"/>
          </a:br>
          <a:r>
            <a:rPr lang="tt-RU" dirty="0" smtClean="0"/>
            <a:t>  </a:t>
          </a:r>
          <a:r>
            <a:rPr lang="ru-RU" dirty="0" smtClean="0"/>
            <a:t/>
          </a:r>
          <a:br>
            <a:rPr lang="ru-RU" dirty="0" smtClean="0"/>
          </a:br>
          <a:endParaRPr lang="ru-RU" dirty="0"/>
        </a:p>
      </dgm:t>
    </dgm:pt>
    <dgm:pt modelId="{C43DE8F7-8BCA-482F-8258-0CCFD64CA960}" type="parTrans" cxnId="{0624BB9C-86E4-4F0D-A2F9-EE7189B09246}">
      <dgm:prSet/>
      <dgm:spPr/>
      <dgm:t>
        <a:bodyPr/>
        <a:lstStyle/>
        <a:p>
          <a:endParaRPr lang="ru-RU"/>
        </a:p>
      </dgm:t>
    </dgm:pt>
    <dgm:pt modelId="{030F805B-D059-41D3-8BE2-B79A9B832CDA}" type="sibTrans" cxnId="{0624BB9C-86E4-4F0D-A2F9-EE7189B09246}">
      <dgm:prSet/>
      <dgm:spPr/>
      <dgm:t>
        <a:bodyPr/>
        <a:lstStyle/>
        <a:p>
          <a:endParaRPr lang="ru-RU"/>
        </a:p>
      </dgm:t>
    </dgm:pt>
    <dgm:pt modelId="{8268749A-74C1-4AD3-9C5D-EDFB109C0DDC}" type="pres">
      <dgm:prSet presAssocID="{32290A8F-3345-4938-B17F-06F028FBFAA1}" presName="cycle" presStyleCnt="0">
        <dgm:presLayoutVars>
          <dgm:dir/>
          <dgm:resizeHandles val="exact"/>
        </dgm:presLayoutVars>
      </dgm:prSet>
      <dgm:spPr/>
    </dgm:pt>
    <dgm:pt modelId="{1A31206D-6A6A-4BF2-9248-A195BBAB98A2}" type="pres">
      <dgm:prSet presAssocID="{5D1B1411-46A1-4C66-9122-15344E5A304C}" presName="node" presStyleLbl="node1" presStyleIdx="0" presStyleCnt="1" custAng="0" custScaleX="110402" custScaleY="79184" custRadScaleRad="95738" custRadScaleInc="-966">
        <dgm:presLayoutVars>
          <dgm:bulletEnabled val="1"/>
        </dgm:presLayoutVars>
      </dgm:prSet>
      <dgm:spPr/>
    </dgm:pt>
  </dgm:ptLst>
  <dgm:cxnLst>
    <dgm:cxn modelId="{BF7E6D2D-48BC-41B6-B17A-52EEAC72FB0B}" type="presOf" srcId="{32290A8F-3345-4938-B17F-06F028FBFAA1}" destId="{8268749A-74C1-4AD3-9C5D-EDFB109C0DDC}" srcOrd="0" destOrd="0" presId="urn:microsoft.com/office/officeart/2005/8/layout/cycle2"/>
    <dgm:cxn modelId="{8004EB87-F532-4471-86C5-5ED6CA10F4BC}" type="presOf" srcId="{5D1B1411-46A1-4C66-9122-15344E5A304C}" destId="{1A31206D-6A6A-4BF2-9248-A195BBAB98A2}" srcOrd="0" destOrd="0" presId="urn:microsoft.com/office/officeart/2005/8/layout/cycle2"/>
    <dgm:cxn modelId="{0624BB9C-86E4-4F0D-A2F9-EE7189B09246}" srcId="{32290A8F-3345-4938-B17F-06F028FBFAA1}" destId="{5D1B1411-46A1-4C66-9122-15344E5A304C}" srcOrd="0" destOrd="0" parTransId="{C43DE8F7-8BCA-482F-8258-0CCFD64CA960}" sibTransId="{030F805B-D059-41D3-8BE2-B79A9B832CDA}"/>
    <dgm:cxn modelId="{83165C34-D684-4D3E-9A8E-6FAC8CF10386}" type="presParOf" srcId="{8268749A-74C1-4AD3-9C5D-EDFB109C0DDC}" destId="{1A31206D-6A6A-4BF2-9248-A195BBAB98A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A31206D-6A6A-4BF2-9248-A195BBAB98A2}">
      <dsp:nvSpPr>
        <dsp:cNvPr id="0" name=""/>
        <dsp:cNvSpPr/>
      </dsp:nvSpPr>
      <dsp:spPr>
        <a:xfrm>
          <a:off x="1666516" y="1159960"/>
          <a:ext cx="6113289" cy="43846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t-RU" sz="3000" kern="1200" dirty="0" smtClean="0"/>
            <a:t>“Без – татарлар,  телебез – татар теле, мөстәкыйль һәм төзек кагыйдәле камил тел ул.” </a:t>
          </a:r>
          <a:br>
            <a:rPr lang="tt-RU" sz="3000" kern="1200" dirty="0" smtClean="0"/>
          </a:br>
          <a:r>
            <a:rPr lang="ru-RU" sz="3000" kern="1200" dirty="0" smtClean="0"/>
            <a:t> </a:t>
          </a:r>
          <a:r>
            <a:rPr lang="ru-RU" sz="3000" kern="1200" dirty="0" err="1" smtClean="0"/>
            <a:t>Каюм</a:t>
          </a:r>
          <a:r>
            <a:rPr lang="ru-RU" sz="3000" kern="1200" dirty="0" smtClean="0"/>
            <a:t> </a:t>
          </a:r>
          <a:r>
            <a:rPr lang="ru-RU" sz="3000" kern="1200" dirty="0" err="1" smtClean="0"/>
            <a:t>Насыйри</a:t>
          </a:r>
          <a:r>
            <a:rPr lang="ru-RU" sz="3000" kern="1200" dirty="0" smtClean="0"/>
            <a:t/>
          </a:r>
          <a:br>
            <a:rPr lang="ru-RU" sz="3000" kern="1200" dirty="0" smtClean="0"/>
          </a:br>
          <a:r>
            <a:rPr lang="tt-RU" sz="3000" kern="1200" dirty="0" smtClean="0"/>
            <a:t>  </a:t>
          </a:r>
          <a:r>
            <a:rPr lang="ru-RU" sz="3000" kern="1200" dirty="0" smtClean="0"/>
            <a:t/>
          </a:r>
          <a:br>
            <a:rPr lang="ru-RU" sz="3000" kern="1200" dirty="0" smtClean="0"/>
          </a:br>
          <a:endParaRPr lang="ru-RU" sz="3000" kern="1200" dirty="0"/>
        </a:p>
      </dsp:txBody>
      <dsp:txXfrm>
        <a:off x="1666516" y="1159960"/>
        <a:ext cx="6113289" cy="43846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B1E14-CAFC-42B6-88F6-13A3C8522499}" type="datetimeFigureOut">
              <a:rPr lang="ru-RU" smtClean="0"/>
              <a:t>18.02.2012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F7AE2-6FCE-47DA-99A1-18C4329A1F7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">
              <a:srgbClr val="8488C4">
                <a:alpha val="71000"/>
              </a:srgbClr>
            </a:gs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3068960"/>
            <a:ext cx="410445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err="1" smtClean="0"/>
              <a:t>Җирле сөйләшләрдә милли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        </a:t>
            </a:r>
            <a:r>
              <a:rPr lang="ru-RU" b="1" dirty="0" smtClean="0"/>
              <a:t> 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ru-RU" b="1" dirty="0" err="1" smtClean="0"/>
              <a:t>менталитетның чагылышы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1440160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229600" cy="3384376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</p:txBody>
      </p:sp>
      <p:graphicFrame>
        <p:nvGraphicFramePr>
          <p:cNvPr id="9" name="Схема 8"/>
          <p:cNvGraphicFramePr/>
          <p:nvPr/>
        </p:nvGraphicFramePr>
        <p:xfrm>
          <a:off x="457200" y="-171400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684568" y="4941168"/>
            <a:ext cx="273630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683568" y="228919"/>
            <a:ext cx="8003232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24745"/>
            <a:ext cx="7848872" cy="4536504"/>
          </a:xfrm>
        </p:spPr>
        <p:txBody>
          <a:bodyPr/>
          <a:lstStyle/>
          <a:p>
            <a:r>
              <a:rPr lang="tt-RU" dirty="0"/>
              <a:t> Милләт – менталитетлары уртак булган, милли үзаңлы һәм характерлы, милли  мәдәниятнең тотрыклы сыйфатларына ия, башка халыклар белән охшашлыкны һәм  алардан  аерымлылыкны аңлаучы кешеләрнең  тарихи үсеше нәтиҗәсендә барлыкка килгән бергәлек ул.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1594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525963"/>
          </a:xfrm>
        </p:spPr>
        <p:txBody>
          <a:bodyPr/>
          <a:lstStyle/>
          <a:p>
            <a:r>
              <a:rPr lang="tt-RU" dirty="0"/>
              <a:t>Тел һәм милләт – теләсә кайсы милләтнең аерымлылык билгеләре. Милли телдә халыкның </a:t>
            </a:r>
            <a:r>
              <a:rPr lang="tt-RU" dirty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</a:rPr>
              <a:t>менталитеты</a:t>
            </a:r>
            <a:r>
              <a:rPr lang="tt-RU" dirty="0"/>
              <a:t>,  культурасы, тарихы чагыла. Туган тел милли әдәбият , сәнгать,  музыка,  халык аваз иҗаты белән тыгыз бәйләнештә.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819472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t-RU" dirty="0"/>
              <a:t>Милләтнең менталитеты түбәндәгеләрдә дә чагылыш таба:</a:t>
            </a:r>
            <a:endParaRPr lang="ru-RU" dirty="0"/>
          </a:p>
          <a:p>
            <a:pPr lvl="0"/>
            <a:r>
              <a:rPr lang="tt-RU" dirty="0"/>
              <a:t>милләт вәкилләренең хезмәткә мөнәсәбәте, хезмәт эшчәнлеге  белән  бәйле традицияләре;</a:t>
            </a:r>
            <a:endParaRPr lang="ru-RU" dirty="0"/>
          </a:p>
          <a:p>
            <a:pPr lvl="0"/>
            <a:r>
              <a:rPr lang="tt-RU" dirty="0"/>
              <a:t>тормыш- көнкүреш уңайлыклары турындагы күзаллаулар;</a:t>
            </a:r>
            <a:endParaRPr lang="ru-RU" dirty="0"/>
          </a:p>
          <a:p>
            <a:pPr lvl="0"/>
            <a:r>
              <a:rPr lang="tt-RU" dirty="0"/>
              <a:t>матурлык, гүзәллек идеаллары;</a:t>
            </a:r>
            <a:endParaRPr lang="ru-RU" dirty="0"/>
          </a:p>
          <a:p>
            <a:pPr lvl="0"/>
            <a:r>
              <a:rPr lang="tt-RU" dirty="0"/>
              <a:t>яхшылык, ягымлылык, чама хисен белү кебек сыйфатларны аңлау үзенчәлекләре Һ.б.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/>
              <a:t> Диалект – гомумхалык теленең аерым бер җирлеккә хас төре. Аның үз аваз составы , грамматикасы бар;  ул сөйләмә формада яши.</a:t>
            </a:r>
            <a:endParaRPr lang="ru-RU" dirty="0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/>
              <a:t>Тел һәм мәдәният – теләсә касы милләтнең аерымлылык билгесе. Туган тел милли әдәбият, сәнгать, музыка , халык иҗаты белән тыгыз бәйләнештә. Шуңа күрә барлык халыклар аны белем һәм тәрбия бирүнең әһәмиятле чарасы дип саный.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2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t-RU" dirty="0"/>
              <a:t>Без - укучыларны</a:t>
            </a:r>
            <a:r>
              <a:rPr lang="tt-RU" sz="2800" dirty="0"/>
              <a:t>ң ә</a:t>
            </a:r>
            <a:r>
              <a:rPr lang="tt-RU" dirty="0"/>
              <a:t>д</a:t>
            </a:r>
            <a:r>
              <a:rPr lang="tt-RU" sz="2800" dirty="0"/>
              <a:t>ә</a:t>
            </a:r>
            <a:r>
              <a:rPr lang="tt-RU" dirty="0"/>
              <a:t>би тел формалаштыруында укытучыларыбызның  татар теле һәм әдәбияты дәресләрен хәзерге әдәби телдә оештыруы  безнең телебезне әдәби телгә якынайта, сөйләмебезне төзек, камил һәм грамматалы итеп формалаштырырга ярдәм итә.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87</TotalTime>
  <Words>227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  <vt:variant>
        <vt:lpstr>Произвольные показы</vt:lpstr>
      </vt:variant>
      <vt:variant>
        <vt:i4>1</vt:i4>
      </vt:variant>
    </vt:vector>
  </HeadingPairs>
  <TitlesOfParts>
    <vt:vector size="11" baseType="lpstr">
      <vt:lpstr>Тема Office</vt:lpstr>
      <vt:lpstr>    Җирле сөйләшләрдә милли              менталитетның чагылышы  </vt:lpstr>
      <vt:lpstr>Слайд 2</vt:lpstr>
      <vt:lpstr> </vt:lpstr>
      <vt:lpstr>Слайд 4</vt:lpstr>
      <vt:lpstr>Слайд 5</vt:lpstr>
      <vt:lpstr>Слайд 6</vt:lpstr>
      <vt:lpstr>Слайд 7</vt:lpstr>
      <vt:lpstr>Слайд 8</vt:lpstr>
      <vt:lpstr>Слайд 9</vt:lpstr>
      <vt:lpstr>Произвольный показ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Җирле сөйләшләрдә милли              менталитетның чагылышы  </dc:title>
  <dc:creator>зиятдинова</dc:creator>
  <cp:lastModifiedBy>зиятдинова</cp:lastModifiedBy>
  <cp:revision>9</cp:revision>
  <dcterms:created xsi:type="dcterms:W3CDTF">2012-02-18T11:11:09Z</dcterms:created>
  <dcterms:modified xsi:type="dcterms:W3CDTF">2012-02-18T12:38:44Z</dcterms:modified>
</cp:coreProperties>
</file>