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A84B1-A36A-4A15-9B0C-FE05999B2A10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D8EAA-903C-4C71-BEC5-1D6D2CACA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A865F-1495-43D1-9327-49D00C23DD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37427-39A5-4386-8CF0-5C5873CF3CCC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61524-62B3-4CB1-B0C6-2078B7732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928802"/>
            <a:ext cx="8368380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этапы</a:t>
            </a:r>
            <a:b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разработки и исследования 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моделей на компьютере</a:t>
            </a:r>
          </a:p>
        </p:txBody>
      </p:sp>
      <p:pic>
        <p:nvPicPr>
          <p:cNvPr id="3075" name="Picture 4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700" y="4797425"/>
            <a:ext cx="20193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C:\Users\Пользователь\AppData\Local\Microsoft\Windows\INetCache\IE\7DICIX1Y\MC9002171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4792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167045"/>
            <a:ext cx="4829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информатики и ИКТ</a:t>
            </a:r>
          </a:p>
          <a:p>
            <a:r>
              <a:rPr lang="ru-RU" dirty="0" smtClean="0"/>
              <a:t>МБОУ «СОШ №1» г.Сафоново Смоленской обл.</a:t>
            </a: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 algn="r"/>
            <a:fld id="{AD3DBB9A-10E3-4F05-9E62-F737AE935B25}" type="datetime1">
              <a:rPr lang="ru-RU" sz="2400" smtClean="0">
                <a:solidFill>
                  <a:schemeClr val="tx1"/>
                </a:solidFill>
              </a:rPr>
              <a:pPr algn="r"/>
              <a:t>12.08.2014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325" y="0"/>
            <a:ext cx="9264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Литература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en-US" sz="3200" smtClean="0"/>
              <a:t>	</a:t>
            </a:r>
            <a:r>
              <a:rPr lang="ru-RU" sz="3200" smtClean="0"/>
              <a:t>Угринович Н.Д. Информатика и ИКТ: учебник для 9 класса. – М.: БИНОМ, Лаборатория знаний, 2009.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600" b="1" smtClean="0"/>
              <a:t>1</a:t>
            </a:r>
            <a:r>
              <a:rPr lang="ru-RU" sz="3200" b="1" smtClean="0"/>
              <a:t>. Описательная информационная модель</a:t>
            </a:r>
            <a:endParaRPr lang="ru-RU" sz="36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Такая модель выделяет существенные, с точки зрения целей проводимого исследования, параметры объекта, а несущественными параметрами пренебрегает</a:t>
            </a:r>
          </a:p>
        </p:txBody>
      </p:sp>
      <p:pic>
        <p:nvPicPr>
          <p:cNvPr id="4100" name="Picture 4" descr="C:\Users\Пользователь\AppData\Local\Microsoft\Windows\INetCache\IE\V1HF9U1M\MC9002341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4149725"/>
            <a:ext cx="255111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Пример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07375" cy="1079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Чему равна площадь трапеции?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 rot="10800000">
            <a:off x="5940425" y="3429000"/>
            <a:ext cx="2952750" cy="20161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6732588" y="34290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7164388" y="292417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7164388" y="55165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</a:t>
            </a:r>
            <a:endParaRPr lang="ru-RU" sz="2000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6156325" y="357187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</a:t>
            </a:r>
            <a:endParaRPr lang="ru-RU" sz="20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50825" y="2781300"/>
            <a:ext cx="5400675" cy="3024188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3200" dirty="0">
                <a:solidFill>
                  <a:schemeClr val="tx1"/>
                </a:solidFill>
              </a:rPr>
              <a:t>    Площадь трапеции вычисляется как произведение </a:t>
            </a:r>
            <a:r>
              <a:rPr lang="ru-RU" sz="3200" dirty="0" err="1">
                <a:solidFill>
                  <a:schemeClr val="tx1"/>
                </a:solidFill>
              </a:rPr>
              <a:t>полусуммы</a:t>
            </a:r>
            <a:r>
              <a:rPr lang="ru-RU" sz="3200" dirty="0">
                <a:solidFill>
                  <a:schemeClr val="tx1"/>
                </a:solidFill>
              </a:rPr>
              <a:t> её оснований на высоту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smtClean="0"/>
              <a:t>2. Формализованная модель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В такой модели </a:t>
            </a:r>
            <a:r>
              <a:rPr lang="ru-RU" b="1" smtClean="0"/>
              <a:t>с помощью формул</a:t>
            </a:r>
            <a:r>
              <a:rPr lang="ru-RU" smtClean="0"/>
              <a:t>, </a:t>
            </a:r>
            <a:r>
              <a:rPr lang="ru-RU" b="1" smtClean="0"/>
              <a:t>уравнений</a:t>
            </a:r>
            <a:r>
              <a:rPr lang="ru-RU" smtClean="0"/>
              <a:t> или </a:t>
            </a:r>
            <a:r>
              <a:rPr lang="ru-RU" b="1" smtClean="0"/>
              <a:t>неравенств</a:t>
            </a:r>
            <a:r>
              <a:rPr lang="ru-RU" smtClean="0"/>
              <a:t> фиксируются формальные соотношения между начальными и конечными значениями свойств объектов, а также накладываются ограничения на допустимые значения этих свойств.</a:t>
            </a:r>
          </a:p>
        </p:txBody>
      </p:sp>
      <p:pic>
        <p:nvPicPr>
          <p:cNvPr id="6148" name="Picture 4" descr="C:\Users\Пользователь\AppData\Local\Microsoft\Windows\INetCache\IE\7DICIX1Y\MM9002237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905375"/>
            <a:ext cx="1871663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:\Users\Пользователь\AppData\Local\Microsoft\Windows\INetCache\IE\38G7RX1F\MP90039012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157788"/>
            <a:ext cx="191770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:\Users\Пользователь\AppData\Local\Microsoft\Windows\INetCache\IE\V1HF9U1M\MP90038769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5013325"/>
            <a:ext cx="21828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Пример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420938"/>
            <a:ext cx="5772150" cy="2981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 rot="10800000">
            <a:off x="5940425" y="3429000"/>
            <a:ext cx="2952750" cy="20161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6732588" y="34290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7164388" y="2924175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а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7164388" y="55165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</a:t>
            </a:r>
            <a:endParaRPr lang="ru-RU" sz="2000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6156325" y="357187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</a:t>
            </a:r>
            <a:endParaRPr lang="ru-RU" sz="200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68313" y="1341438"/>
            <a:ext cx="82073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3200" dirty="0">
                <a:latin typeface="+mn-lt"/>
              </a:rPr>
              <a:t>Чему равна площадь трапеции?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79388" y="3716338"/>
            <a:ext cx="5400675" cy="1081087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4000" dirty="0">
                <a:solidFill>
                  <a:schemeClr val="tx1"/>
                </a:solidFill>
              </a:rPr>
              <a:t>    </a:t>
            </a:r>
            <a:r>
              <a:rPr lang="en-US" sz="4000" dirty="0"/>
              <a:t>S</a:t>
            </a:r>
            <a:r>
              <a:rPr lang="ru-RU" sz="4000" baseline="-25000" dirty="0"/>
              <a:t>трапеции </a:t>
            </a:r>
            <a:r>
              <a:rPr lang="ru-RU" sz="4000" dirty="0"/>
              <a:t>= ½*(</a:t>
            </a:r>
            <a:r>
              <a:rPr lang="ru-RU" sz="4000" dirty="0" err="1"/>
              <a:t>а+</a:t>
            </a:r>
            <a:r>
              <a:rPr lang="en-US" sz="4000" dirty="0"/>
              <a:t>b</a:t>
            </a:r>
            <a:r>
              <a:rPr lang="ru-RU" sz="4000" dirty="0"/>
              <a:t>)*</a:t>
            </a:r>
            <a:r>
              <a:rPr lang="en-US" sz="4000" dirty="0"/>
              <a:t>h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smtClean="0"/>
              <a:t>3. Компьютерная модель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ru-RU" u="sng" smtClean="0"/>
              <a:t>Т.е. выраженная на понятном для компьютера языке: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mtClean="0"/>
              <a:t>Создание её в форме проекта на одном из </a:t>
            </a:r>
            <a:r>
              <a:rPr lang="ru-RU" b="1" smtClean="0"/>
              <a:t>языков программирования;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mtClean="0"/>
              <a:t>Построение её с использованием </a:t>
            </a:r>
            <a:r>
              <a:rPr lang="ru-RU" b="1" smtClean="0"/>
              <a:t>электронных таблиц </a:t>
            </a:r>
            <a:r>
              <a:rPr lang="ru-RU" smtClean="0"/>
              <a:t>или других приложений</a:t>
            </a:r>
          </a:p>
        </p:txBody>
      </p:sp>
      <p:pic>
        <p:nvPicPr>
          <p:cNvPr id="8196" name="Picture 6" descr="C:\Users\Пользователь\AppData\Local\Microsoft\Windows\INetCache\IE\V1HF9U1M\MC90044153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716338"/>
            <a:ext cx="3657600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Пример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65400"/>
            <a:ext cx="8229600" cy="4021138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var</a:t>
            </a:r>
            <a:r>
              <a:rPr lang="en-US" sz="2000" smtClean="0"/>
              <a:t> a, b, h : integer;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   s : real;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writeln(‘</a:t>
            </a:r>
            <a:r>
              <a:rPr lang="ru-RU" sz="2000" smtClean="0"/>
              <a:t>Введите меньшее основание</a:t>
            </a:r>
            <a:r>
              <a:rPr lang="en-US" sz="2000" smtClean="0"/>
              <a:t>’);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readln(a);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writeln(‘</a:t>
            </a:r>
            <a:r>
              <a:rPr lang="ru-RU" sz="2000" smtClean="0"/>
              <a:t>Введите большее основание</a:t>
            </a:r>
            <a:r>
              <a:rPr lang="en-US" sz="2000" smtClean="0"/>
              <a:t>’);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readln(b);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writeln(‘</a:t>
            </a:r>
            <a:r>
              <a:rPr lang="ru-RU" sz="2000" smtClean="0"/>
              <a:t>Введите высоту</a:t>
            </a:r>
            <a:r>
              <a:rPr lang="en-US" sz="2000" smtClean="0"/>
              <a:t>’);</a:t>
            </a: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readln(h);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s:=0.5*(a+b)*h;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writeln(‘</a:t>
            </a:r>
            <a:r>
              <a:rPr lang="ru-RU" sz="2000" smtClean="0"/>
              <a:t>Площадь трапеции = </a:t>
            </a:r>
            <a:r>
              <a:rPr lang="en-US" sz="2000" smtClean="0"/>
              <a:t>’, s);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end.</a:t>
            </a:r>
            <a:endParaRPr lang="ru-RU" sz="2000" b="1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1341438"/>
            <a:ext cx="82089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200" dirty="0">
                <a:latin typeface="+mn-lt"/>
              </a:rPr>
              <a:t>	</a:t>
            </a:r>
            <a:r>
              <a:rPr lang="ru-RU" sz="3200" dirty="0">
                <a:latin typeface="+mn-lt"/>
              </a:rPr>
              <a:t>Чему равна площадь трапеции? Решение за писать на языке </a:t>
            </a:r>
            <a:r>
              <a:rPr lang="en-US" sz="3200" dirty="0">
                <a:latin typeface="+mn-lt"/>
              </a:rPr>
              <a:t>Pascal</a:t>
            </a:r>
            <a:r>
              <a:rPr lang="ru-RU" sz="3200" dirty="0">
                <a:latin typeface="+mn-lt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b="1" smtClean="0"/>
              <a:t>4. Компьютерный эксперимент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8229600" cy="4525962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mtClean="0"/>
              <a:t>     </a:t>
            </a:r>
            <a:r>
              <a:rPr lang="en-US" smtClean="0"/>
              <a:t>	</a:t>
            </a:r>
            <a:r>
              <a:rPr lang="ru-RU" smtClean="0"/>
              <a:t>Если компьютерная модель существует в виде проекта на одном из языков программирования, её нужно запустить на выполнение, ввести исходные данные и получить результаты</a:t>
            </a:r>
          </a:p>
        </p:txBody>
      </p:sp>
      <p:pic>
        <p:nvPicPr>
          <p:cNvPr id="10244" name="Picture 5" descr="http://kenegozi.com/Blog/uploaded/HowDidIGetStartedInSoftwareDevelopment_DBEC/turbo_pasc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2325" y="3657600"/>
            <a:ext cx="4511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b="1" smtClean="0"/>
              <a:t>5. Анализ полученных результатов и корректировка исследуемой модели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В случае несоответствия результатов, полученных при исследовании информационной модели, измеряемым параметрам реальных объектов можно сделать вывод, что на предыдущих этапах построения модели были допущены ошибки или неточности.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225</Words>
  <Application>Microsoft Office PowerPoint</Application>
  <PresentationFormat>Экран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1. Описательная информационная модель</vt:lpstr>
      <vt:lpstr>Пример</vt:lpstr>
      <vt:lpstr>2. Формализованная модель</vt:lpstr>
      <vt:lpstr>Пример</vt:lpstr>
      <vt:lpstr>3. Компьютерная модель</vt:lpstr>
      <vt:lpstr>Пример</vt:lpstr>
      <vt:lpstr>4. Компьютерный эксперимент</vt:lpstr>
      <vt:lpstr>5. Анализ полученных результатов и корректировка исследуемой модели</vt:lpstr>
      <vt:lpstr>Слайд 10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Скакунова</dc:creator>
  <cp:lastModifiedBy>Скакунова </cp:lastModifiedBy>
  <cp:revision>2</cp:revision>
  <dcterms:created xsi:type="dcterms:W3CDTF">2014-08-12T16:20:16Z</dcterms:created>
  <dcterms:modified xsi:type="dcterms:W3CDTF">2014-08-12T16:23:03Z</dcterms:modified>
</cp:coreProperties>
</file>