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FA9F921C-4B41-499C-A3E2-D432D9111AEF}" type="datetimeFigureOut">
              <a:rPr lang="ru-RU" smtClean="0"/>
              <a:t>28.09.2014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7991475" y="6429375"/>
            <a:ext cx="876300" cy="292100"/>
          </a:xfrm>
        </p:spPr>
        <p:txBody>
          <a:bodyPr/>
          <a:lstStyle/>
          <a:p>
            <a:fld id="{DA6063E9-99DC-4A1B-B391-97802A5EA864}" type="slidenum">
              <a:rPr lang="ru-RU" smtClean="0"/>
              <a:t>‹#›</a:t>
            </a:fld>
            <a:endParaRPr lang="ru-RU"/>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ru-RU" smtClean="0"/>
              <a:t>Образец заголовка</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A9F921C-4B41-499C-A3E2-D432D9111AEF}" type="datetimeFigureOut">
              <a:rPr lang="ru-RU" smtClean="0"/>
              <a:t>28.09.2014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6063E9-99DC-4A1B-B391-97802A5EA86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A9F921C-4B41-499C-A3E2-D432D9111AEF}" type="datetimeFigureOut">
              <a:rPr lang="ru-RU" smtClean="0"/>
              <a:t>28.09.2014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6063E9-99DC-4A1B-B391-97802A5EA86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FA9F921C-4B41-499C-A3E2-D432D9111AEF}" type="datetimeFigureOut">
              <a:rPr lang="ru-RU" smtClean="0"/>
              <a:t>28.09.2014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6063E9-99DC-4A1B-B391-97802A5EA864}" type="slidenum">
              <a:rPr lang="ru-RU" smtClean="0"/>
              <a:t>‹#›</a:t>
            </a:fld>
            <a:endParaRPr lang="ru-RU"/>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FA9F921C-4B41-499C-A3E2-D432D9111AEF}" type="datetimeFigureOut">
              <a:rPr lang="ru-RU" smtClean="0"/>
              <a:t>28.09.2014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A6063E9-99DC-4A1B-B391-97802A5EA864}" type="slidenum">
              <a:rPr lang="ru-RU" smtClean="0"/>
              <a:t>‹#›</a:t>
            </a:fld>
            <a:endParaRPr lang="ru-RU"/>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A9F921C-4B41-499C-A3E2-D432D9111AEF}" type="datetimeFigureOut">
              <a:rPr lang="ru-RU" smtClean="0"/>
              <a:t>28.09.2014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6063E9-99DC-4A1B-B391-97802A5EA864}" type="slidenum">
              <a:rPr lang="ru-RU" smtClean="0"/>
              <a:t>‹#›</a:t>
            </a:fld>
            <a:endParaRPr lang="ru-RU"/>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A9F921C-4B41-499C-A3E2-D432D9111AEF}" type="datetimeFigureOut">
              <a:rPr lang="ru-RU" smtClean="0"/>
              <a:t>28.09.2014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A6063E9-99DC-4A1B-B391-97802A5EA864}" type="slidenum">
              <a:rPr lang="ru-RU" smtClean="0"/>
              <a:t>‹#›</a:t>
            </a:fld>
            <a:endParaRPr lang="ru-RU"/>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FA9F921C-4B41-499C-A3E2-D432D9111AEF}" type="datetimeFigureOut">
              <a:rPr lang="ru-RU" smtClean="0"/>
              <a:t>28.09.2014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A6063E9-99DC-4A1B-B391-97802A5EA864}" type="slidenum">
              <a:rPr lang="ru-RU" smtClean="0"/>
              <a:t>‹#›</a:t>
            </a:fld>
            <a:endParaRPr lang="ru-RU"/>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F921C-4B41-499C-A3E2-D432D9111AEF}" type="datetimeFigureOut">
              <a:rPr lang="ru-RU" smtClean="0"/>
              <a:t>28.09.2014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A6063E9-99DC-4A1B-B391-97802A5EA86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FA9F921C-4B41-499C-A3E2-D432D9111AEF}" type="datetimeFigureOut">
              <a:rPr lang="ru-RU" smtClean="0"/>
              <a:t>28.09.2014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6063E9-99DC-4A1B-B391-97802A5EA864}" type="slidenum">
              <a:rPr lang="ru-RU" smtClean="0"/>
              <a:t>‹#›</a:t>
            </a:fld>
            <a:endParaRPr lang="ru-RU"/>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ru-RU" smtClean="0"/>
              <a:t>Образец заголовка</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FA9F921C-4B41-499C-A3E2-D432D9111AEF}" type="datetimeFigureOut">
              <a:rPr lang="ru-RU" smtClean="0"/>
              <a:t>28.09.2014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A6063E9-99DC-4A1B-B391-97802A5EA864}" type="slidenum">
              <a:rPr lang="ru-RU" smtClean="0"/>
              <a:t>‹#›</a:t>
            </a:fld>
            <a:endParaRPr lang="ru-RU"/>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ru-RU" smtClean="0"/>
              <a:t>Образец заголовка</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FA9F921C-4B41-499C-A3E2-D432D9111AEF}" type="datetimeFigureOut">
              <a:rPr lang="ru-RU" smtClean="0"/>
              <a:t>28.09.2014</a:t>
            </a:fld>
            <a:endParaRPr lang="ru-RU"/>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ru-RU"/>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DA6063E9-99DC-4A1B-B391-97802A5EA86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r>
              <a:rPr lang="ru-RU" sz="4400" dirty="0" smtClean="0"/>
              <a:t>Орфоэпия</a:t>
            </a:r>
          </a:p>
          <a:p>
            <a:r>
              <a:rPr lang="ru-RU" sz="2100" dirty="0" smtClean="0"/>
              <a:t>Учитель русского языка </a:t>
            </a:r>
          </a:p>
          <a:p>
            <a:r>
              <a:rPr lang="ru-RU" sz="2100" dirty="0" err="1" smtClean="0"/>
              <a:t>А.А.Журавлёва</a:t>
            </a:r>
            <a:endParaRPr lang="ru-RU" sz="2100" dirty="0"/>
          </a:p>
        </p:txBody>
      </p:sp>
      <p:sp>
        <p:nvSpPr>
          <p:cNvPr id="2" name="Заголовок 1"/>
          <p:cNvSpPr>
            <a:spLocks noGrp="1"/>
          </p:cNvSpPr>
          <p:nvPr>
            <p:ph type="title"/>
          </p:nvPr>
        </p:nvSpPr>
        <p:spPr/>
        <p:txBody>
          <a:bodyPr>
            <a:normAutofit/>
          </a:bodyPr>
          <a:lstStyle/>
          <a:p>
            <a:r>
              <a:rPr lang="ru-RU" sz="6000" dirty="0" smtClean="0"/>
              <a:t>Готовимся к ЕГЭ</a:t>
            </a:r>
            <a:endParaRPr lang="ru-RU" sz="6000" dirty="0"/>
          </a:p>
        </p:txBody>
      </p:sp>
    </p:spTree>
    <p:extLst>
      <p:ext uri="{BB962C8B-B14F-4D97-AF65-F5344CB8AC3E}">
        <p14:creationId xmlns:p14="http://schemas.microsoft.com/office/powerpoint/2010/main" val="1229082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Поверь себя - 3</a:t>
            </a:r>
            <a:endParaRPr lang="ru-RU" dirty="0"/>
          </a:p>
        </p:txBody>
      </p:sp>
      <p:sp>
        <p:nvSpPr>
          <p:cNvPr id="3" name="Объект 2"/>
          <p:cNvSpPr>
            <a:spLocks noGrp="1"/>
          </p:cNvSpPr>
          <p:nvPr>
            <p:ph sz="quarter" idx="13"/>
          </p:nvPr>
        </p:nvSpPr>
        <p:spPr/>
        <p:txBody>
          <a:bodyPr/>
          <a:lstStyle/>
          <a:p>
            <a:r>
              <a:rPr lang="ru-RU" sz="3200" b="1" dirty="0"/>
              <a:t>Это мой давнишний знакомый. Он занял директорское кресло и стал занятым человеком. Телефон раскалился докрасна. Видимо, это надолго. Нагрузку следует дозировать. Главное, вовремя заключить договоры. Хорошо бы вернуться домой засветло. Семья окружит вниманием и заботой. От нежности щемит сердце</a:t>
            </a:r>
            <a:r>
              <a:rPr lang="ru-RU" dirty="0"/>
              <a:t>.</a:t>
            </a:r>
          </a:p>
          <a:p>
            <a:endParaRPr lang="ru-RU" dirty="0"/>
          </a:p>
        </p:txBody>
      </p:sp>
    </p:spTree>
    <p:extLst>
      <p:ext uri="{BB962C8B-B14F-4D97-AF65-F5344CB8AC3E}">
        <p14:creationId xmlns:p14="http://schemas.microsoft.com/office/powerpoint/2010/main" val="3130870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Ключ- 3</a:t>
            </a:r>
            <a:endParaRPr lang="ru-RU" dirty="0"/>
          </a:p>
        </p:txBody>
      </p:sp>
      <p:sp>
        <p:nvSpPr>
          <p:cNvPr id="3" name="Объект 2"/>
          <p:cNvSpPr>
            <a:spLocks noGrp="1"/>
          </p:cNvSpPr>
          <p:nvPr>
            <p:ph sz="quarter" idx="13"/>
          </p:nvPr>
        </p:nvSpPr>
        <p:spPr/>
        <p:txBody>
          <a:bodyPr>
            <a:normAutofit/>
          </a:bodyPr>
          <a:lstStyle/>
          <a:p>
            <a:r>
              <a:rPr lang="ru-RU" sz="3200" b="1" dirty="0"/>
              <a:t>Это мой </a:t>
            </a:r>
            <a:r>
              <a:rPr lang="ru-RU" sz="3200" b="1" dirty="0" err="1"/>
              <a:t>давнИшний</a:t>
            </a:r>
            <a:r>
              <a:rPr lang="ru-RU" sz="3200" b="1" dirty="0"/>
              <a:t> знакомый. Он </a:t>
            </a:r>
            <a:r>
              <a:rPr lang="ru-RU" sz="3200" b="1" dirty="0" err="1"/>
              <a:t>зАнял</a:t>
            </a:r>
            <a:r>
              <a:rPr lang="ru-RU" sz="3200" b="1" dirty="0"/>
              <a:t> директорское кресло и стал </a:t>
            </a:r>
            <a:r>
              <a:rPr lang="ru-RU" sz="3200" b="1" dirty="0" err="1"/>
              <a:t>занятЫм</a:t>
            </a:r>
            <a:r>
              <a:rPr lang="ru-RU" sz="3200" b="1" dirty="0"/>
              <a:t> человеком. Телефон раскалился </a:t>
            </a:r>
            <a:r>
              <a:rPr lang="ru-RU" sz="3200" b="1" dirty="0" err="1"/>
              <a:t>докраснА</a:t>
            </a:r>
            <a:r>
              <a:rPr lang="ru-RU" sz="3200" b="1" dirty="0"/>
              <a:t>. Видимо, это </a:t>
            </a:r>
            <a:r>
              <a:rPr lang="ru-RU" sz="3200" b="1" dirty="0" err="1"/>
              <a:t>надОлго</a:t>
            </a:r>
            <a:r>
              <a:rPr lang="ru-RU" sz="3200" b="1" dirty="0"/>
              <a:t>. Нагрузку следует </a:t>
            </a:r>
            <a:r>
              <a:rPr lang="ru-RU" sz="3200" b="1" dirty="0" err="1"/>
              <a:t>дозИровать</a:t>
            </a:r>
            <a:r>
              <a:rPr lang="ru-RU" sz="3200" b="1" dirty="0"/>
              <a:t>. Главное, </a:t>
            </a:r>
            <a:r>
              <a:rPr lang="ru-RU" sz="3200" b="1" dirty="0" err="1"/>
              <a:t>вОвремя</a:t>
            </a:r>
            <a:r>
              <a:rPr lang="ru-RU" sz="3200" b="1" dirty="0"/>
              <a:t> заключить </a:t>
            </a:r>
            <a:r>
              <a:rPr lang="ru-RU" sz="3200" b="1" dirty="0" err="1"/>
              <a:t>договОры</a:t>
            </a:r>
            <a:r>
              <a:rPr lang="ru-RU" sz="3200" b="1" dirty="0"/>
              <a:t>. Хорошо бы вернуться домой </a:t>
            </a:r>
            <a:r>
              <a:rPr lang="ru-RU" sz="3200" b="1" dirty="0" err="1"/>
              <a:t>зАсветло</a:t>
            </a:r>
            <a:r>
              <a:rPr lang="ru-RU" sz="3200" b="1" dirty="0"/>
              <a:t>. Семья </a:t>
            </a:r>
            <a:r>
              <a:rPr lang="ru-RU" sz="3200" b="1" dirty="0" err="1"/>
              <a:t>окружИт</a:t>
            </a:r>
            <a:r>
              <a:rPr lang="ru-RU" sz="3200" b="1" dirty="0"/>
              <a:t> вниманием и заботой. От нежности </a:t>
            </a:r>
            <a:r>
              <a:rPr lang="ru-RU" sz="3200" b="1" dirty="0" err="1"/>
              <a:t>щемИт</a:t>
            </a:r>
            <a:r>
              <a:rPr lang="ru-RU" sz="3200" b="1" dirty="0"/>
              <a:t> сердце.</a:t>
            </a:r>
          </a:p>
        </p:txBody>
      </p:sp>
    </p:spTree>
    <p:extLst>
      <p:ext uri="{BB962C8B-B14F-4D97-AF65-F5344CB8AC3E}">
        <p14:creationId xmlns:p14="http://schemas.microsoft.com/office/powerpoint/2010/main" val="1993619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Проверь себя -4</a:t>
            </a:r>
            <a:endParaRPr lang="ru-RU" dirty="0"/>
          </a:p>
        </p:txBody>
      </p:sp>
      <p:sp>
        <p:nvSpPr>
          <p:cNvPr id="3" name="Объект 2"/>
          <p:cNvSpPr>
            <a:spLocks noGrp="1"/>
          </p:cNvSpPr>
          <p:nvPr>
            <p:ph sz="quarter" idx="13"/>
          </p:nvPr>
        </p:nvSpPr>
        <p:spPr/>
        <p:txBody>
          <a:bodyPr/>
          <a:lstStyle/>
          <a:p>
            <a:r>
              <a:rPr lang="ru-RU" sz="3200" b="1" dirty="0"/>
              <a:t>Молодая яблоня начала плодоносить. Убрала под ней прошлогодние листья. Всё лето лила к корням воду. Воду можно черпать из колодца. Кажется, полное ведро на цепочке весит нее менее центнера. Наросты на стволе хорошо бы удалить. Взялась за дело – доведи до конца.</a:t>
            </a:r>
          </a:p>
          <a:p>
            <a:endParaRPr lang="ru-RU" dirty="0"/>
          </a:p>
        </p:txBody>
      </p:sp>
    </p:spTree>
    <p:extLst>
      <p:ext uri="{BB962C8B-B14F-4D97-AF65-F5344CB8AC3E}">
        <p14:creationId xmlns:p14="http://schemas.microsoft.com/office/powerpoint/2010/main" val="1439826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Ключ - 4</a:t>
            </a:r>
            <a:endParaRPr lang="ru-RU" dirty="0"/>
          </a:p>
        </p:txBody>
      </p:sp>
      <p:sp>
        <p:nvSpPr>
          <p:cNvPr id="3" name="Объект 2"/>
          <p:cNvSpPr>
            <a:spLocks noGrp="1"/>
          </p:cNvSpPr>
          <p:nvPr>
            <p:ph sz="quarter" idx="13"/>
          </p:nvPr>
        </p:nvSpPr>
        <p:spPr/>
        <p:txBody>
          <a:bodyPr/>
          <a:lstStyle/>
          <a:p>
            <a:r>
              <a:rPr lang="ru-RU" sz="3200" b="1" dirty="0"/>
              <a:t>Молодая яблоня </a:t>
            </a:r>
            <a:r>
              <a:rPr lang="ru-RU" sz="3200" b="1" dirty="0" err="1"/>
              <a:t>началА</a:t>
            </a:r>
            <a:r>
              <a:rPr lang="ru-RU" sz="3200" b="1" dirty="0"/>
              <a:t> </a:t>
            </a:r>
            <a:r>
              <a:rPr lang="ru-RU" sz="3200" b="1" dirty="0" err="1"/>
              <a:t>плодоносИть</a:t>
            </a:r>
            <a:r>
              <a:rPr lang="ru-RU" sz="3200" b="1" dirty="0"/>
              <a:t>. </a:t>
            </a:r>
            <a:r>
              <a:rPr lang="ru-RU" sz="3200" b="1" dirty="0" err="1"/>
              <a:t>УбралА</a:t>
            </a:r>
            <a:r>
              <a:rPr lang="ru-RU" sz="3200" b="1" dirty="0"/>
              <a:t> под ней прошлогодние листья. Всё лето </a:t>
            </a:r>
            <a:r>
              <a:rPr lang="ru-RU" sz="3200" b="1" dirty="0" err="1"/>
              <a:t>лилА</a:t>
            </a:r>
            <a:r>
              <a:rPr lang="ru-RU" sz="3200" b="1" dirty="0"/>
              <a:t> к корням воду. Воду можно </a:t>
            </a:r>
            <a:r>
              <a:rPr lang="ru-RU" sz="3200" b="1" dirty="0" err="1"/>
              <a:t>чЕрпать</a:t>
            </a:r>
            <a:r>
              <a:rPr lang="ru-RU" sz="3200" b="1" dirty="0"/>
              <a:t> из колодца. Кажется, полное ведро на </a:t>
            </a:r>
            <a:r>
              <a:rPr lang="ru-RU" sz="3200" b="1" dirty="0" err="1"/>
              <a:t>цепОчке</a:t>
            </a:r>
            <a:r>
              <a:rPr lang="ru-RU" sz="3200" b="1" dirty="0"/>
              <a:t> весит не менее </a:t>
            </a:r>
            <a:r>
              <a:rPr lang="ru-RU" sz="3200" b="1" dirty="0" err="1"/>
              <a:t>цЕнтнера</a:t>
            </a:r>
            <a:r>
              <a:rPr lang="ru-RU" sz="3200" b="1" dirty="0"/>
              <a:t>. </a:t>
            </a:r>
            <a:r>
              <a:rPr lang="ru-RU" sz="3200" b="1" dirty="0" err="1"/>
              <a:t>НарОсты</a:t>
            </a:r>
            <a:r>
              <a:rPr lang="ru-RU" sz="3200" b="1" dirty="0"/>
              <a:t> на стволе хорошо бы удалить. </a:t>
            </a:r>
            <a:r>
              <a:rPr lang="ru-RU" sz="3200" b="1" dirty="0" err="1"/>
              <a:t>ВзялАсь</a:t>
            </a:r>
            <a:r>
              <a:rPr lang="ru-RU" sz="3200" b="1" dirty="0"/>
              <a:t> за дело – доведи до конца.</a:t>
            </a:r>
          </a:p>
          <a:p>
            <a:endParaRPr lang="ru-RU" dirty="0"/>
          </a:p>
        </p:txBody>
      </p:sp>
    </p:spTree>
    <p:extLst>
      <p:ext uri="{BB962C8B-B14F-4D97-AF65-F5344CB8AC3E}">
        <p14:creationId xmlns:p14="http://schemas.microsoft.com/office/powerpoint/2010/main" val="1619994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Самостоятельная работа</a:t>
            </a:r>
            <a:endParaRPr lang="ru-RU" dirty="0"/>
          </a:p>
        </p:txBody>
      </p:sp>
      <p:sp>
        <p:nvSpPr>
          <p:cNvPr id="3" name="Объект 2"/>
          <p:cNvSpPr>
            <a:spLocks noGrp="1"/>
          </p:cNvSpPr>
          <p:nvPr>
            <p:ph sz="quarter" idx="13"/>
          </p:nvPr>
        </p:nvSpPr>
        <p:spPr/>
        <p:txBody>
          <a:bodyPr>
            <a:normAutofit lnSpcReduction="10000"/>
          </a:bodyPr>
          <a:lstStyle/>
          <a:p>
            <a:r>
              <a:rPr lang="ru-RU" sz="3600" dirty="0" smtClean="0"/>
              <a:t>Записать слова, правильно расставить ударение:</a:t>
            </a:r>
          </a:p>
          <a:p>
            <a:pPr marL="0" indent="0">
              <a:buNone/>
            </a:pPr>
            <a:r>
              <a:rPr lang="ru-RU" sz="3600" b="1" i="1" dirty="0" smtClean="0"/>
              <a:t>газопровод</a:t>
            </a:r>
            <a:r>
              <a:rPr lang="ru-RU" sz="3600" b="1" i="1" dirty="0"/>
              <a:t>, </a:t>
            </a:r>
            <a:r>
              <a:rPr lang="ru-RU" sz="3600" b="1" i="1" dirty="0" smtClean="0"/>
              <a:t>досуг</a:t>
            </a:r>
            <a:r>
              <a:rPr lang="ru-RU" sz="3600" b="1" i="1" dirty="0"/>
              <a:t>, звонит, кремень, ходатайство, ломоть, созыв, форзац, каталог, камбала, некролог, премирование, узаконение, вероисповедание, </a:t>
            </a:r>
            <a:r>
              <a:rPr lang="ru-RU" sz="3600" b="1" i="1" dirty="0" smtClean="0"/>
              <a:t>жизнеобеспечение</a:t>
            </a:r>
            <a:r>
              <a:rPr lang="ru-RU" sz="3600" b="1" i="1" dirty="0"/>
              <a:t>, феномен</a:t>
            </a:r>
            <a:r>
              <a:rPr lang="ru-RU" sz="3600" b="1" i="1" dirty="0" smtClean="0"/>
              <a:t>.</a:t>
            </a:r>
          </a:p>
          <a:p>
            <a:pPr marL="0" indent="0">
              <a:buNone/>
            </a:pPr>
            <a:endParaRPr lang="ru-RU" b="1" i="1" dirty="0"/>
          </a:p>
          <a:p>
            <a:pPr marL="0" indent="0">
              <a:buNone/>
            </a:pPr>
            <a:r>
              <a:rPr lang="ru-RU" b="1" i="1" dirty="0" smtClean="0"/>
              <a:t>.</a:t>
            </a:r>
            <a:endParaRPr lang="ru-RU" b="1" i="1" dirty="0"/>
          </a:p>
          <a:p>
            <a:pPr marL="0" indent="0">
              <a:buNone/>
            </a:pPr>
            <a:endParaRPr lang="ru-RU" b="1" i="1" dirty="0"/>
          </a:p>
          <a:p>
            <a:pPr marL="0" indent="0">
              <a:buNone/>
            </a:pPr>
            <a:endParaRPr lang="ru-RU" b="1" i="1" dirty="0" smtClean="0"/>
          </a:p>
          <a:p>
            <a:pPr marL="0" indent="0">
              <a:buNone/>
            </a:pPr>
            <a:endParaRPr lang="ru-RU" dirty="0"/>
          </a:p>
        </p:txBody>
      </p:sp>
    </p:spTree>
    <p:extLst>
      <p:ext uri="{BB962C8B-B14F-4D97-AF65-F5344CB8AC3E}">
        <p14:creationId xmlns:p14="http://schemas.microsoft.com/office/powerpoint/2010/main" val="36186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ПРОВЕРЬ СЕБЯ</a:t>
            </a:r>
            <a:endParaRPr lang="ru-RU" dirty="0"/>
          </a:p>
        </p:txBody>
      </p:sp>
      <p:sp>
        <p:nvSpPr>
          <p:cNvPr id="3" name="Объект 2"/>
          <p:cNvSpPr>
            <a:spLocks noGrp="1"/>
          </p:cNvSpPr>
          <p:nvPr>
            <p:ph sz="quarter" idx="13"/>
          </p:nvPr>
        </p:nvSpPr>
        <p:spPr/>
        <p:txBody>
          <a:bodyPr>
            <a:normAutofit/>
          </a:bodyPr>
          <a:lstStyle/>
          <a:p>
            <a:r>
              <a:rPr lang="ru-RU" sz="4000" b="1" i="1" dirty="0" err="1"/>
              <a:t>Газопров</a:t>
            </a:r>
            <a:r>
              <a:rPr lang="ru-RU" sz="4000" b="1" i="1" dirty="0" err="1">
                <a:solidFill>
                  <a:srgbClr val="FF0000"/>
                </a:solidFill>
              </a:rPr>
              <a:t>О</a:t>
            </a:r>
            <a:r>
              <a:rPr lang="ru-RU" sz="4000" b="1" i="1" dirty="0" err="1"/>
              <a:t>д</a:t>
            </a:r>
            <a:r>
              <a:rPr lang="ru-RU" sz="4000" b="1" i="1" dirty="0"/>
              <a:t>, </a:t>
            </a:r>
            <a:r>
              <a:rPr lang="ru-RU" sz="4000" b="1" i="1" dirty="0" err="1"/>
              <a:t>дос</a:t>
            </a:r>
            <a:r>
              <a:rPr lang="ru-RU" sz="4000" b="1" i="1" dirty="0" err="1">
                <a:solidFill>
                  <a:srgbClr val="FF0000"/>
                </a:solidFill>
              </a:rPr>
              <a:t>У</a:t>
            </a:r>
            <a:r>
              <a:rPr lang="ru-RU" sz="4000" b="1" i="1" dirty="0" err="1"/>
              <a:t>г</a:t>
            </a:r>
            <a:r>
              <a:rPr lang="ru-RU" sz="4000" b="1" i="1" dirty="0"/>
              <a:t>, </a:t>
            </a:r>
            <a:r>
              <a:rPr lang="ru-RU" sz="4000" b="1" i="1" dirty="0" err="1"/>
              <a:t>звон</a:t>
            </a:r>
            <a:r>
              <a:rPr lang="ru-RU" sz="4000" b="1" i="1" dirty="0" err="1">
                <a:solidFill>
                  <a:srgbClr val="FF0000"/>
                </a:solidFill>
              </a:rPr>
              <a:t>И</a:t>
            </a:r>
            <a:r>
              <a:rPr lang="ru-RU" sz="4000" b="1" i="1" dirty="0" err="1"/>
              <a:t>т</a:t>
            </a:r>
            <a:r>
              <a:rPr lang="ru-RU" sz="4000" b="1" i="1" dirty="0"/>
              <a:t>, </a:t>
            </a:r>
            <a:r>
              <a:rPr lang="ru-RU" sz="4000" b="1" i="1" dirty="0" err="1"/>
              <a:t>крем</a:t>
            </a:r>
            <a:r>
              <a:rPr lang="ru-RU" sz="4000" b="1" i="1" dirty="0" err="1">
                <a:solidFill>
                  <a:srgbClr val="FF0000"/>
                </a:solidFill>
              </a:rPr>
              <a:t>Е</a:t>
            </a:r>
            <a:r>
              <a:rPr lang="ru-RU" sz="4000" b="1" i="1" dirty="0" err="1"/>
              <a:t>нь</a:t>
            </a:r>
            <a:r>
              <a:rPr lang="ru-RU" sz="4000" b="1" i="1" dirty="0"/>
              <a:t>, </a:t>
            </a:r>
            <a:r>
              <a:rPr lang="ru-RU" sz="4000" b="1" i="1" dirty="0" err="1"/>
              <a:t>ход</a:t>
            </a:r>
            <a:r>
              <a:rPr lang="ru-RU" sz="4000" b="1" i="1" dirty="0" err="1">
                <a:solidFill>
                  <a:srgbClr val="FF0000"/>
                </a:solidFill>
              </a:rPr>
              <a:t>А</a:t>
            </a:r>
            <a:r>
              <a:rPr lang="ru-RU" sz="4000" b="1" i="1" dirty="0" err="1"/>
              <a:t>тайство</a:t>
            </a:r>
            <a:r>
              <a:rPr lang="ru-RU" sz="4000" b="1" i="1" dirty="0"/>
              <a:t>,  </a:t>
            </a:r>
            <a:r>
              <a:rPr lang="ru-RU" sz="4000" b="1" i="1" dirty="0" err="1"/>
              <a:t>лом</a:t>
            </a:r>
            <a:r>
              <a:rPr lang="ru-RU" sz="4000" b="1" i="1" dirty="0" err="1">
                <a:solidFill>
                  <a:srgbClr val="FF0000"/>
                </a:solidFill>
              </a:rPr>
              <a:t>О</a:t>
            </a:r>
            <a:r>
              <a:rPr lang="ru-RU" sz="4000" b="1" i="1" dirty="0" err="1"/>
              <a:t>ть</a:t>
            </a:r>
            <a:r>
              <a:rPr lang="ru-RU" sz="4000" b="1" i="1" dirty="0"/>
              <a:t>, </a:t>
            </a:r>
            <a:r>
              <a:rPr lang="ru-RU" sz="4000" b="1" i="1" dirty="0" err="1"/>
              <a:t>соз</a:t>
            </a:r>
            <a:r>
              <a:rPr lang="ru-RU" sz="4000" b="1" i="1" dirty="0" err="1">
                <a:solidFill>
                  <a:srgbClr val="FF0000"/>
                </a:solidFill>
              </a:rPr>
              <a:t>Ы</a:t>
            </a:r>
            <a:r>
              <a:rPr lang="ru-RU" sz="4000" b="1" i="1" dirty="0" err="1"/>
              <a:t>в</a:t>
            </a:r>
            <a:r>
              <a:rPr lang="ru-RU" sz="4000" b="1" i="1" dirty="0"/>
              <a:t>, </a:t>
            </a:r>
            <a:r>
              <a:rPr lang="ru-RU" sz="4000" b="1" i="1" dirty="0" err="1"/>
              <a:t>ф</a:t>
            </a:r>
            <a:r>
              <a:rPr lang="ru-RU" sz="4000" b="1" i="1" dirty="0" err="1">
                <a:solidFill>
                  <a:srgbClr val="FF0000"/>
                </a:solidFill>
              </a:rPr>
              <a:t>О</a:t>
            </a:r>
            <a:r>
              <a:rPr lang="ru-RU" sz="4000" b="1" i="1" dirty="0" err="1"/>
              <a:t>рзац</a:t>
            </a:r>
            <a:r>
              <a:rPr lang="ru-RU" sz="4000" b="1" i="1" dirty="0"/>
              <a:t>, </a:t>
            </a:r>
            <a:r>
              <a:rPr lang="ru-RU" sz="4000" b="1" i="1" dirty="0" err="1"/>
              <a:t>катал</a:t>
            </a:r>
            <a:r>
              <a:rPr lang="ru-RU" sz="4000" b="1" i="1" dirty="0" err="1">
                <a:solidFill>
                  <a:srgbClr val="FF0000"/>
                </a:solidFill>
              </a:rPr>
              <a:t>О</a:t>
            </a:r>
            <a:r>
              <a:rPr lang="ru-RU" sz="4000" b="1" i="1" dirty="0" err="1"/>
              <a:t>г</a:t>
            </a:r>
            <a:r>
              <a:rPr lang="ru-RU" sz="4000" b="1" i="1" dirty="0"/>
              <a:t>, </a:t>
            </a:r>
            <a:r>
              <a:rPr lang="ru-RU" sz="4000" b="1" i="1" dirty="0" err="1"/>
              <a:t>к</a:t>
            </a:r>
            <a:r>
              <a:rPr lang="ru-RU" sz="4000" b="1" i="1" dirty="0" err="1">
                <a:solidFill>
                  <a:srgbClr val="FF0000"/>
                </a:solidFill>
              </a:rPr>
              <a:t>А</a:t>
            </a:r>
            <a:r>
              <a:rPr lang="ru-RU" sz="4000" b="1" i="1" dirty="0" err="1"/>
              <a:t>мбала</a:t>
            </a:r>
            <a:r>
              <a:rPr lang="ru-RU" sz="4000" b="1" i="1" dirty="0"/>
              <a:t>, </a:t>
            </a:r>
            <a:r>
              <a:rPr lang="ru-RU" sz="4000" b="1" i="1" dirty="0" err="1"/>
              <a:t>некрол</a:t>
            </a:r>
            <a:r>
              <a:rPr lang="ru-RU" sz="4000" b="1" i="1" dirty="0" err="1">
                <a:solidFill>
                  <a:srgbClr val="FF0000"/>
                </a:solidFill>
              </a:rPr>
              <a:t>О</a:t>
            </a:r>
            <a:r>
              <a:rPr lang="ru-RU" sz="4000" b="1" i="1" dirty="0" err="1"/>
              <a:t>г</a:t>
            </a:r>
            <a:r>
              <a:rPr lang="ru-RU" sz="4000" b="1" i="1" dirty="0"/>
              <a:t>, </a:t>
            </a:r>
            <a:r>
              <a:rPr lang="ru-RU" sz="4000" b="1" i="1" dirty="0" err="1"/>
              <a:t>премиров</a:t>
            </a:r>
            <a:r>
              <a:rPr lang="ru-RU" sz="4000" b="1" i="1" dirty="0" err="1">
                <a:solidFill>
                  <a:srgbClr val="FF0000"/>
                </a:solidFill>
              </a:rPr>
              <a:t>А</a:t>
            </a:r>
            <a:r>
              <a:rPr lang="ru-RU" sz="4000" b="1" i="1" dirty="0" err="1"/>
              <a:t>ние</a:t>
            </a:r>
            <a:r>
              <a:rPr lang="ru-RU" sz="4000" b="1" i="1" dirty="0"/>
              <a:t>, </a:t>
            </a:r>
            <a:r>
              <a:rPr lang="ru-RU" sz="4000" b="1" i="1" dirty="0" err="1"/>
              <a:t>узакон</a:t>
            </a:r>
            <a:r>
              <a:rPr lang="ru-RU" sz="4000" b="1" i="1" dirty="0" err="1">
                <a:solidFill>
                  <a:srgbClr val="FF0000"/>
                </a:solidFill>
              </a:rPr>
              <a:t>Е</a:t>
            </a:r>
            <a:r>
              <a:rPr lang="ru-RU" sz="4000" b="1" i="1" dirty="0" err="1"/>
              <a:t>ние</a:t>
            </a:r>
            <a:r>
              <a:rPr lang="ru-RU" sz="4000" b="1" i="1" dirty="0"/>
              <a:t>, </a:t>
            </a:r>
            <a:r>
              <a:rPr lang="ru-RU" sz="4000" b="1" i="1" dirty="0" err="1"/>
              <a:t>вероиспов</a:t>
            </a:r>
            <a:r>
              <a:rPr lang="ru-RU" sz="4000" b="1" i="1" dirty="0" err="1">
                <a:solidFill>
                  <a:srgbClr val="FF0000"/>
                </a:solidFill>
              </a:rPr>
              <a:t>Е</a:t>
            </a:r>
            <a:r>
              <a:rPr lang="ru-RU" sz="4000" b="1" i="1" dirty="0" err="1"/>
              <a:t>дание</a:t>
            </a:r>
            <a:r>
              <a:rPr lang="ru-RU" sz="4000" b="1" i="1" dirty="0"/>
              <a:t>, </a:t>
            </a:r>
            <a:r>
              <a:rPr lang="ru-RU" sz="4000" b="1" i="1" dirty="0" err="1"/>
              <a:t>жизнеобесп</a:t>
            </a:r>
            <a:r>
              <a:rPr lang="ru-RU" sz="4000" b="1" i="1" dirty="0" err="1">
                <a:solidFill>
                  <a:srgbClr val="FF0000"/>
                </a:solidFill>
              </a:rPr>
              <a:t>Е</a:t>
            </a:r>
            <a:r>
              <a:rPr lang="ru-RU" sz="4000" b="1" i="1" dirty="0" err="1"/>
              <a:t>чение</a:t>
            </a:r>
            <a:r>
              <a:rPr lang="ru-RU" sz="4000" b="1" i="1" dirty="0"/>
              <a:t>, </a:t>
            </a:r>
            <a:r>
              <a:rPr lang="ru-RU" sz="4000" b="1" i="1" dirty="0" err="1"/>
              <a:t>фен</a:t>
            </a:r>
            <a:r>
              <a:rPr lang="ru-RU" sz="4000" b="1" i="1" dirty="0" err="1">
                <a:solidFill>
                  <a:srgbClr val="FF0000"/>
                </a:solidFill>
              </a:rPr>
              <a:t>О</a:t>
            </a:r>
            <a:r>
              <a:rPr lang="ru-RU" sz="4000" b="1" i="1" dirty="0" err="1"/>
              <a:t>мен</a:t>
            </a:r>
            <a:endParaRPr lang="ru-RU" sz="4000" dirty="0"/>
          </a:p>
        </p:txBody>
      </p:sp>
    </p:spTree>
    <p:extLst>
      <p:ext uri="{BB962C8B-B14F-4D97-AF65-F5344CB8AC3E}">
        <p14:creationId xmlns:p14="http://schemas.microsoft.com/office/powerpoint/2010/main" val="1399762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Поверь свою память</a:t>
            </a:r>
            <a:endParaRPr lang="ru-RU" dirty="0"/>
          </a:p>
        </p:txBody>
      </p:sp>
      <p:sp>
        <p:nvSpPr>
          <p:cNvPr id="3" name="Объект 2"/>
          <p:cNvSpPr>
            <a:spLocks noGrp="1"/>
          </p:cNvSpPr>
          <p:nvPr>
            <p:ph sz="quarter" idx="13"/>
          </p:nvPr>
        </p:nvSpPr>
        <p:spPr/>
        <p:txBody>
          <a:bodyPr>
            <a:normAutofit lnSpcReduction="10000"/>
          </a:bodyPr>
          <a:lstStyle/>
          <a:p>
            <a:r>
              <a:rPr lang="ru-RU" sz="2800" b="1" dirty="0"/>
              <a:t>Неправильная постановка ударения влечет за собой искажение смысла. Сравни: </a:t>
            </a:r>
            <a:r>
              <a:rPr lang="ru-RU" sz="2800" b="1" dirty="0" err="1"/>
              <a:t>леднИк</a:t>
            </a:r>
            <a:r>
              <a:rPr lang="ru-RU" sz="2800" b="1" dirty="0"/>
              <a:t> (в горах) — </a:t>
            </a:r>
            <a:r>
              <a:rPr lang="ru-RU" sz="2800" b="1" dirty="0" err="1"/>
              <a:t>лЕдник</a:t>
            </a:r>
            <a:r>
              <a:rPr lang="ru-RU" sz="2800" b="1" dirty="0"/>
              <a:t> (погреб); </a:t>
            </a:r>
            <a:r>
              <a:rPr lang="ru-RU" sz="2800" b="1" dirty="0" err="1"/>
              <a:t>пАрить</a:t>
            </a:r>
            <a:r>
              <a:rPr lang="ru-RU" sz="2800" b="1" dirty="0"/>
              <a:t> (репу) — </a:t>
            </a:r>
            <a:r>
              <a:rPr lang="ru-RU" sz="2800" b="1" dirty="0" err="1"/>
              <a:t>парИть</a:t>
            </a:r>
            <a:r>
              <a:rPr lang="ru-RU" sz="2800" b="1" dirty="0"/>
              <a:t> (в облаках); </a:t>
            </a:r>
            <a:r>
              <a:rPr lang="ru-RU" sz="2800" b="1" dirty="0" err="1"/>
              <a:t>рефлЕкторный</a:t>
            </a:r>
            <a:r>
              <a:rPr lang="ru-RU" sz="2800" b="1" dirty="0"/>
              <a:t> (от </a:t>
            </a:r>
            <a:r>
              <a:rPr lang="ru-RU" sz="2800" b="1" i="1" dirty="0"/>
              <a:t>рефлектор</a:t>
            </a:r>
            <a:r>
              <a:rPr lang="ru-RU" sz="2800" b="1" dirty="0"/>
              <a:t>) — </a:t>
            </a:r>
            <a:r>
              <a:rPr lang="ru-RU" sz="2800" b="1" dirty="0" err="1"/>
              <a:t>рефлектОрный</a:t>
            </a:r>
            <a:r>
              <a:rPr lang="ru-RU" sz="2800" b="1" dirty="0"/>
              <a:t> (от </a:t>
            </a:r>
            <a:r>
              <a:rPr lang="ru-RU" sz="2800" b="1" i="1" dirty="0"/>
              <a:t>рефлекс</a:t>
            </a:r>
            <a:r>
              <a:rPr lang="ru-RU" sz="2800" b="1" dirty="0"/>
              <a:t>); </a:t>
            </a:r>
            <a:r>
              <a:rPr lang="ru-RU" sz="2800" b="1" dirty="0" err="1"/>
              <a:t>наголО</a:t>
            </a:r>
            <a:r>
              <a:rPr lang="ru-RU" sz="2800" b="1" dirty="0"/>
              <a:t> (держать шашки) — </a:t>
            </a:r>
            <a:r>
              <a:rPr lang="ru-RU" sz="2800" b="1" dirty="0" err="1"/>
              <a:t>нАголо</a:t>
            </a:r>
            <a:r>
              <a:rPr lang="ru-RU" sz="2800" b="1" dirty="0"/>
              <a:t> (остричь); </a:t>
            </a:r>
            <a:r>
              <a:rPr lang="ru-RU" sz="2800" b="1" dirty="0" err="1"/>
              <a:t>видЕние</a:t>
            </a:r>
            <a:r>
              <a:rPr lang="ru-RU" sz="2800" b="1" dirty="0"/>
              <a:t> (призрак) — </a:t>
            </a:r>
            <a:r>
              <a:rPr lang="ru-RU" sz="2800" b="1" dirty="0" err="1"/>
              <a:t>вИдение</a:t>
            </a:r>
            <a:r>
              <a:rPr lang="ru-RU" sz="2800" b="1" dirty="0"/>
              <a:t> (точка зрения); </a:t>
            </a:r>
            <a:r>
              <a:rPr lang="ru-RU" sz="2800" b="1" dirty="0" err="1"/>
              <a:t>проклЯтый</a:t>
            </a:r>
            <a:r>
              <a:rPr lang="ru-RU" sz="2800" b="1" dirty="0"/>
              <a:t> (ненавистный) — </a:t>
            </a:r>
            <a:r>
              <a:rPr lang="ru-RU" sz="2800" b="1" dirty="0" err="1"/>
              <a:t>прОклятый</a:t>
            </a:r>
            <a:r>
              <a:rPr lang="ru-RU" sz="2800" b="1" dirty="0"/>
              <a:t> (подвергшийся проклятью); </a:t>
            </a:r>
            <a:r>
              <a:rPr lang="ru-RU" sz="2800" b="1" dirty="0" err="1"/>
              <a:t>хорЫ</a:t>
            </a:r>
            <a:r>
              <a:rPr lang="ru-RU" sz="2800" b="1" dirty="0"/>
              <a:t> (балкон в верхней части зала) — </a:t>
            </a:r>
            <a:r>
              <a:rPr lang="ru-RU" sz="2800" b="1" dirty="0" err="1"/>
              <a:t>хОры</a:t>
            </a:r>
            <a:r>
              <a:rPr lang="ru-RU" sz="2800" b="1" dirty="0"/>
              <a:t> (певческие коллективы); </a:t>
            </a:r>
            <a:r>
              <a:rPr lang="ru-RU" sz="2800" b="1" dirty="0" err="1"/>
              <a:t>языковАя</a:t>
            </a:r>
            <a:r>
              <a:rPr lang="ru-RU" sz="2800" b="1" dirty="0"/>
              <a:t> (подготовка) — </a:t>
            </a:r>
            <a:r>
              <a:rPr lang="ru-RU" sz="2800" b="1" dirty="0" err="1"/>
              <a:t>языкОвая</a:t>
            </a:r>
            <a:r>
              <a:rPr lang="ru-RU" sz="2800" b="1" dirty="0"/>
              <a:t> (колбаса); </a:t>
            </a:r>
            <a:r>
              <a:rPr lang="ru-RU" sz="2800" b="1" dirty="0" err="1"/>
              <a:t>занятОй</a:t>
            </a:r>
            <a:r>
              <a:rPr lang="ru-RU" sz="2800" b="1" dirty="0"/>
              <a:t> (человек) — </a:t>
            </a:r>
            <a:r>
              <a:rPr lang="ru-RU" sz="2800" b="1" dirty="0" err="1"/>
              <a:t>зАнятый</a:t>
            </a:r>
            <a:r>
              <a:rPr lang="ru-RU" sz="2800" b="1" dirty="0"/>
              <a:t> (дом).</a:t>
            </a:r>
          </a:p>
        </p:txBody>
      </p:sp>
    </p:spTree>
    <p:extLst>
      <p:ext uri="{BB962C8B-B14F-4D97-AF65-F5344CB8AC3E}">
        <p14:creationId xmlns:p14="http://schemas.microsoft.com/office/powerpoint/2010/main" val="1261921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817583"/>
            <a:ext cx="6965245" cy="739210"/>
          </a:xfrm>
        </p:spPr>
        <p:txBody>
          <a:bodyPr>
            <a:normAutofit/>
          </a:bodyPr>
          <a:lstStyle/>
          <a:p>
            <a:r>
              <a:rPr lang="ru-RU" dirty="0" smtClean="0">
                <a:solidFill>
                  <a:srgbClr val="FF0000"/>
                </a:solidFill>
              </a:rPr>
              <a:t>Орфоэпия - </a:t>
            </a:r>
            <a:endParaRPr lang="ru-RU" dirty="0"/>
          </a:p>
        </p:txBody>
      </p:sp>
      <p:sp>
        <p:nvSpPr>
          <p:cNvPr id="3" name="Объект 2"/>
          <p:cNvSpPr>
            <a:spLocks noGrp="1"/>
          </p:cNvSpPr>
          <p:nvPr>
            <p:ph sz="quarter" idx="13"/>
          </p:nvPr>
        </p:nvSpPr>
        <p:spPr>
          <a:xfrm>
            <a:off x="899592" y="1844824"/>
            <a:ext cx="7272808" cy="4176464"/>
          </a:xfrm>
        </p:spPr>
        <p:txBody>
          <a:bodyPr>
            <a:noAutofit/>
          </a:bodyPr>
          <a:lstStyle/>
          <a:p>
            <a:r>
              <a:rPr lang="ru-RU" sz="2000" dirty="0" smtClean="0"/>
              <a:t>– </a:t>
            </a:r>
            <a:r>
              <a:rPr lang="ru-RU" sz="2000" dirty="0"/>
              <a:t>совокупность правил, определяющих произносительные нормы нашей речи и обеспечивающих единообразное и обязательное для всех грамотных носителей языка звучание всех языковых единиц в соответствии с особенностями языковой фонетической системы, а также единообразное произнесение языковых единиц в соответствии с исторически сложившимися и закрепившимися в языковой практике нормами произношения. </a:t>
            </a:r>
            <a:r>
              <a:rPr lang="ru-RU" sz="2000" dirty="0">
                <a:solidFill>
                  <a:srgbClr val="FF0000"/>
                </a:solidFill>
              </a:rPr>
              <a:t>Орфоэпическая </a:t>
            </a:r>
            <a:r>
              <a:rPr lang="ru-RU" sz="2000" dirty="0" smtClean="0">
                <a:solidFill>
                  <a:srgbClr val="FF0000"/>
                </a:solidFill>
              </a:rPr>
              <a:t>норма— </a:t>
            </a:r>
            <a:r>
              <a:rPr lang="ru-RU" sz="2000" dirty="0"/>
              <a:t>это единственно возможный или предпочитаемый вариант правильного произношения слова</a:t>
            </a:r>
            <a:r>
              <a:rPr lang="ru-RU" sz="1600" dirty="0"/>
              <a:t>. </a:t>
            </a:r>
          </a:p>
        </p:txBody>
      </p:sp>
    </p:spTree>
    <p:extLst>
      <p:ext uri="{BB962C8B-B14F-4D97-AF65-F5344CB8AC3E}">
        <p14:creationId xmlns:p14="http://schemas.microsoft.com/office/powerpoint/2010/main" val="355564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5023" y="1196752"/>
            <a:ext cx="6965245" cy="720080"/>
          </a:xfrm>
        </p:spPr>
        <p:txBody>
          <a:bodyPr>
            <a:normAutofit fontScale="90000"/>
          </a:bodyPr>
          <a:lstStyle/>
          <a:p>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r>
            <a:br>
              <a:rPr lang="ru-RU" b="1" dirty="0"/>
            </a:br>
            <a:r>
              <a:rPr lang="ru-RU" b="1" dirty="0" smtClean="0"/>
              <a:t/>
            </a:r>
            <a:br>
              <a:rPr lang="ru-RU" b="1" dirty="0" smtClean="0"/>
            </a:br>
            <a:r>
              <a:rPr lang="ru-RU" b="1" dirty="0"/>
              <a:t> </a:t>
            </a:r>
            <a:r>
              <a:rPr lang="ru-RU" b="1" dirty="0" smtClean="0"/>
              <a:t>                                                              </a:t>
            </a:r>
            <a:r>
              <a:rPr lang="ru-RU" sz="4000" b="1" dirty="0" smtClean="0"/>
              <a:t>I</a:t>
            </a:r>
            <a:r>
              <a:rPr lang="ru-RU" sz="4000" b="1" dirty="0"/>
              <a:t>. Ударения </a:t>
            </a:r>
            <a:r>
              <a:rPr lang="ru-RU" sz="4000" b="1" dirty="0" smtClean="0"/>
              <a:t>   в    начальной </a:t>
            </a:r>
            <a:r>
              <a:rPr lang="ru-RU" sz="4000" b="1" dirty="0"/>
              <a:t>форме </a:t>
            </a:r>
            <a:r>
              <a:rPr lang="ru-RU" sz="4000" b="1" dirty="0" smtClean="0"/>
              <a:t>   глаголов</a:t>
            </a:r>
            <a:endParaRPr lang="ru-RU" sz="4000" dirty="0"/>
          </a:p>
        </p:txBody>
      </p:sp>
      <p:sp>
        <p:nvSpPr>
          <p:cNvPr id="3" name="Объект 2"/>
          <p:cNvSpPr>
            <a:spLocks noGrp="1"/>
          </p:cNvSpPr>
          <p:nvPr>
            <p:ph sz="quarter" idx="13"/>
          </p:nvPr>
        </p:nvSpPr>
        <p:spPr>
          <a:xfrm>
            <a:off x="467544" y="2060848"/>
            <a:ext cx="7992888" cy="4248472"/>
          </a:xfrm>
        </p:spPr>
        <p:txBody>
          <a:bodyPr>
            <a:normAutofit/>
          </a:bodyPr>
          <a:lstStyle/>
          <a:p>
            <a:pPr marL="514350" indent="-514350">
              <a:buAutoNum type="arabicPeriod"/>
            </a:pPr>
            <a:r>
              <a:rPr lang="ru-RU" sz="3200" dirty="0" smtClean="0">
                <a:solidFill>
                  <a:schemeClr val="tx2">
                    <a:lumMod val="50000"/>
                  </a:schemeClr>
                </a:solidFill>
                <a:effectLst/>
              </a:rPr>
              <a:t>В глаголах, заканчивающихся на И-ТЬ, ударным чаще всего является суффикс </a:t>
            </a:r>
            <a:r>
              <a:rPr lang="ru-RU" sz="3200" b="1" dirty="0" smtClean="0">
                <a:solidFill>
                  <a:schemeClr val="tx2">
                    <a:lumMod val="50000"/>
                  </a:schemeClr>
                </a:solidFill>
                <a:effectLst/>
              </a:rPr>
              <a:t>–И-</a:t>
            </a:r>
          </a:p>
          <a:p>
            <a:pPr marL="0" indent="0">
              <a:buNone/>
            </a:pPr>
            <a:r>
              <a:rPr lang="ru-RU" sz="3200" dirty="0" err="1" smtClean="0">
                <a:solidFill>
                  <a:schemeClr val="tx2">
                    <a:lumMod val="50000"/>
                  </a:schemeClr>
                </a:solidFill>
                <a:effectLst/>
              </a:rPr>
              <a:t>кровоточИть</a:t>
            </a:r>
            <a:r>
              <a:rPr lang="ru-RU" sz="3200" dirty="0" smtClean="0">
                <a:solidFill>
                  <a:schemeClr val="tx2">
                    <a:lumMod val="50000"/>
                  </a:schemeClr>
                </a:solidFill>
                <a:effectLst/>
              </a:rPr>
              <a:t>, </a:t>
            </a:r>
            <a:r>
              <a:rPr lang="ru-RU" sz="3200" dirty="0" err="1" smtClean="0">
                <a:solidFill>
                  <a:schemeClr val="tx2">
                    <a:lumMod val="50000"/>
                  </a:schemeClr>
                </a:solidFill>
                <a:effectLst/>
              </a:rPr>
              <a:t>облегчИть</a:t>
            </a:r>
            <a:r>
              <a:rPr lang="ru-RU" sz="3200" dirty="0" err="1" smtClean="0">
                <a:solidFill>
                  <a:schemeClr val="tx2">
                    <a:lumMod val="50000"/>
                  </a:schemeClr>
                </a:solidFill>
              </a:rPr>
              <a:t>,</a:t>
            </a:r>
            <a:r>
              <a:rPr lang="ru-RU" sz="3200" dirty="0" err="1" smtClean="0">
                <a:solidFill>
                  <a:schemeClr val="tx2">
                    <a:lumMod val="50000"/>
                  </a:schemeClr>
                </a:solidFill>
                <a:effectLst/>
              </a:rPr>
              <a:t>ободрИть</a:t>
            </a:r>
            <a:r>
              <a:rPr lang="ru-RU" sz="3200" dirty="0" smtClean="0">
                <a:solidFill>
                  <a:schemeClr val="tx2">
                    <a:lumMod val="50000"/>
                  </a:schemeClr>
                </a:solidFill>
                <a:effectLst/>
              </a:rPr>
              <a:t>,</a:t>
            </a:r>
          </a:p>
          <a:p>
            <a:pPr marL="0" indent="0">
              <a:buNone/>
            </a:pPr>
            <a:r>
              <a:rPr lang="ru-RU" sz="3200" dirty="0" smtClean="0">
                <a:solidFill>
                  <a:schemeClr val="tx2">
                    <a:lumMod val="50000"/>
                  </a:schemeClr>
                </a:solidFill>
                <a:effectLst/>
              </a:rPr>
              <a:t> </a:t>
            </a:r>
            <a:r>
              <a:rPr lang="ru-RU" sz="3200" dirty="0" err="1" smtClean="0">
                <a:solidFill>
                  <a:schemeClr val="tx2">
                    <a:lumMod val="50000"/>
                  </a:schemeClr>
                </a:solidFill>
                <a:effectLst/>
              </a:rPr>
              <a:t>обострИть</a:t>
            </a:r>
            <a:r>
              <a:rPr lang="ru-RU" sz="3200" dirty="0" smtClean="0">
                <a:solidFill>
                  <a:schemeClr val="tx2">
                    <a:lumMod val="50000"/>
                  </a:schemeClr>
                </a:solidFill>
                <a:effectLst/>
              </a:rPr>
              <a:t>, </a:t>
            </a:r>
            <a:r>
              <a:rPr lang="ru-RU" sz="3200" dirty="0" err="1" smtClean="0">
                <a:solidFill>
                  <a:schemeClr val="tx2">
                    <a:lumMod val="50000"/>
                  </a:schemeClr>
                </a:solidFill>
                <a:effectLst/>
              </a:rPr>
              <a:t>одолжИть</a:t>
            </a:r>
            <a:r>
              <a:rPr lang="ru-RU" sz="3200" dirty="0" smtClean="0">
                <a:solidFill>
                  <a:schemeClr val="tx2">
                    <a:lumMod val="50000"/>
                  </a:schemeClr>
                </a:solidFill>
                <a:effectLst/>
              </a:rPr>
              <a:t>, </a:t>
            </a:r>
            <a:r>
              <a:rPr lang="ru-RU" sz="3200" dirty="0" err="1" smtClean="0">
                <a:solidFill>
                  <a:schemeClr val="tx2">
                    <a:lumMod val="50000"/>
                  </a:schemeClr>
                </a:solidFill>
                <a:effectLst/>
              </a:rPr>
              <a:t>плодоносИть</a:t>
            </a:r>
            <a:r>
              <a:rPr lang="ru-RU" sz="3200" dirty="0" smtClean="0">
                <a:solidFill>
                  <a:schemeClr val="tx2">
                    <a:lumMod val="50000"/>
                  </a:schemeClr>
                </a:solidFill>
                <a:effectLst/>
              </a:rPr>
              <a:t>, </a:t>
            </a:r>
            <a:r>
              <a:rPr lang="ru-RU" sz="3200" dirty="0" err="1" smtClean="0">
                <a:solidFill>
                  <a:schemeClr val="tx2">
                    <a:lumMod val="50000"/>
                  </a:schemeClr>
                </a:solidFill>
                <a:effectLst/>
              </a:rPr>
              <a:t>положИть</a:t>
            </a:r>
            <a:r>
              <a:rPr lang="ru-RU" sz="3200" dirty="0" smtClean="0">
                <a:solidFill>
                  <a:schemeClr val="tx2">
                    <a:lumMod val="50000"/>
                  </a:schemeClr>
                </a:solidFill>
                <a:effectLst/>
              </a:rPr>
              <a:t>, </a:t>
            </a:r>
            <a:r>
              <a:rPr lang="ru-RU" sz="3200" dirty="0" err="1" smtClean="0">
                <a:solidFill>
                  <a:schemeClr val="tx2">
                    <a:lumMod val="50000"/>
                  </a:schemeClr>
                </a:solidFill>
                <a:effectLst/>
              </a:rPr>
              <a:t>убыстрИть</a:t>
            </a:r>
            <a:r>
              <a:rPr lang="ru-RU" sz="3200" dirty="0" smtClean="0">
                <a:solidFill>
                  <a:schemeClr val="tx2">
                    <a:lumMod val="50000"/>
                  </a:schemeClr>
                </a:solidFill>
                <a:effectLst/>
              </a:rPr>
              <a:t>, </a:t>
            </a:r>
            <a:r>
              <a:rPr lang="ru-RU" sz="3200" dirty="0" err="1" smtClean="0">
                <a:solidFill>
                  <a:schemeClr val="tx2">
                    <a:lumMod val="50000"/>
                  </a:schemeClr>
                </a:solidFill>
                <a:effectLst/>
              </a:rPr>
              <a:t>углубИть</a:t>
            </a:r>
            <a:r>
              <a:rPr lang="ru-RU" sz="3200" dirty="0" smtClean="0">
                <a:solidFill>
                  <a:schemeClr val="tx2">
                    <a:lumMod val="50000"/>
                  </a:schemeClr>
                </a:solidFill>
                <a:effectLst/>
              </a:rPr>
              <a:t>, </a:t>
            </a:r>
            <a:r>
              <a:rPr lang="ru-RU" sz="3200" dirty="0" err="1" smtClean="0">
                <a:solidFill>
                  <a:schemeClr val="tx2">
                    <a:lumMod val="50000"/>
                  </a:schemeClr>
                </a:solidFill>
                <a:effectLst/>
              </a:rPr>
              <a:t>усугубИть</a:t>
            </a:r>
            <a:endParaRPr lang="ru-RU" sz="3200" dirty="0">
              <a:solidFill>
                <a:schemeClr val="tx2">
                  <a:lumMod val="50000"/>
                </a:schemeClr>
              </a:solidFill>
            </a:endParaRPr>
          </a:p>
        </p:txBody>
      </p:sp>
    </p:spTree>
    <p:extLst>
      <p:ext uri="{BB962C8B-B14F-4D97-AF65-F5344CB8AC3E}">
        <p14:creationId xmlns:p14="http://schemas.microsoft.com/office/powerpoint/2010/main" val="2286946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1680" y="404664"/>
            <a:ext cx="6965245" cy="1202485"/>
          </a:xfrm>
        </p:spPr>
        <p:txBody>
          <a:bodyPr/>
          <a:lstStyle/>
          <a:p>
            <a:r>
              <a:rPr lang="ru-RU" b="1" dirty="0" smtClean="0"/>
              <a:t>НО</a:t>
            </a:r>
            <a:r>
              <a:rPr lang="ru-RU" dirty="0" smtClean="0"/>
              <a:t>:</a:t>
            </a:r>
            <a:endParaRPr lang="ru-RU" dirty="0"/>
          </a:p>
        </p:txBody>
      </p:sp>
      <p:sp>
        <p:nvSpPr>
          <p:cNvPr id="3" name="Объект 2"/>
          <p:cNvSpPr>
            <a:spLocks noGrp="1"/>
          </p:cNvSpPr>
          <p:nvPr>
            <p:ph sz="quarter" idx="13"/>
          </p:nvPr>
        </p:nvSpPr>
        <p:spPr>
          <a:xfrm>
            <a:off x="971600" y="1412776"/>
            <a:ext cx="7416824" cy="4310293"/>
          </a:xfrm>
        </p:spPr>
        <p:txBody>
          <a:bodyPr>
            <a:noAutofit/>
          </a:bodyPr>
          <a:lstStyle/>
          <a:p>
            <a:r>
              <a:rPr lang="ru-RU" sz="4400" b="1" dirty="0" err="1" smtClean="0"/>
              <a:t>закУпорить</a:t>
            </a:r>
            <a:r>
              <a:rPr lang="ru-RU" sz="4400" b="1" dirty="0" smtClean="0"/>
              <a:t>,   </a:t>
            </a:r>
            <a:r>
              <a:rPr lang="ru-RU" sz="4400" b="1" dirty="0" err="1" smtClean="0"/>
              <a:t>клЕить</a:t>
            </a:r>
            <a:r>
              <a:rPr lang="ru-RU" sz="4400" b="1" dirty="0" smtClean="0"/>
              <a:t>,   </a:t>
            </a:r>
            <a:r>
              <a:rPr lang="ru-RU" sz="4400" b="1" dirty="0" err="1" smtClean="0"/>
              <a:t>озлОбить</a:t>
            </a:r>
            <a:r>
              <a:rPr lang="ru-RU" sz="4400" b="1" dirty="0" smtClean="0"/>
              <a:t>, </a:t>
            </a:r>
            <a:r>
              <a:rPr lang="ru-RU" sz="4400" b="1" dirty="0" err="1" smtClean="0"/>
              <a:t>освЕдомиться</a:t>
            </a:r>
            <a:r>
              <a:rPr lang="ru-RU" sz="4400" b="1" dirty="0" smtClean="0"/>
              <a:t>,    </a:t>
            </a:r>
            <a:r>
              <a:rPr lang="ru-RU" sz="4400" b="1" dirty="0" err="1" smtClean="0"/>
              <a:t>тЕплиться</a:t>
            </a:r>
            <a:r>
              <a:rPr lang="ru-RU" sz="4400" b="1" dirty="0" smtClean="0"/>
              <a:t>, </a:t>
            </a:r>
            <a:r>
              <a:rPr lang="ru-RU" sz="4400" b="1" dirty="0" err="1" smtClean="0"/>
              <a:t>опОшлить</a:t>
            </a:r>
            <a:r>
              <a:rPr lang="ru-RU" sz="4400" b="1" dirty="0" smtClean="0"/>
              <a:t>,    </a:t>
            </a:r>
            <a:r>
              <a:rPr lang="ru-RU" sz="4400" b="1" dirty="0" err="1" smtClean="0"/>
              <a:t>предвосхИтить</a:t>
            </a:r>
            <a:r>
              <a:rPr lang="ru-RU" sz="4400" b="1" dirty="0" smtClean="0"/>
              <a:t>, </a:t>
            </a:r>
            <a:r>
              <a:rPr lang="ru-RU" sz="4400" b="1" dirty="0" err="1" smtClean="0"/>
              <a:t>надоУмить</a:t>
            </a:r>
            <a:r>
              <a:rPr lang="ru-RU" sz="4400" b="1" dirty="0" smtClean="0"/>
              <a:t>,   </a:t>
            </a:r>
            <a:r>
              <a:rPr lang="ru-RU" sz="4400" b="1" dirty="0" err="1" smtClean="0"/>
              <a:t>пЕрчить</a:t>
            </a:r>
            <a:endParaRPr lang="ru-RU" sz="4400" b="1" dirty="0"/>
          </a:p>
        </p:txBody>
      </p:sp>
    </p:spTree>
    <p:extLst>
      <p:ext uri="{BB962C8B-B14F-4D97-AF65-F5344CB8AC3E}">
        <p14:creationId xmlns:p14="http://schemas.microsoft.com/office/powerpoint/2010/main" val="2924261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2. </a:t>
            </a:r>
            <a:r>
              <a:rPr lang="ru-RU" b="1" dirty="0"/>
              <a:t>В глаголах </a:t>
            </a:r>
            <a:r>
              <a:rPr lang="ru-RU" sz="4400" b="1" dirty="0"/>
              <a:t>на –ИРОВАТЬ </a:t>
            </a:r>
            <a:r>
              <a:rPr lang="ru-RU" b="1" dirty="0"/>
              <a:t>ударение чаще всего падает на –И-. </a:t>
            </a:r>
          </a:p>
        </p:txBody>
      </p:sp>
      <p:sp>
        <p:nvSpPr>
          <p:cNvPr id="3" name="Объект 2"/>
          <p:cNvSpPr>
            <a:spLocks noGrp="1"/>
          </p:cNvSpPr>
          <p:nvPr>
            <p:ph sz="quarter" idx="13"/>
          </p:nvPr>
        </p:nvSpPr>
        <p:spPr>
          <a:xfrm>
            <a:off x="611560" y="2119256"/>
            <a:ext cx="7776864" cy="4118055"/>
          </a:xfrm>
        </p:spPr>
        <p:txBody>
          <a:bodyPr/>
          <a:lstStyle/>
          <a:p>
            <a:r>
              <a:rPr lang="ru-RU" sz="3600" b="1" dirty="0" err="1" smtClean="0"/>
              <a:t>баллотИровать</a:t>
            </a:r>
            <a:r>
              <a:rPr lang="ru-RU" sz="3600" b="1" dirty="0" smtClean="0"/>
              <a:t>    </a:t>
            </a:r>
            <a:r>
              <a:rPr lang="ru-RU" sz="3600" b="1" dirty="0" err="1"/>
              <a:t>блокИровать</a:t>
            </a:r>
            <a:r>
              <a:rPr lang="ru-RU" sz="3600" b="1" dirty="0"/>
              <a:t> </a:t>
            </a:r>
            <a:r>
              <a:rPr lang="ru-RU" sz="3600" b="1" dirty="0" err="1" smtClean="0"/>
              <a:t>копИровать</a:t>
            </a:r>
            <a:r>
              <a:rPr lang="ru-RU" sz="3600" b="1" dirty="0" smtClean="0"/>
              <a:t>    </a:t>
            </a:r>
            <a:r>
              <a:rPr lang="ru-RU" sz="3600" b="1" dirty="0" err="1"/>
              <a:t>приватизИровать</a:t>
            </a:r>
            <a:r>
              <a:rPr lang="ru-RU" sz="3600" b="1" dirty="0"/>
              <a:t> </a:t>
            </a:r>
            <a:r>
              <a:rPr lang="ru-RU" sz="3600" b="1" dirty="0" err="1" smtClean="0"/>
              <a:t>конструИровать</a:t>
            </a:r>
            <a:r>
              <a:rPr lang="ru-RU" sz="3600" b="1" dirty="0" smtClean="0"/>
              <a:t>    </a:t>
            </a:r>
            <a:r>
              <a:rPr lang="ru-RU" sz="3600" b="1" dirty="0" err="1"/>
              <a:t>экспортИровать</a:t>
            </a:r>
            <a:r>
              <a:rPr lang="ru-RU" sz="3600" b="1" dirty="0"/>
              <a:t> </a:t>
            </a:r>
            <a:r>
              <a:rPr lang="ru-RU" sz="3600" b="1" dirty="0" err="1" smtClean="0"/>
              <a:t>дискутИровать</a:t>
            </a:r>
            <a:r>
              <a:rPr lang="ru-RU" sz="3600" b="1" dirty="0" smtClean="0"/>
              <a:t>    </a:t>
            </a:r>
            <a:r>
              <a:rPr lang="ru-RU" sz="3600" b="1" dirty="0" err="1"/>
              <a:t>информИровать</a:t>
            </a:r>
            <a:r>
              <a:rPr lang="ru-RU" sz="3600" b="1" dirty="0"/>
              <a:t> </a:t>
            </a:r>
            <a:r>
              <a:rPr lang="ru-RU" sz="3600" b="1" dirty="0" err="1" smtClean="0"/>
              <a:t>дозИровать</a:t>
            </a:r>
            <a:endParaRPr lang="ru-RU" sz="3600" b="1" dirty="0"/>
          </a:p>
          <a:p>
            <a:endParaRPr lang="ru-RU" dirty="0"/>
          </a:p>
        </p:txBody>
      </p:sp>
    </p:spTree>
    <p:extLst>
      <p:ext uri="{BB962C8B-B14F-4D97-AF65-F5344CB8AC3E}">
        <p14:creationId xmlns:p14="http://schemas.microsoft.com/office/powerpoint/2010/main" val="3676071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a:t>Проверьте </a:t>
            </a:r>
            <a:r>
              <a:rPr lang="ru-RU" b="1" dirty="0" smtClean="0"/>
              <a:t>себя. Прочитай правильно</a:t>
            </a:r>
            <a:r>
              <a:rPr lang="ru-RU" dirty="0"/>
              <a:t/>
            </a:r>
            <a:br>
              <a:rPr lang="ru-RU" dirty="0"/>
            </a:br>
            <a:endParaRPr lang="ru-RU" dirty="0"/>
          </a:p>
        </p:txBody>
      </p:sp>
      <p:sp>
        <p:nvSpPr>
          <p:cNvPr id="5" name="Объект 4"/>
          <p:cNvSpPr>
            <a:spLocks noGrp="1"/>
          </p:cNvSpPr>
          <p:nvPr>
            <p:ph sz="quarter" idx="13"/>
          </p:nvPr>
        </p:nvSpPr>
        <p:spPr/>
        <p:txBody>
          <a:bodyPr>
            <a:normAutofit lnSpcReduction="10000"/>
          </a:bodyPr>
          <a:lstStyle/>
          <a:p>
            <a:r>
              <a:rPr lang="ru-RU" dirty="0" smtClean="0"/>
              <a:t>1</a:t>
            </a:r>
            <a:r>
              <a:rPr lang="ru-RU" sz="3200" b="1" dirty="0"/>
              <a:t>. Поднимаясь по лестнице, держитесь за поручни. Вы прошли таможенный досмотр? Таможня уже начала свою работу. Груз, поделенный на двоих, вдвое легче. Подняв чемодан, положите его на транспортер. Эксперт, понявший свою задачу, начал действовать. Железнодорожный состав прибыл на станцию вовремя. Прибыв к месту следования, не забудьте получить багаж.</a:t>
            </a:r>
          </a:p>
          <a:p>
            <a:endParaRPr lang="ru-RU" dirty="0"/>
          </a:p>
        </p:txBody>
      </p:sp>
    </p:spTree>
    <p:extLst>
      <p:ext uri="{BB962C8B-B14F-4D97-AF65-F5344CB8AC3E}">
        <p14:creationId xmlns:p14="http://schemas.microsoft.com/office/powerpoint/2010/main" val="2948280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КЛЮЧ-1</a:t>
            </a:r>
            <a:endParaRPr lang="ru-RU" dirty="0"/>
          </a:p>
        </p:txBody>
      </p:sp>
      <p:sp>
        <p:nvSpPr>
          <p:cNvPr id="3" name="Объект 2"/>
          <p:cNvSpPr>
            <a:spLocks noGrp="1"/>
          </p:cNvSpPr>
          <p:nvPr>
            <p:ph sz="quarter" idx="13"/>
          </p:nvPr>
        </p:nvSpPr>
        <p:spPr/>
        <p:txBody>
          <a:bodyPr/>
          <a:lstStyle/>
          <a:p>
            <a:r>
              <a:rPr lang="ru-RU" dirty="0"/>
              <a:t>1. </a:t>
            </a:r>
            <a:r>
              <a:rPr lang="ru-RU" sz="3200" b="1" dirty="0"/>
              <a:t>Поднимаясь по лестнице, держитесь за </a:t>
            </a:r>
            <a:r>
              <a:rPr lang="ru-RU" sz="3200" b="1" dirty="0" err="1"/>
              <a:t>пОручни</a:t>
            </a:r>
            <a:r>
              <a:rPr lang="ru-RU" sz="3200" b="1" dirty="0"/>
              <a:t>. Пройдите </a:t>
            </a:r>
            <a:r>
              <a:rPr lang="ru-RU" sz="3200" b="1" dirty="0" err="1"/>
              <a:t>тамОженный</a:t>
            </a:r>
            <a:r>
              <a:rPr lang="ru-RU" sz="3200" b="1" dirty="0"/>
              <a:t> досмотр. </a:t>
            </a:r>
            <a:r>
              <a:rPr lang="ru-RU" sz="3200" b="1" dirty="0" err="1"/>
              <a:t>ТамОжня</a:t>
            </a:r>
            <a:r>
              <a:rPr lang="ru-RU" sz="3200" b="1" dirty="0"/>
              <a:t> уже </a:t>
            </a:r>
            <a:r>
              <a:rPr lang="ru-RU" sz="3200" b="1" dirty="0" err="1"/>
              <a:t>началА</a:t>
            </a:r>
            <a:r>
              <a:rPr lang="ru-RU" sz="3200" b="1" dirty="0"/>
              <a:t> свою работу. Груз, </a:t>
            </a:r>
            <a:r>
              <a:rPr lang="ru-RU" sz="3200" b="1" dirty="0" err="1"/>
              <a:t>поделЁнный</a:t>
            </a:r>
            <a:r>
              <a:rPr lang="ru-RU" sz="3200" b="1" dirty="0"/>
              <a:t> на двоих, вдвое легче. </a:t>
            </a:r>
            <a:r>
              <a:rPr lang="ru-RU" sz="3200" b="1" dirty="0" err="1"/>
              <a:t>ПоднЯв</a:t>
            </a:r>
            <a:r>
              <a:rPr lang="ru-RU" sz="3200" b="1" dirty="0"/>
              <a:t> чемодан, </a:t>
            </a:r>
            <a:r>
              <a:rPr lang="ru-RU" sz="3200" b="1" dirty="0" err="1"/>
              <a:t>положИте</a:t>
            </a:r>
            <a:r>
              <a:rPr lang="ru-RU" sz="3200" b="1" dirty="0"/>
              <a:t> его на транспортер. </a:t>
            </a:r>
            <a:r>
              <a:rPr lang="ru-RU" sz="3200" b="1" dirty="0" err="1"/>
              <a:t>ЭкспЕрт</a:t>
            </a:r>
            <a:r>
              <a:rPr lang="ru-RU" sz="3200" b="1" dirty="0"/>
              <a:t>, </a:t>
            </a:r>
            <a:r>
              <a:rPr lang="ru-RU" sz="3200" b="1" dirty="0" err="1"/>
              <a:t>понЯвший</a:t>
            </a:r>
            <a:r>
              <a:rPr lang="ru-RU" sz="3200" b="1" dirty="0"/>
              <a:t> свою задачу, </a:t>
            </a:r>
            <a:r>
              <a:rPr lang="ru-RU" sz="3200" b="1" dirty="0" err="1"/>
              <a:t>нАчал</a:t>
            </a:r>
            <a:r>
              <a:rPr lang="ru-RU" sz="3200" b="1" dirty="0"/>
              <a:t> действовать. Железнодорожный состав </a:t>
            </a:r>
            <a:r>
              <a:rPr lang="ru-RU" sz="3200" b="1" dirty="0" err="1"/>
              <a:t>прИбыл</a:t>
            </a:r>
            <a:r>
              <a:rPr lang="ru-RU" sz="3200" b="1" dirty="0"/>
              <a:t> на станцию вовремя. </a:t>
            </a:r>
            <a:r>
              <a:rPr lang="ru-RU" sz="3200" b="1" dirty="0" err="1"/>
              <a:t>ПрибЫв</a:t>
            </a:r>
            <a:r>
              <a:rPr lang="ru-RU" sz="3200" b="1" dirty="0"/>
              <a:t> к месту следования, </a:t>
            </a:r>
            <a:r>
              <a:rPr lang="ru-RU" sz="3200" b="1" dirty="0" err="1"/>
              <a:t>получИте</a:t>
            </a:r>
            <a:r>
              <a:rPr lang="ru-RU" sz="3200" b="1" dirty="0"/>
              <a:t> багаж</a:t>
            </a:r>
          </a:p>
        </p:txBody>
      </p:sp>
    </p:spTree>
    <p:extLst>
      <p:ext uri="{BB962C8B-B14F-4D97-AF65-F5344CB8AC3E}">
        <p14:creationId xmlns:p14="http://schemas.microsoft.com/office/powerpoint/2010/main" val="362266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Проверь себя - 2</a:t>
            </a:r>
            <a:endParaRPr lang="ru-RU" dirty="0"/>
          </a:p>
        </p:txBody>
      </p:sp>
      <p:sp>
        <p:nvSpPr>
          <p:cNvPr id="3" name="Объект 2"/>
          <p:cNvSpPr>
            <a:spLocks noGrp="1"/>
          </p:cNvSpPr>
          <p:nvPr>
            <p:ph sz="quarter" idx="13"/>
          </p:nvPr>
        </p:nvSpPr>
        <p:spPr/>
        <p:txBody>
          <a:bodyPr>
            <a:normAutofit/>
          </a:bodyPr>
          <a:lstStyle/>
          <a:p>
            <a:r>
              <a:rPr lang="ru-RU" sz="3200" b="1" dirty="0"/>
              <a:t>Наша цель – углубить знания. Призыв о помощи был услышан. Процент успешно сдавших экзамен высок. Оценки высоки. На покупку квартиры нужны средства. Может, кто-нибудь одолжит? Вчера сняла деньги со счёта. Фирма успешно занимается оптовыми поставками. Груз следует опломбировать.</a:t>
            </a:r>
          </a:p>
        </p:txBody>
      </p:sp>
    </p:spTree>
    <p:extLst>
      <p:ext uri="{BB962C8B-B14F-4D97-AF65-F5344CB8AC3E}">
        <p14:creationId xmlns:p14="http://schemas.microsoft.com/office/powerpoint/2010/main" val="678789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Ключ - 2</a:t>
            </a:r>
            <a:endParaRPr lang="ru-RU" dirty="0"/>
          </a:p>
        </p:txBody>
      </p:sp>
      <p:sp>
        <p:nvSpPr>
          <p:cNvPr id="3" name="Объект 2"/>
          <p:cNvSpPr>
            <a:spLocks noGrp="1"/>
          </p:cNvSpPr>
          <p:nvPr>
            <p:ph sz="quarter" idx="13"/>
          </p:nvPr>
        </p:nvSpPr>
        <p:spPr/>
        <p:txBody>
          <a:bodyPr/>
          <a:lstStyle/>
          <a:p>
            <a:r>
              <a:rPr lang="ru-RU" sz="3200" b="1" dirty="0"/>
              <a:t>Наша цель – </a:t>
            </a:r>
            <a:r>
              <a:rPr lang="ru-RU" sz="3200" b="1" dirty="0" err="1"/>
              <a:t>углубИть</a:t>
            </a:r>
            <a:r>
              <a:rPr lang="ru-RU" sz="3200" b="1" dirty="0"/>
              <a:t> знания. </a:t>
            </a:r>
            <a:r>
              <a:rPr lang="ru-RU" sz="3200" b="1" dirty="0" err="1"/>
              <a:t>ПризЫв</a:t>
            </a:r>
            <a:r>
              <a:rPr lang="ru-RU" sz="3200" b="1" dirty="0"/>
              <a:t> о помощи был услышан. </a:t>
            </a:r>
            <a:r>
              <a:rPr lang="ru-RU" sz="3200" b="1" dirty="0" err="1"/>
              <a:t>ПроцЕнт</a:t>
            </a:r>
            <a:r>
              <a:rPr lang="ru-RU" sz="3200" b="1" dirty="0"/>
              <a:t> успешно сдавших экзамен высок. Оценки </a:t>
            </a:r>
            <a:r>
              <a:rPr lang="ru-RU" sz="3200" b="1" dirty="0" err="1"/>
              <a:t>высокИ</a:t>
            </a:r>
            <a:r>
              <a:rPr lang="ru-RU" sz="3200" b="1" dirty="0"/>
              <a:t>. На покупку квартиры нужны </a:t>
            </a:r>
            <a:r>
              <a:rPr lang="ru-RU" sz="3200" b="1" dirty="0" err="1"/>
              <a:t>срЕдства</a:t>
            </a:r>
            <a:r>
              <a:rPr lang="ru-RU" sz="3200" b="1" dirty="0"/>
              <a:t>. Может, кто-нибудь </a:t>
            </a:r>
            <a:r>
              <a:rPr lang="ru-RU" sz="3200" b="1" dirty="0" err="1"/>
              <a:t>одолжИт</a:t>
            </a:r>
            <a:r>
              <a:rPr lang="ru-RU" sz="3200" b="1" dirty="0"/>
              <a:t>? Вчера </a:t>
            </a:r>
            <a:r>
              <a:rPr lang="ru-RU" sz="3200" b="1" dirty="0" err="1"/>
              <a:t>снялА</a:t>
            </a:r>
            <a:r>
              <a:rPr lang="ru-RU" sz="3200" b="1" dirty="0"/>
              <a:t> деньги со счёта. Фирма занимается </a:t>
            </a:r>
            <a:r>
              <a:rPr lang="ru-RU" sz="3200" b="1" dirty="0" err="1"/>
              <a:t>оптОвыми</a:t>
            </a:r>
            <a:r>
              <a:rPr lang="ru-RU" sz="3200" b="1" dirty="0"/>
              <a:t> поставками. Груз следует </a:t>
            </a:r>
            <a:r>
              <a:rPr lang="ru-RU" sz="3200" b="1" dirty="0" err="1"/>
              <a:t>опломбировАть</a:t>
            </a:r>
            <a:r>
              <a:rPr lang="ru-RU" sz="3200" dirty="0"/>
              <a:t>.</a:t>
            </a:r>
          </a:p>
          <a:p>
            <a:endParaRPr lang="ru-RU" sz="3200" dirty="0"/>
          </a:p>
        </p:txBody>
      </p:sp>
    </p:spTree>
    <p:extLst>
      <p:ext uri="{BB962C8B-B14F-4D97-AF65-F5344CB8AC3E}">
        <p14:creationId xmlns:p14="http://schemas.microsoft.com/office/powerpoint/2010/main" val="16038976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TC101790493[[fn=SOHO]]</Template>
  <TotalTime>49</TotalTime>
  <Words>775</Words>
  <Application>Microsoft Office PowerPoint</Application>
  <PresentationFormat>Экран (4:3)</PresentationFormat>
  <Paragraphs>40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Soho</vt:lpstr>
      <vt:lpstr>Готовимся к ЕГЭ</vt:lpstr>
      <vt:lpstr>Орфоэпия - </vt:lpstr>
      <vt:lpstr>                                                                                        I. Ударения    в    начальной форме    глаголов</vt:lpstr>
      <vt:lpstr>НО:</vt:lpstr>
      <vt:lpstr>2. В глаголах на –ИРОВАТЬ ударение чаще всего падает на –И-. </vt:lpstr>
      <vt:lpstr>Проверьте себя. Прочитай правильно </vt:lpstr>
      <vt:lpstr>КЛЮЧ-1</vt:lpstr>
      <vt:lpstr>Проверь себя - 2</vt:lpstr>
      <vt:lpstr>Ключ - 2</vt:lpstr>
      <vt:lpstr>Поверь себя - 3</vt:lpstr>
      <vt:lpstr>Ключ- 3</vt:lpstr>
      <vt:lpstr>Проверь себя -4</vt:lpstr>
      <vt:lpstr>Ключ - 4</vt:lpstr>
      <vt:lpstr>Самостоятельная работа</vt:lpstr>
      <vt:lpstr>ПРОВЕРЬ СЕБЯ</vt:lpstr>
      <vt:lpstr>Поверь свою память</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Готовимся к ЕГЭ</dc:title>
  <dc:creator>Дом</dc:creator>
  <cp:lastModifiedBy>Дом</cp:lastModifiedBy>
  <cp:revision>6</cp:revision>
  <dcterms:created xsi:type="dcterms:W3CDTF">2014-03-23T15:14:25Z</dcterms:created>
  <dcterms:modified xsi:type="dcterms:W3CDTF">2014-09-28T11:52:30Z</dcterms:modified>
</cp:coreProperties>
</file>