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8" r:id="rId2"/>
    <p:sldId id="283" r:id="rId3"/>
    <p:sldId id="256" r:id="rId4"/>
    <p:sldId id="262" r:id="rId5"/>
    <p:sldId id="263" r:id="rId6"/>
    <p:sldId id="264" r:id="rId7"/>
    <p:sldId id="265" r:id="rId8"/>
    <p:sldId id="269" r:id="rId9"/>
    <p:sldId id="270" r:id="rId10"/>
    <p:sldId id="268" r:id="rId11"/>
    <p:sldId id="284" r:id="rId12"/>
    <p:sldId id="274" r:id="rId13"/>
    <p:sldId id="279" r:id="rId14"/>
    <p:sldId id="285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46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706186-CCC7-4AD8-BBF8-F668B9A9BDAC}" type="datetimeFigureOut">
              <a:rPr lang="ru-RU" smtClean="0"/>
              <a:pPr/>
              <a:t>17.12.2014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3BF02F0-8DB6-4B81-B6EE-A05B89F9BDD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706186-CCC7-4AD8-BBF8-F668B9A9BDAC}" type="datetimeFigureOut">
              <a:rPr lang="ru-RU" smtClean="0"/>
              <a:pPr/>
              <a:t>17.12.2014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3BF02F0-8DB6-4B81-B6EE-A05B89F9BDD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706186-CCC7-4AD8-BBF8-F668B9A9BDAC}" type="datetimeFigureOut">
              <a:rPr lang="ru-RU" smtClean="0"/>
              <a:pPr/>
              <a:t>17.12.2014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3BF02F0-8DB6-4B81-B6EE-A05B89F9BDD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706186-CCC7-4AD8-BBF8-F668B9A9BDAC}" type="datetimeFigureOut">
              <a:rPr lang="ru-RU" smtClean="0"/>
              <a:pPr/>
              <a:t>17.12.2014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3BF02F0-8DB6-4B81-B6EE-A05B89F9BDD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706186-CCC7-4AD8-BBF8-F668B9A9BDAC}" type="datetimeFigureOut">
              <a:rPr lang="ru-RU" smtClean="0"/>
              <a:pPr/>
              <a:t>17.12.2014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3BF02F0-8DB6-4B81-B6EE-A05B89F9BDD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706186-CCC7-4AD8-BBF8-F668B9A9BDAC}" type="datetimeFigureOut">
              <a:rPr lang="ru-RU" smtClean="0"/>
              <a:pPr/>
              <a:t>17.12.2014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3BF02F0-8DB6-4B81-B6EE-A05B89F9BDD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706186-CCC7-4AD8-BBF8-F668B9A9BDAC}" type="datetimeFigureOut">
              <a:rPr lang="ru-RU" smtClean="0"/>
              <a:pPr/>
              <a:t>17.12.2014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3BF02F0-8DB6-4B81-B6EE-A05B89F9BDD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706186-CCC7-4AD8-BBF8-F668B9A9BDAC}" type="datetimeFigureOut">
              <a:rPr lang="ru-RU" smtClean="0"/>
              <a:pPr/>
              <a:t>17.12.2014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3BF02F0-8DB6-4B81-B6EE-A05B89F9BDD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706186-CCC7-4AD8-BBF8-F668B9A9BDAC}" type="datetimeFigureOut">
              <a:rPr lang="ru-RU" smtClean="0"/>
              <a:pPr/>
              <a:t>17.12.2014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3BF02F0-8DB6-4B81-B6EE-A05B89F9BDD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706186-CCC7-4AD8-BBF8-F668B9A9BDAC}" type="datetimeFigureOut">
              <a:rPr lang="ru-RU" smtClean="0"/>
              <a:pPr/>
              <a:t>17.12.2014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3BF02F0-8DB6-4B81-B6EE-A05B89F9BDD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706186-CCC7-4AD8-BBF8-F668B9A9BDAC}" type="datetimeFigureOut">
              <a:rPr lang="ru-RU" smtClean="0"/>
              <a:pPr/>
              <a:t>17.12.2014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3BF02F0-8DB6-4B81-B6EE-A05B89F9BDD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6C706186-CCC7-4AD8-BBF8-F668B9A9BDAC}" type="datetimeFigureOut">
              <a:rPr lang="ru-RU" smtClean="0"/>
              <a:pPr/>
              <a:t>17.12.2014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C3BF02F0-8DB6-4B81-B6EE-A05B89F9BDD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188641"/>
            <a:ext cx="7776864" cy="648071"/>
          </a:xfrm>
        </p:spPr>
        <p:txBody>
          <a:bodyPr>
            <a:normAutofit fontScale="90000"/>
          </a:bodyPr>
          <a:lstStyle/>
          <a:p>
            <a:r>
              <a:rPr lang="ru-RU" sz="3100" dirty="0" smtClean="0">
                <a:solidFill>
                  <a:srgbClr val="FF0000"/>
                </a:solidFill>
              </a:rPr>
              <a:t>«Профессиональное выгорание»</a:t>
            </a:r>
            <a:r>
              <a:rPr lang="ru-RU" dirty="0" smtClean="0">
                <a:solidFill>
                  <a:srgbClr val="FF0000"/>
                </a:solidFill>
              </a:rPr>
              <a:t>!       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27584" y="908720"/>
            <a:ext cx="7560840" cy="5328592"/>
          </a:xfrm>
        </p:spPr>
        <p:txBody>
          <a:bodyPr>
            <a:normAutofit/>
          </a:bodyPr>
          <a:lstStyle/>
          <a:p>
            <a:r>
              <a:rPr lang="en-US" dirty="0" smtClean="0"/>
              <a:t>………………………………………………………………………………………….</a:t>
            </a:r>
            <a:endParaRPr lang="ru-RU" dirty="0"/>
          </a:p>
        </p:txBody>
      </p:sp>
      <p:pic>
        <p:nvPicPr>
          <p:cNvPr id="4" name="Рисунок 3" descr="Все самое интересное в сети: видео, игры, картинки, фото, обои для рабочего стола, новости и многое другое для просмотра и скачи"/>
          <p:cNvPicPr/>
          <p:nvPr/>
        </p:nvPicPr>
        <p:blipFill>
          <a:blip r:embed="rId2" cstate="print"/>
          <a:srcRect l="8730" t="4848" r="8333" b="9394"/>
          <a:stretch>
            <a:fillRect/>
          </a:stretch>
        </p:blipFill>
        <p:spPr bwMode="auto">
          <a:xfrm>
            <a:off x="2339752" y="1196752"/>
            <a:ext cx="4248472" cy="52565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Что нужно и чего не нужно делать при выгорании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b="1" dirty="0" smtClean="0"/>
              <a:t>НЕ скрывайте </a:t>
            </a:r>
            <a:r>
              <a:rPr lang="ru-RU" dirty="0" smtClean="0"/>
              <a:t>свои чувства. Учитесь обсуждать их с теми коллегами, которым доверяете. Однако именно обсуждайте, а не жалуйтесь.  </a:t>
            </a:r>
          </a:p>
          <a:p>
            <a:r>
              <a:rPr lang="ru-RU" b="1" dirty="0" smtClean="0"/>
              <a:t>НЕ избегайте </a:t>
            </a:r>
            <a:r>
              <a:rPr lang="ru-RU" dirty="0" smtClean="0"/>
              <a:t>говорить</a:t>
            </a:r>
            <a:r>
              <a:rPr lang="ru-RU" b="1" dirty="0" smtClean="0"/>
              <a:t> </a:t>
            </a:r>
            <a:r>
              <a:rPr lang="ru-RU" dirty="0" smtClean="0"/>
              <a:t>о неприятных для вас ситуациях, но при этом не забывайте рассказывать об успехах и достижениях. </a:t>
            </a:r>
          </a:p>
          <a:p>
            <a:r>
              <a:rPr lang="ru-RU" b="1" dirty="0" smtClean="0"/>
              <a:t>НЕ стесняйтесь </a:t>
            </a:r>
            <a:r>
              <a:rPr lang="ru-RU" dirty="0" smtClean="0"/>
              <a:t>попросить о помощи и принять ее. </a:t>
            </a:r>
          </a:p>
          <a:p>
            <a:r>
              <a:rPr lang="ru-RU" b="1" dirty="0" smtClean="0"/>
              <a:t>НЕ позволяйте </a:t>
            </a:r>
            <a:r>
              <a:rPr lang="ru-RU" dirty="0" smtClean="0"/>
              <a:t>чувствам стеснения, неловкости останавливать вас, когда другие предоставляют вам предлагают помощь. </a:t>
            </a:r>
          </a:p>
          <a:p>
            <a:r>
              <a:rPr lang="ru-RU" b="1" dirty="0" smtClean="0"/>
              <a:t>НЕ ожидайте</a:t>
            </a:r>
            <a:r>
              <a:rPr lang="ru-RU" dirty="0" smtClean="0"/>
              <a:t>, что тяжелые состояния, характерные для выгорания, уйдут сами по себе. Если не предпринимать мер, они будут только углубляться.  </a:t>
            </a:r>
          </a:p>
          <a:p>
            <a:r>
              <a:rPr lang="ru-RU" b="1" dirty="0" smtClean="0"/>
              <a:t>Выделяйте </a:t>
            </a:r>
            <a:r>
              <a:rPr lang="ru-RU" dirty="0" smtClean="0"/>
              <a:t>достаточное</a:t>
            </a:r>
            <a:r>
              <a:rPr lang="ru-RU" b="1" dirty="0" smtClean="0"/>
              <a:t> </a:t>
            </a:r>
            <a:r>
              <a:rPr lang="ru-RU" dirty="0" smtClean="0"/>
              <a:t>время для сна, отдыха, размышлений. Постарайтесь сохранять нормальный распорядок жизни, насколько это возможно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085184"/>
            <a:ext cx="8219256" cy="144016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Помоги себе сам: </a:t>
            </a:r>
            <a:br>
              <a:rPr lang="ru-RU" dirty="0" smtClean="0"/>
            </a:br>
            <a:r>
              <a:rPr lang="ru-RU" dirty="0" smtClean="0"/>
              <a:t>осваиваем приемы </a:t>
            </a:r>
            <a:r>
              <a:rPr lang="ru-RU" dirty="0" err="1" smtClean="0"/>
              <a:t>саморегуляции</a:t>
            </a:r>
            <a:r>
              <a:rPr lang="ru-RU" dirty="0" smtClean="0"/>
              <a:t> и </a:t>
            </a:r>
            <a:r>
              <a:rPr lang="ru-RU" dirty="0" err="1" smtClean="0"/>
              <a:t>самоподдержки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482824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sz="2200" dirty="0" smtClean="0"/>
              <a:t>   </a:t>
            </a:r>
            <a:r>
              <a:rPr lang="ru-RU" sz="2600" b="1" dirty="0" err="1" smtClean="0">
                <a:solidFill>
                  <a:schemeClr val="accent1">
                    <a:lumMod val="75000"/>
                  </a:schemeClr>
                </a:solidFill>
              </a:rPr>
              <a:t>Искусственые</a:t>
            </a:r>
            <a:r>
              <a:rPr lang="ru-RU" sz="2600" b="1" dirty="0" smtClean="0">
                <a:solidFill>
                  <a:schemeClr val="accent1">
                    <a:lumMod val="75000"/>
                  </a:schemeClr>
                </a:solidFill>
              </a:rPr>
              <a:t> и естественные методы </a:t>
            </a:r>
            <a:r>
              <a:rPr lang="ru-RU" sz="2600" b="1" dirty="0" err="1" smtClean="0">
                <a:solidFill>
                  <a:schemeClr val="accent1">
                    <a:lumMod val="75000"/>
                  </a:schemeClr>
                </a:solidFill>
              </a:rPr>
              <a:t>саморегуляции</a:t>
            </a:r>
            <a:r>
              <a:rPr lang="ru-RU" sz="2600" b="1" dirty="0" smtClean="0">
                <a:solidFill>
                  <a:schemeClr val="accent1">
                    <a:lumMod val="75000"/>
                  </a:schemeClr>
                </a:solidFill>
              </a:rPr>
              <a:t>:</a:t>
            </a:r>
            <a:endParaRPr lang="ru-RU" sz="23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None/>
            </a:pPr>
            <a:endParaRPr lang="ru-RU" sz="2300" dirty="0" smtClean="0"/>
          </a:p>
          <a:p>
            <a:r>
              <a:rPr lang="ru-RU" sz="2300" dirty="0" smtClean="0"/>
              <a:t>Побудь с собой при помощью слов, мысленных образов. Управления дыханием и мышечным тонусом помогает снять эмоциональную напряженность, активировать свою деятельность, восстановить силы (</a:t>
            </a:r>
            <a:r>
              <a:rPr lang="ru-RU" sz="2300" i="1" dirty="0" smtClean="0"/>
              <a:t>искусственные методы </a:t>
            </a:r>
            <a:r>
              <a:rPr lang="ru-RU" sz="2300" i="1" dirty="0" err="1" smtClean="0"/>
              <a:t>саморегуляции</a:t>
            </a:r>
            <a:r>
              <a:rPr lang="ru-RU" sz="2300" dirty="0" smtClean="0"/>
              <a:t>).</a:t>
            </a:r>
          </a:p>
          <a:p>
            <a:endParaRPr lang="ru-RU" sz="2300" dirty="0" smtClean="0"/>
          </a:p>
          <a:p>
            <a:r>
              <a:rPr lang="ru-RU" sz="2300" dirty="0" smtClean="0"/>
              <a:t>Вы «отсыпаетесь» в выходные дни, потягиваетесь, разминая мышцы после сидячей работы, пьете горячий чай, общаетесь с природой и животными, пользуетесь массажем, предпринимаете групповые походы в сауну, танцуете, слушаете музыку(</a:t>
            </a:r>
            <a:r>
              <a:rPr lang="ru-RU" sz="2300" i="1" dirty="0" smtClean="0"/>
              <a:t>естественные методы </a:t>
            </a:r>
            <a:r>
              <a:rPr lang="ru-RU" sz="2300" i="1" dirty="0" err="1" smtClean="0"/>
              <a:t>саморегуляции</a:t>
            </a:r>
            <a:r>
              <a:rPr lang="ru-RU" sz="2300" dirty="0" smtClean="0"/>
              <a:t>).</a:t>
            </a:r>
            <a:endParaRPr lang="ru-RU" sz="23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Психотехники, помогающие в работе над собой.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sz="2000" b="1" dirty="0" smtClean="0"/>
              <a:t>Техника 1</a:t>
            </a:r>
            <a:r>
              <a:rPr lang="ru-RU" sz="2000" dirty="0" smtClean="0"/>
              <a:t>. «Отрезать (отрубить) и отбросить» Техника пригодна для работы с любыми негативными мыслями (типа «у меня опять ничего не выйдет…», «всё это бесполезно» и т.д. и т.п.). Как только почувствуете, что в душу закралась подобная мысль, — немедленно «отрежьте ее и отбросьте», — сделав резкий, «отрезающий» жест левой рукой (резко вниз и в сторону.</a:t>
            </a:r>
          </a:p>
          <a:p>
            <a:r>
              <a:rPr lang="ru-RU" sz="2000" b="1" dirty="0" smtClean="0"/>
              <a:t>Техника 2. </a:t>
            </a:r>
            <a:r>
              <a:rPr lang="ru-RU" sz="2000" dirty="0" smtClean="0"/>
              <a:t>«Лейбл или ярлык» Если в голову пришла негативная мысль, надо мысленно отстраниться от нее и наблюдать за ней со стороны, но не позволять этой мысли завладеть собой.</a:t>
            </a:r>
          </a:p>
          <a:p>
            <a:r>
              <a:rPr lang="ru-RU" sz="2000" b="1" dirty="0" smtClean="0"/>
              <a:t>Техника 3. </a:t>
            </a:r>
            <a:r>
              <a:rPr lang="ru-RU" sz="2000" dirty="0" smtClean="0"/>
              <a:t>«Преувеличение» Как только обнаружится негативная мысль, преувеличьте ее до абсурда, сделайте ее смешной. </a:t>
            </a:r>
            <a:r>
              <a:rPr lang="ru-RU" sz="2000" b="1" dirty="0" smtClean="0"/>
              <a:t>Техника 4. </a:t>
            </a:r>
            <a:r>
              <a:rPr lang="ru-RU" sz="2000" dirty="0" smtClean="0"/>
              <a:t>«Признание своих достоинств» Одно из противоядий при излишней самокритичности — осознать, что вы (так же, как и другие люди!) не можете и не должны быть совершенством. Однако вы достаточно хороши для того, чтобы жить, радоваться и, конечно, быть счастливым и успешным.</a:t>
            </a:r>
            <a:endParaRPr lang="ru-RU" sz="20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Упражнение на расслабление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Сядьте удобно, закройте глаза;  дышите глубоко и медленно;  пройдитесь внутренним взором по всему вашему телу, от макушки до кончиков пальцев ног (и в обратной последовательности) и найдите места наибольшего напряжения (часто это бывают зона вокруг глаз, рот, губы, челюсти, шея, затылок, плечи, живот); обнаружив эти зоны, постарайтесь еще сильнее напрячь места зажимов (до дрожания мышц), делайте это на вдохе;  прочувствуйте это напряжение; резко сбросьте напряжение (делать это нужно на выдохе); сделайте так несколько раз</a:t>
            </a: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5517232"/>
            <a:ext cx="8075240" cy="1008112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FF0000"/>
                </a:solidFill>
              </a:rPr>
              <a:t>Согласитесь: «сгореть на работе» — это очень уж непрофессионально!</a:t>
            </a:r>
            <a:endParaRPr lang="ru-RU" sz="2800" dirty="0">
              <a:solidFill>
                <a:srgbClr val="FF0000"/>
              </a:solidFill>
            </a:endParaRPr>
          </a:p>
        </p:txBody>
      </p:sp>
      <p:pic>
        <p:nvPicPr>
          <p:cNvPr id="9" name="Содержимое 8" descr="Магазин школьник в пензе - Школьный. - 22 Декабря 2013 - Blog - Upr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260648"/>
            <a:ext cx="5904656" cy="5400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У педагога есть две важнейшие задачи: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во-первых, обучение и воспитание; </a:t>
            </a:r>
          </a:p>
          <a:p>
            <a:r>
              <a:rPr lang="ru-RU" sz="3200" dirty="0" smtClean="0"/>
              <a:t>во-вторых, забота о себе и своем развитии, без которой быть устойчивым к выгоранию попросту невозможно.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2657"/>
            <a:ext cx="7772400" cy="1800200"/>
          </a:xfrm>
        </p:spPr>
        <p:txBody>
          <a:bodyPr>
            <a:normAutofit fontScale="90000"/>
          </a:bodyPr>
          <a:lstStyle/>
          <a:p>
            <a:r>
              <a:rPr lang="ru-RU" dirty="0"/>
              <a:t>С</a:t>
            </a:r>
            <a:r>
              <a:rPr lang="ru-RU" dirty="0" smtClean="0"/>
              <a:t>имптомы «профессионального выгорания»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2132856"/>
            <a:ext cx="7776864" cy="4392488"/>
          </a:xfrm>
        </p:spPr>
        <p:txBody>
          <a:bodyPr>
            <a:noAutofit/>
          </a:bodyPr>
          <a:lstStyle/>
          <a:p>
            <a:pPr marL="514350" indent="-514350">
              <a:buAutoNum type="arabicPeriod"/>
            </a:pPr>
            <a:r>
              <a:rPr lang="ru-RU" sz="4400" b="1" dirty="0" smtClean="0">
                <a:solidFill>
                  <a:srgbClr val="FF0000"/>
                </a:solidFill>
              </a:rPr>
              <a:t>усталость;</a:t>
            </a:r>
          </a:p>
          <a:p>
            <a:pPr marL="514350" indent="-514350"/>
            <a:r>
              <a:rPr lang="ru-RU" sz="4400" b="1" dirty="0" smtClean="0">
                <a:solidFill>
                  <a:srgbClr val="FF0000"/>
                </a:solidFill>
              </a:rPr>
              <a:t>  2.утомление; </a:t>
            </a:r>
          </a:p>
          <a:p>
            <a:pPr marL="514350" indent="-514350"/>
            <a:r>
              <a:rPr lang="ru-RU" sz="4400" b="1" dirty="0" smtClean="0">
                <a:solidFill>
                  <a:srgbClr val="FF0000"/>
                </a:solidFill>
              </a:rPr>
              <a:t>   3. истощение;</a:t>
            </a:r>
          </a:p>
          <a:p>
            <a:pPr marL="514350" indent="-514350"/>
            <a:r>
              <a:rPr lang="ru-RU" sz="4400" b="1" dirty="0" smtClean="0">
                <a:solidFill>
                  <a:srgbClr val="FF0000"/>
                </a:solidFill>
              </a:rPr>
              <a:t>    4. бессонница; </a:t>
            </a:r>
          </a:p>
          <a:p>
            <a:pPr marL="514350" indent="-514350"/>
            <a:r>
              <a:rPr lang="ru-RU" sz="4400" b="1" dirty="0" smtClean="0">
                <a:solidFill>
                  <a:srgbClr val="FF0000"/>
                </a:solidFill>
              </a:rPr>
              <a:t>5. пищевые нарушения</a:t>
            </a:r>
            <a:r>
              <a:rPr lang="ru-RU" sz="4400" b="1" dirty="0">
                <a:solidFill>
                  <a:srgbClr val="FF0000"/>
                </a:solidFill>
              </a:rPr>
              <a:t>.</a:t>
            </a:r>
            <a:endParaRPr lang="ru-RU" sz="4400" b="1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509120"/>
            <a:ext cx="8183880" cy="152592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Синдром профессионального выгорания включает в себя три основных компонента: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b="1" u="sng" dirty="0" smtClean="0"/>
              <a:t>Эмоциональное истощение </a:t>
            </a:r>
            <a:r>
              <a:rPr lang="ru-RU" dirty="0" smtClean="0"/>
              <a:t>— состояние, проявляющееся в хронической усталости.</a:t>
            </a:r>
          </a:p>
          <a:p>
            <a:r>
              <a:rPr lang="ru-RU" b="1" u="sng" dirty="0" smtClean="0"/>
              <a:t>Деперсонализация</a:t>
            </a:r>
            <a:r>
              <a:rPr lang="ru-RU" dirty="0" smtClean="0"/>
              <a:t>  (обезличивание) утрата «чувства  собственного Я». Два варианта деперсонализации: в первом случае человек «обезличивает» себя и становится зависимым от других. во втором —обезличивает другого человека (воспитанника, ученика) </a:t>
            </a:r>
          </a:p>
          <a:p>
            <a:r>
              <a:rPr lang="ru-RU" b="1" u="sng" dirty="0" smtClean="0"/>
              <a:t>Редукция </a:t>
            </a:r>
            <a:r>
              <a:rPr lang="ru-RU" dirty="0" smtClean="0"/>
              <a:t>(обесценивание) своих профессиональных достижений тоже может проявляться в двух вариантах: это тенденция занижать свои профессиональные достижения («я не так успешен, как другие»), либо как негативное отношение к «объектам» своего труда и профессиональным обязанностям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Предупреждающая стадия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Один из наиболее важных «пусковых механизмов» выгорания — сужение жизненного пространства личности лишь до профессиональной деятельности. Если работа становится главной ценностью и смыслом всей жизни человека, она обедняет личность. Излишний «рабочий энтузиазм» становится особенно разрушительным, если не вознаграждается материально или хотя бы морально.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Первая стадия выгорания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91487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>Характеризуется отчуждением:</a:t>
            </a:r>
          </a:p>
          <a:p>
            <a:r>
              <a:rPr lang="ru-RU" sz="1600" dirty="0" smtClean="0"/>
              <a:t> </a:t>
            </a:r>
            <a:r>
              <a:rPr lang="ru-RU" sz="1600" b="1" dirty="0" smtClean="0">
                <a:solidFill>
                  <a:srgbClr val="FF0000"/>
                </a:solidFill>
              </a:rPr>
              <a:t>По отношению к коллегам и ученикам</a:t>
            </a:r>
            <a:r>
              <a:rPr lang="ru-RU" sz="1600" dirty="0" smtClean="0">
                <a:solidFill>
                  <a:srgbClr val="FF0000"/>
                </a:solidFill>
              </a:rPr>
              <a:t>:  </a:t>
            </a:r>
            <a:r>
              <a:rPr lang="ru-RU" sz="1600" dirty="0" smtClean="0"/>
              <a:t>утрата положительного восприятия коллег; переход от помощи ученикам, к надзору и контролю;  приписывание вины за собственные неудачи другим людям; проявление негуманного отношения к людям, с которыми работаешь (ученикам, коллегам, подчиненным). </a:t>
            </a:r>
          </a:p>
          <a:p>
            <a:r>
              <a:rPr lang="ru-RU" sz="1600" b="1" dirty="0" smtClean="0">
                <a:solidFill>
                  <a:srgbClr val="FF0000"/>
                </a:solidFill>
              </a:rPr>
              <a:t>По отношению к остальным окружающим</a:t>
            </a:r>
            <a:r>
              <a:rPr lang="ru-RU" sz="1600" dirty="0" smtClean="0">
                <a:solidFill>
                  <a:srgbClr val="FF0000"/>
                </a:solidFill>
              </a:rPr>
              <a:t>: </a:t>
            </a:r>
            <a:r>
              <a:rPr lang="ru-RU" sz="1600" dirty="0" smtClean="0"/>
              <a:t>безразличие;  циничные оценки;  стремление уклониться от контактов. </a:t>
            </a:r>
            <a:endParaRPr lang="ru-RU" sz="1600" dirty="0"/>
          </a:p>
          <a:p>
            <a:r>
              <a:rPr lang="ru-RU" sz="1600" dirty="0" smtClean="0"/>
              <a:t> </a:t>
            </a:r>
            <a:r>
              <a:rPr lang="ru-RU" sz="1600" b="1" dirty="0" smtClean="0">
                <a:solidFill>
                  <a:srgbClr val="FF0000"/>
                </a:solidFill>
              </a:rPr>
              <a:t>По отношению к профессиональной деятельности</a:t>
            </a:r>
            <a:r>
              <a:rPr lang="ru-RU" sz="1600" dirty="0" smtClean="0">
                <a:solidFill>
                  <a:srgbClr val="FF0000"/>
                </a:solidFill>
              </a:rPr>
              <a:t>:  </a:t>
            </a:r>
            <a:r>
              <a:rPr lang="ru-RU" sz="1600" dirty="0" smtClean="0"/>
              <a:t>нежелание идти на работу;  стремление искусственно продлить перерывы в работе, опоздания, уход с работы раньше времени; появление неудовлетворенности работой и перенос акцента на материальный аспект (нередко звучит саркастическая фраза «Они делают вид, что платят нам зарплату, а мы делаем вид, что работаем»).  появление чувства «люди меня используют»; зависть к успешным коллегам и друзьям.</a:t>
            </a:r>
            <a:endParaRPr lang="ru-RU" sz="16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  Вторая стадия выгорания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2800" dirty="0" smtClean="0">
                <a:solidFill>
                  <a:srgbClr val="FF0000"/>
                </a:solidFill>
              </a:rPr>
              <a:t>Депрессия: </a:t>
            </a:r>
            <a:r>
              <a:rPr lang="ru-RU" sz="2800" dirty="0" smtClean="0"/>
              <a:t>постоянное чувство вины, снижение самооценки;  безосновательные страхи, апатия, частая смена настроения. </a:t>
            </a:r>
          </a:p>
          <a:p>
            <a:r>
              <a:rPr lang="ru-RU" sz="2800" dirty="0" smtClean="0">
                <a:solidFill>
                  <a:srgbClr val="FF0000"/>
                </a:solidFill>
              </a:rPr>
              <a:t>Агрессия:  </a:t>
            </a:r>
            <a:r>
              <a:rPr lang="ru-RU" sz="2800" dirty="0" smtClean="0"/>
              <a:t>обвинение других, игнорирование своего «вклада» в неудачи;  нетерпимость к другим и утрата способности к компромиссу;  подозрительность и конфликты с окружением.</a:t>
            </a:r>
            <a:endParaRPr lang="ru-RU" sz="28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 Третья стадия («истощение»)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b="1" dirty="0" smtClean="0">
                <a:solidFill>
                  <a:schemeClr val="accent1"/>
                </a:solidFill>
              </a:rPr>
              <a:t>Это глубокое выгорание, затрагивающее личность в целом. </a:t>
            </a:r>
            <a:r>
              <a:rPr lang="ru-RU" dirty="0" smtClean="0"/>
              <a:t>Негативные изменения захватывают все уровни личности: от эмоционального отношения к миру и деформации жизненных ценностей (у одних это проявляется в безразличии, у других — в депрессии, у третьих — в обиде на весь мир, который «не ценит усилий», до телесного уровня, когда интенсивное профессиональное общение нередко аукается головной болью или даже тошнотой, а после работы наступают апатия, сонливость или наоборот, — бессонница. Также наблюдается снижение иммунитета (частые недомогания и простуды). Далее возможны более серьезные сбои деятельности организма: повышенное давление, тахикардия, постоянные головные боли; боли в позвоночнике, расстройства пищеварения. Искажаются пищевые привычки: у одних появляется отвращение к пище («кусок не лезет в горло»); другие, наоборот, постоянно что-то жуют, как бы стремясь «успокоить» себя и заполнить пустоту внутри</a:t>
            </a:r>
          </a:p>
          <a:p>
            <a:r>
              <a:rPr lang="ru-RU" dirty="0" smtClean="0"/>
              <a:t>Развиваются различные виды зависимостей.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  Завершающая стадия («разочарование и отчаяние»)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Ее маркеры — ощущение пустоты, беспомощности и бессмысленности не только работы, но и жизни. Человек опасно равнодушен ко всем и всему, даже к собственной жизни. По привычке он еще пытается сохранять внешнюю респектабельность и некоторый апломб, но, если приглядеться, станут заметны пустой взгляд и какое-то странное окаменение тела. Безразлично всё: другие люди, любимая раньше работа и он сам.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E1E1E1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522</TotalTime>
  <Words>1159</Words>
  <Application>Microsoft Office PowerPoint</Application>
  <PresentationFormat>Экран (4:3)</PresentationFormat>
  <Paragraphs>50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Аспект</vt:lpstr>
      <vt:lpstr>«Профессиональное выгорание»!       </vt:lpstr>
      <vt:lpstr>У педагога есть две важнейшие задачи:</vt:lpstr>
      <vt:lpstr>Симптомы «профессионального выгорания»</vt:lpstr>
      <vt:lpstr>Синдром профессионального выгорания включает в себя три основных компонента:</vt:lpstr>
      <vt:lpstr>Предупреждающая стадия</vt:lpstr>
      <vt:lpstr>Первая стадия выгорания </vt:lpstr>
      <vt:lpstr>  Вторая стадия выгорания</vt:lpstr>
      <vt:lpstr> Третья стадия («истощение»)</vt:lpstr>
      <vt:lpstr>  Завершающая стадия («разочарование и отчаяние»)</vt:lpstr>
      <vt:lpstr>Что нужно и чего не нужно делать при выгорании</vt:lpstr>
      <vt:lpstr>Помоги себе сам:  осваиваем приемы саморегуляции и самоподдержки</vt:lpstr>
      <vt:lpstr>Психотехники, помогающие в работе над собой.</vt:lpstr>
      <vt:lpstr>Упражнение на расслабление</vt:lpstr>
      <vt:lpstr>Согласитесь: «сгореть на работе» — это очень уж непрофессионально!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симптомы «профессионального выгорания»</dc:title>
  <dc:creator>MASTER</dc:creator>
  <cp:lastModifiedBy>Terminator</cp:lastModifiedBy>
  <cp:revision>33</cp:revision>
  <dcterms:created xsi:type="dcterms:W3CDTF">2014-10-18T08:58:08Z</dcterms:created>
  <dcterms:modified xsi:type="dcterms:W3CDTF">2014-12-17T16:34:47Z</dcterms:modified>
</cp:coreProperties>
</file>