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3" r:id="rId2"/>
    <p:sldId id="256" r:id="rId3"/>
    <p:sldId id="258" r:id="rId4"/>
    <p:sldId id="305" r:id="rId5"/>
    <p:sldId id="306" r:id="rId6"/>
    <p:sldId id="303" r:id="rId7"/>
    <p:sldId id="295" r:id="rId8"/>
    <p:sldId id="271" r:id="rId9"/>
    <p:sldId id="301" r:id="rId10"/>
    <p:sldId id="283" r:id="rId11"/>
    <p:sldId id="304" r:id="rId12"/>
    <p:sldId id="30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62F"/>
    <a:srgbClr val="E5FA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5" autoAdjust="0"/>
    <p:restoredTop sz="98938" autoAdjust="0"/>
  </p:normalViewPr>
  <p:slideViewPr>
    <p:cSldViewPr>
      <p:cViewPr varScale="1">
        <p:scale>
          <a:sx n="69" d="100"/>
          <a:sy n="69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E74D0D-23BE-4600-B4B3-2177FACD4914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EC5337-0B91-4311-A564-124C177C6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FE33EF-F169-46CF-A035-8F1035850F86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4F81D-E106-4DA5-9071-72AAD4D540C7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3F23DE-B037-4210-AD3C-6F7B73263328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414C3C-5653-44F8-8EFC-C96561F4FB9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1BD9-27B3-42F8-93AE-393B34E40898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3D13-00F4-44F5-95C9-25269620F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3717-830D-4F49-B15A-C4BC352D5A6A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8E2D-89EF-4A7B-8BA4-350E96608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21D3C-C4DD-42C6-B0D5-E5949CA30E03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53CD5-D3F7-4636-8236-1B2DAAB42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082B-E8B5-4442-A3B7-BB6DC2CECE0E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EE2A3-6D0C-4187-A839-485AC4369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5B890-3B48-40C2-A2D2-27F4C8A12086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52CC-AF90-481A-9C63-A847EB130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059CF-6422-4E12-8BBC-CC4BDD2411B4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38790-5B01-40D7-A566-3AD9C80CC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4D7D-A673-48F9-8521-455603DAA6D3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4DC7C-F6FE-4A26-9911-3B5AFBC73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9523C-1B20-4441-B6AA-8383C72E81DB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C9932-A458-447A-A614-ED7371497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D21E3-E9E0-4C55-A711-F344B85AB59D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668AB-1426-4192-B049-FE277A0A9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2F17-E25D-4CC2-9BB5-3EA96892A67B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9FCF-D0C3-492E-A382-098D5F426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8A5BF-3996-46C9-BA09-5D66F717982E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3DE76-9EC7-4689-B22A-F57EEE4B8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0B2FB1-8321-449C-924A-3D10F4B89730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DAF0CC-1666-4102-B392-E73876415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lovari.yandex.ru/~%D0%BA%D0%BD%D0%B8%D0%B3%D0%B8/%D0%91%D0%A1%D0%AD/%D0%90%D0%BD%D1%82%D0%B8...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3"/>
          <p:cNvSpPr>
            <a:spLocks noChangeArrowheads="1"/>
          </p:cNvSpPr>
          <p:nvPr/>
        </p:nvSpPr>
        <p:spPr bwMode="auto">
          <a:xfrm rot="10800000" flipV="1">
            <a:off x="1979712" y="1988840"/>
            <a:ext cx="480970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ru-RU" sz="4800" b="1" i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6600" b="1" i="1" u="sng" dirty="0">
                <a:solidFill>
                  <a:srgbClr val="FF0000"/>
                </a:solidFill>
                <a:latin typeface="Calibri" pitchFamily="34" charset="0"/>
              </a:rPr>
              <a:t>Антонимы</a:t>
            </a:r>
            <a:endParaRPr lang="ru-RU" sz="6600" i="1" u="sng" dirty="0"/>
          </a:p>
        </p:txBody>
      </p:sp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-571500" y="4725145"/>
            <a:ext cx="90011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latin typeface="Comic Sans MS" pitchFamily="66" charset="0"/>
              </a:rPr>
              <a:t>                                                              Автор: учитель русского языка и литературы</a:t>
            </a:r>
          </a:p>
          <a:p>
            <a:pPr algn="r"/>
            <a:r>
              <a:rPr lang="ru-RU" sz="1400" i="1" dirty="0" smtClean="0">
                <a:latin typeface="Comic Sans MS" pitchFamily="66" charset="0"/>
              </a:rPr>
              <a:t>Яворская Светлана Александровна, МОБУ СОШ</a:t>
            </a:r>
            <a:endParaRPr lang="ru-RU" sz="1400" i="1" dirty="0">
              <a:latin typeface="Comic Sans MS" pitchFamily="66" charset="0"/>
            </a:endParaRPr>
          </a:p>
          <a:p>
            <a:pPr algn="r"/>
            <a:r>
              <a:rPr lang="ru-RU" sz="1400" i="1" dirty="0">
                <a:latin typeface="Comic Sans MS" pitchFamily="66" charset="0"/>
              </a:rPr>
              <a:t>с</a:t>
            </a:r>
            <a:r>
              <a:rPr lang="ru-RU" sz="1400" i="1" dirty="0" smtClean="0">
                <a:latin typeface="Comic Sans MS" pitchFamily="66" charset="0"/>
              </a:rPr>
              <a:t>. Тирлянский, г. Белорецк, РБ</a:t>
            </a:r>
            <a:r>
              <a:rPr lang="ru-RU" sz="1200" i="1" dirty="0" smtClean="0">
                <a:latin typeface="Comic Sans MS" pitchFamily="66" charset="0"/>
              </a:rPr>
              <a:t>.         </a:t>
            </a:r>
            <a:endParaRPr lang="ru-RU" sz="1200" i="1" dirty="0">
              <a:latin typeface="Comic Sans MS" pitchFamily="66" charset="0"/>
            </a:endParaRPr>
          </a:p>
        </p:txBody>
      </p:sp>
      <p:pic>
        <p:nvPicPr>
          <p:cNvPr id="6" name="Рисунок 5" descr="r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836712"/>
            <a:ext cx="1331210" cy="1288341"/>
          </a:xfrm>
          <a:prstGeom prst="rect">
            <a:avLst/>
          </a:prstGeom>
        </p:spPr>
      </p:pic>
      <p:pic>
        <p:nvPicPr>
          <p:cNvPr id="7" name="Рисунок 6" descr="Russian_language6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4293096"/>
            <a:ext cx="2025131" cy="1584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000125" y="714375"/>
            <a:ext cx="7429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7030A0"/>
                </a:solidFill>
              </a:rPr>
              <a:t>Озаглавить текст, разделить на части,  выписать предложения с антонимами.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785813" y="2071688"/>
            <a:ext cx="78216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omic Sans MS" pitchFamily="66" charset="0"/>
              </a:rPr>
              <a:t>Деревья бывают толстые, тонкие, высокие, низкие, прямые, кривые. А в горах можно увидеть дерево волосатое. Увидишь и глазам не поверишь. А подойдешь, пощупаешь, так и есть, мохнатое! Ствол сверху обыкновенный, а снизу звериной шерстью оброс! Если спрятаться у такого  мохнатого дерева, то можно тайну его разгадать. Спустится со скалы дикая коза, подойдёт к дереву и начнёт тереться! Линяет она весной, вот шерсть зимнюю клочьями о кору счёсывает. Одна коза почешется, вторая потрётся, третья поскребётся, вот дерево шерстью и обрастает. Стоит волосатое дерево всем на удивление.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214438" y="1500188"/>
            <a:ext cx="724599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     Домашнее задание :</a:t>
            </a:r>
          </a:p>
          <a:p>
            <a:endParaRPr lang="ru-RU" sz="28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>
                <a:solidFill>
                  <a:srgbClr val="7030A0"/>
                </a:solidFill>
              </a:rPr>
              <a:t> найти и записать пословицы и поговорки с антонимами;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7030A0"/>
                </a:solidFill>
              </a:rPr>
              <a:t>Подобрать синонимы и антонимы к словам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тьма, свобода, счастье.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v"/>
            </a:pP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428625" y="1643063"/>
            <a:ext cx="8429625" cy="4136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использованной литературы:</a:t>
            </a:r>
          </a:p>
          <a:p>
            <a:pPr marL="533400" indent="-533400">
              <a:lnSpc>
                <a:spcPct val="90000"/>
              </a:lnSpc>
            </a:pP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1.Г.Александрова.Занимательный русский язык. – Санкт- Петербург «</a:t>
            </a:r>
            <a:r>
              <a:rPr lang="ru-RU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Тригон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», 1998.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Учебник русского языка для 5 класса (авторы: Т.А. </a:t>
            </a:r>
            <a:r>
              <a:rPr lang="ru-RU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Ладыженская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Л.А. </a:t>
            </a:r>
            <a:r>
              <a:rPr lang="ru-RU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Тростенцова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Л.Т.Григорян, </a:t>
            </a:r>
            <a:r>
              <a:rPr lang="ru-RU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И.И.Кулибаба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3.Толковый словарь, словарь синонимов и антонимов.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4. «Контрольно – измерительные материалы. Русский язык. 5 класс» 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Сост. Н.В. Егорова. М. : ВАКО, 2013.</a:t>
            </a:r>
          </a:p>
          <a:p>
            <a:pPr marL="533400" indent="-533400">
              <a:lnSpc>
                <a:spcPct val="90000"/>
              </a:lnSpc>
            </a:pP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3"/>
          <p:cNvSpPr>
            <a:spLocks noChangeArrowheads="1"/>
          </p:cNvSpPr>
          <p:nvPr/>
        </p:nvSpPr>
        <p:spPr bwMode="auto">
          <a:xfrm>
            <a:off x="928688" y="1571625"/>
            <a:ext cx="74295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rgbClr val="7030A0"/>
                </a:solidFill>
                <a:latin typeface="Calibri" pitchFamily="34" charset="0"/>
              </a:rPr>
              <a:t>Цель:</a:t>
            </a:r>
            <a:r>
              <a:rPr lang="ru-RU" sz="4400" dirty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28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sz="2800" b="1" dirty="0" smtClean="0">
                <a:latin typeface="Calibri" pitchFamily="34" charset="0"/>
              </a:rPr>
              <a:t>Дать  понятие об  антонимах;</a:t>
            </a:r>
            <a:endParaRPr lang="ru-RU" sz="2800" b="1" dirty="0">
              <a:latin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2800" b="1" dirty="0" smtClean="0">
                <a:latin typeface="Calibri" pitchFamily="34" charset="0"/>
              </a:rPr>
              <a:t>Показать роль антонимов в речи; </a:t>
            </a:r>
            <a:endParaRPr lang="ru-RU" sz="2800" b="1" dirty="0">
              <a:latin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2800" b="1" dirty="0" smtClean="0">
                <a:latin typeface="Calibri" pitchFamily="34" charset="0"/>
              </a:rPr>
              <a:t>Развивать навыки работы со словарями;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2800" b="1" dirty="0" smtClean="0">
                <a:latin typeface="Calibri" pitchFamily="34" charset="0"/>
              </a:rPr>
              <a:t>Формировать познавательную активность.</a:t>
            </a:r>
            <a:endParaRPr lang="ru-RU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0063" y="642938"/>
            <a:ext cx="7786687" cy="5251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7030A0"/>
                </a:solidFill>
                <a:latin typeface="Calibri" pitchFamily="34" charset="0"/>
              </a:rPr>
              <a:t> Прочитать стихотворение </a:t>
            </a:r>
            <a:r>
              <a:rPr lang="ru-RU" sz="2800" b="1" dirty="0" err="1">
                <a:solidFill>
                  <a:srgbClr val="7030A0"/>
                </a:solidFill>
                <a:latin typeface="Calibri" pitchFamily="34" charset="0"/>
              </a:rPr>
              <a:t>Д.Чиарди</a:t>
            </a:r>
            <a:r>
              <a:rPr lang="ru-RU" sz="2800" b="1" dirty="0">
                <a:solidFill>
                  <a:srgbClr val="7030A0"/>
                </a:solidFill>
                <a:latin typeface="Calibri" pitchFamily="34" charset="0"/>
              </a:rPr>
              <a:t> «Наоборот»,  сформулировать к нему задание.</a:t>
            </a:r>
          </a:p>
          <a:p>
            <a:pPr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 Нам с тобой 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 Пришел черед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 Сыграть игру 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«Наоборот».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Скажу я слово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Высоко,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 А ты ответишь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Низко.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Скажу я слово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Далеко, </a:t>
            </a:r>
          </a:p>
          <a:p>
            <a:pPr>
              <a:defRPr/>
            </a:pPr>
            <a:r>
              <a:rPr lang="ru-RU" b="1" dirty="0">
                <a:latin typeface="Calibri" pitchFamily="34" charset="0"/>
              </a:rPr>
              <a:t>                А ты ответишь …</a:t>
            </a:r>
          </a:p>
          <a:p>
            <a:pPr>
              <a:defRPr/>
            </a:pPr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                (близко)</a:t>
            </a:r>
          </a:p>
          <a:p>
            <a:pPr>
              <a:defRPr/>
            </a:pPr>
            <a:endParaRPr lang="ru-RU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defRPr/>
            </a:pPr>
            <a:endParaRPr lang="ru-RU" b="1" dirty="0">
              <a:latin typeface="Calibri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500563" y="1785938"/>
            <a:ext cx="3643312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alibri" pitchFamily="34" charset="0"/>
              </a:rPr>
              <a:t>Скажу я слово потолок,</a:t>
            </a:r>
          </a:p>
          <a:p>
            <a:r>
              <a:rPr lang="ru-RU" b="1" dirty="0">
                <a:latin typeface="Calibri" pitchFamily="34" charset="0"/>
              </a:rPr>
              <a:t>А ты ответишь …</a:t>
            </a:r>
          </a:p>
          <a:p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(пол)</a:t>
            </a:r>
          </a:p>
          <a:p>
            <a:endParaRPr lang="ru-RU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Скажу я слово потерял,</a:t>
            </a:r>
          </a:p>
          <a:p>
            <a:r>
              <a:rPr lang="ru-RU" b="1" dirty="0">
                <a:latin typeface="Calibri" pitchFamily="34" charset="0"/>
              </a:rPr>
              <a:t>И скажешь ты…</a:t>
            </a:r>
          </a:p>
          <a:p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( нашел)</a:t>
            </a:r>
          </a:p>
          <a:p>
            <a:endParaRPr lang="ru-RU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Скажу  тебе я  слово</a:t>
            </a:r>
          </a:p>
          <a:p>
            <a:r>
              <a:rPr lang="ru-RU" b="1" dirty="0">
                <a:latin typeface="Calibri" pitchFamily="34" charset="0"/>
              </a:rPr>
              <a:t>Трус,</a:t>
            </a:r>
          </a:p>
          <a:p>
            <a:r>
              <a:rPr lang="ru-RU" b="1" dirty="0">
                <a:latin typeface="Calibri" pitchFamily="34" charset="0"/>
              </a:rPr>
              <a:t>Ответишь ты…</a:t>
            </a:r>
          </a:p>
          <a:p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(храбрец)</a:t>
            </a:r>
          </a:p>
          <a:p>
            <a:endParaRPr lang="ru-RU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ru-RU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7358063" y="2286000"/>
            <a:ext cx="15716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alibri" pitchFamily="34" charset="0"/>
              </a:rPr>
              <a:t>Теперь</a:t>
            </a:r>
          </a:p>
          <a:p>
            <a:r>
              <a:rPr lang="ru-RU" b="1" dirty="0">
                <a:latin typeface="Calibri" pitchFamily="34" charset="0"/>
              </a:rPr>
              <a:t>Начало я скажу.</a:t>
            </a:r>
          </a:p>
          <a:p>
            <a:r>
              <a:rPr lang="ru-RU" b="1" dirty="0">
                <a:latin typeface="Calibri" pitchFamily="34" charset="0"/>
              </a:rPr>
              <a:t>Ну, отвечай …!</a:t>
            </a:r>
          </a:p>
          <a:p>
            <a:r>
              <a:rPr lang="ru-RU" b="1" dirty="0">
                <a:solidFill>
                  <a:srgbClr val="00B050"/>
                </a:solidFill>
                <a:latin typeface="Calibri" pitchFamily="34" charset="0"/>
              </a:rPr>
              <a:t>(конец)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" y="642938"/>
            <a:ext cx="428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старики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6375" y="642938"/>
            <a:ext cx="328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молодёжь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3" y="3429000"/>
            <a:ext cx="442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зима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57813" y="3429000"/>
            <a:ext cx="276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лето</a:t>
            </a:r>
          </a:p>
        </p:txBody>
      </p:sp>
      <p:pic>
        <p:nvPicPr>
          <p:cNvPr id="11" name="Рисунок 10" descr="CCP01_0016L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3168352" cy="2106076"/>
          </a:xfrm>
          <a:prstGeom prst="rect">
            <a:avLst/>
          </a:prstGeom>
        </p:spPr>
      </p:pic>
      <p:pic>
        <p:nvPicPr>
          <p:cNvPr id="13" name="Рисунок 12" descr="c42af8811a02178ef2299b82f3601ae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052736"/>
            <a:ext cx="3236314" cy="2160240"/>
          </a:xfrm>
          <a:prstGeom prst="rect">
            <a:avLst/>
          </a:prstGeom>
        </p:spPr>
      </p:pic>
      <p:pic>
        <p:nvPicPr>
          <p:cNvPr id="14" name="Рисунок 13" descr="qcnC0Lgh4_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933056"/>
            <a:ext cx="3316169" cy="1872208"/>
          </a:xfrm>
          <a:prstGeom prst="rect">
            <a:avLst/>
          </a:prstGeom>
        </p:spPr>
      </p:pic>
      <p:pic>
        <p:nvPicPr>
          <p:cNvPr id="15" name="Рисунок 14" descr="x_2296311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933056"/>
            <a:ext cx="3240360" cy="1935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 rot="10800000" flipV="1">
            <a:off x="1857375" y="723900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закат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929313" y="714375"/>
            <a:ext cx="1544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рассвет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85938" y="3571875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ночь</a:t>
            </a:r>
          </a:p>
        </p:txBody>
      </p:sp>
      <p:pic>
        <p:nvPicPr>
          <p:cNvPr id="6151" name="Picture 4" descr="http://www.artem-kashkanov.ru/articles/8/nigh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933056"/>
            <a:ext cx="2937842" cy="218619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29250" y="3571875"/>
            <a:ext cx="2643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день</a:t>
            </a:r>
          </a:p>
        </p:txBody>
      </p:sp>
      <p:pic>
        <p:nvPicPr>
          <p:cNvPr id="10" name="Рисунок 9" descr="oCYmCK0GL0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72067" y="1196752"/>
            <a:ext cx="3072341" cy="2304256"/>
          </a:xfrm>
          <a:prstGeom prst="rect">
            <a:avLst/>
          </a:prstGeom>
        </p:spPr>
      </p:pic>
      <p:pic>
        <p:nvPicPr>
          <p:cNvPr id="12" name="Рисунок 11" descr="3DODoWcLHy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1196752"/>
            <a:ext cx="3043312" cy="2282484"/>
          </a:xfrm>
          <a:prstGeom prst="rect">
            <a:avLst/>
          </a:prstGeom>
        </p:spPr>
      </p:pic>
      <p:pic>
        <p:nvPicPr>
          <p:cNvPr id="13" name="Рисунок 12" descr="tirlyanskiy-65384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83941" y="4005064"/>
            <a:ext cx="3136037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971600" y="1556792"/>
            <a:ext cx="728662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FF0000"/>
              </a:solidFill>
            </a:endParaRPr>
          </a:p>
          <a:p>
            <a:pPr algn="ctr"/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</a:rPr>
              <a:t>Антонимы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smtClean="0"/>
              <a:t>– слова одной и той же части речи с противоположным лексическим значением.</a:t>
            </a: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5"/>
          <p:cNvSpPr>
            <a:spLocks noChangeArrowheads="1"/>
          </p:cNvSpPr>
          <p:nvPr/>
        </p:nvSpPr>
        <p:spPr bwMode="auto">
          <a:xfrm>
            <a:off x="683568" y="764704"/>
            <a:ext cx="763284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Calibri" pitchFamily="34" charset="0"/>
              </a:rPr>
              <a:t>Антонимы </a:t>
            </a:r>
            <a:r>
              <a:rPr lang="ru-RU" sz="4000" b="1" i="1" dirty="0" smtClean="0">
                <a:solidFill>
                  <a:srgbClr val="FF0000"/>
                </a:solidFill>
                <a:latin typeface="Calibri" pitchFamily="34" charset="0"/>
              </a:rPr>
              <a:t>–</a:t>
            </a:r>
            <a:r>
              <a:rPr lang="ru-RU" sz="4000" dirty="0" smtClean="0"/>
              <a:t>(</a:t>
            </a:r>
            <a:r>
              <a:rPr lang="ru-RU" sz="3600" dirty="0" smtClean="0"/>
              <a:t>от </a:t>
            </a:r>
            <a:r>
              <a:rPr lang="ru-RU" sz="3600" dirty="0" smtClean="0">
                <a:hlinkClick r:id="rId2" tooltip="Анти..."/>
              </a:rPr>
              <a:t>анти</a:t>
            </a:r>
            <a:r>
              <a:rPr lang="ru-RU" sz="3600" u="sng" dirty="0" smtClean="0"/>
              <a:t>...</a:t>
            </a:r>
            <a:r>
              <a:rPr lang="ru-RU" sz="3600" dirty="0" smtClean="0"/>
              <a:t> и </a:t>
            </a:r>
          </a:p>
          <a:p>
            <a:pPr algn="ctr"/>
            <a:r>
              <a:rPr lang="ru-RU" sz="3600" dirty="0" smtClean="0"/>
              <a:t>ónyma — имя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4104456"/>
          </a:xfrm>
        </p:spPr>
        <p:txBody>
          <a:bodyPr/>
          <a:lstStyle/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 помощи словаря подберите слова с приставкой «анти», объясните их значение.</a:t>
            </a:r>
          </a:p>
          <a:p>
            <a:endParaRPr lang="ru-RU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Анти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военный, </a:t>
            </a:r>
            <a:r>
              <a:rPr lang="ru-RU" i="1" dirty="0" smtClean="0">
                <a:solidFill>
                  <a:srgbClr val="0070C0"/>
                </a:solidFill>
              </a:rPr>
              <a:t>анти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патия, </a:t>
            </a:r>
            <a:r>
              <a:rPr lang="ru-RU" i="1" dirty="0" smtClean="0">
                <a:solidFill>
                  <a:srgbClr val="0070C0"/>
                </a:solidFill>
              </a:rPr>
              <a:t>анти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теза, </a:t>
            </a:r>
            <a:r>
              <a:rPr lang="ru-RU" i="1" dirty="0" smtClean="0">
                <a:solidFill>
                  <a:srgbClr val="0070C0"/>
                </a:solidFill>
              </a:rPr>
              <a:t>анти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вирус</a:t>
            </a:r>
            <a:endParaRPr lang="ru-RU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2"/>
          <p:cNvSpPr>
            <a:spLocks noChangeArrowheads="1"/>
          </p:cNvSpPr>
          <p:nvPr/>
        </p:nvSpPr>
        <p:spPr bwMode="auto">
          <a:xfrm>
            <a:off x="571500" y="857250"/>
            <a:ext cx="79295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Дописать пословицы и поговорки. Подчеркнуть антонимы.</a:t>
            </a:r>
          </a:p>
        </p:txBody>
      </p:sp>
      <p:sp>
        <p:nvSpPr>
          <p:cNvPr id="10243" name="Прямоугольник 4"/>
          <p:cNvSpPr>
            <a:spLocks noChangeArrowheads="1"/>
          </p:cNvSpPr>
          <p:nvPr/>
        </p:nvSpPr>
        <p:spPr bwMode="auto">
          <a:xfrm>
            <a:off x="857250" y="2357438"/>
            <a:ext cx="688310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 Доброе слово дом построит,</a:t>
            </a:r>
            <a:endParaRPr lang="ru-RU" sz="2400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714875" y="2357438"/>
            <a:ext cx="3714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а злое дом разрушит.</a:t>
            </a:r>
            <a:endParaRPr lang="ru-RU" sz="2400" dirty="0"/>
          </a:p>
        </p:txBody>
      </p:sp>
      <p:sp>
        <p:nvSpPr>
          <p:cNvPr id="10245" name="Прямоугольник 6"/>
          <p:cNvSpPr>
            <a:spLocks noChangeArrowheads="1"/>
          </p:cNvSpPr>
          <p:nvPr/>
        </p:nvSpPr>
        <p:spPr bwMode="auto">
          <a:xfrm>
            <a:off x="928688" y="3071813"/>
            <a:ext cx="4348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Ученье - свет,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14625" y="3071813"/>
            <a:ext cx="321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 а </a:t>
            </a:r>
            <a:r>
              <a:rPr lang="ru-RU" sz="2400" b="1" dirty="0" err="1">
                <a:solidFill>
                  <a:srgbClr val="FF0000"/>
                </a:solidFill>
                <a:latin typeface="Calibri" pitchFamily="34" charset="0"/>
              </a:rPr>
              <a:t>неученье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  – тьма.</a:t>
            </a:r>
          </a:p>
        </p:txBody>
      </p:sp>
      <p:sp>
        <p:nvSpPr>
          <p:cNvPr id="10247" name="Прямоугольник 8"/>
          <p:cNvSpPr>
            <a:spLocks noChangeArrowheads="1"/>
          </p:cNvSpPr>
          <p:nvPr/>
        </p:nvSpPr>
        <p:spPr bwMode="auto">
          <a:xfrm>
            <a:off x="928688" y="3643313"/>
            <a:ext cx="487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Труд человека кормит,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10800000" flipV="1">
            <a:off x="4000500" y="3635375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а лень  портит.</a:t>
            </a:r>
          </a:p>
        </p:txBody>
      </p:sp>
      <p:sp>
        <p:nvSpPr>
          <p:cNvPr id="10249" name="Прямоугольник 10"/>
          <p:cNvSpPr>
            <a:spLocks noChangeArrowheads="1"/>
          </p:cNvSpPr>
          <p:nvPr/>
        </p:nvSpPr>
        <p:spPr bwMode="auto">
          <a:xfrm rot="10800000" flipV="1">
            <a:off x="928688" y="4306888"/>
            <a:ext cx="4806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Корень ученья горек,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929063" y="4357688"/>
            <a:ext cx="3786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а плод его сладок.</a:t>
            </a:r>
          </a:p>
        </p:txBody>
      </p:sp>
      <p:sp>
        <p:nvSpPr>
          <p:cNvPr id="10251" name="Прямоугольник 12"/>
          <p:cNvSpPr>
            <a:spLocks noChangeArrowheads="1"/>
          </p:cNvSpPr>
          <p:nvPr/>
        </p:nvSpPr>
        <p:spPr bwMode="auto">
          <a:xfrm>
            <a:off x="928688" y="5072063"/>
            <a:ext cx="4951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Человек от лени болеет,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 rot="10800000" flipV="1">
            <a:off x="4286250" y="5097463"/>
            <a:ext cx="4071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а от труда здоровеет.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460500"/>
          <a:ext cx="7858127" cy="4556120"/>
        </p:xfrm>
        <a:graphic>
          <a:graphicData uri="http://schemas.openxmlformats.org/drawingml/2006/table">
            <a:tbl>
              <a:tblPr/>
              <a:tblGrid>
                <a:gridCol w="1785938"/>
                <a:gridCol w="285750"/>
                <a:gridCol w="428625"/>
                <a:gridCol w="357188"/>
                <a:gridCol w="428595"/>
                <a:gridCol w="428625"/>
                <a:gridCol w="438891"/>
                <a:gridCol w="443363"/>
                <a:gridCol w="443363"/>
                <a:gridCol w="460351"/>
                <a:gridCol w="426375"/>
                <a:gridCol w="430875"/>
                <a:gridCol w="428625"/>
                <a:gridCol w="357189"/>
                <a:gridCol w="357186"/>
                <a:gridCol w="357188"/>
              </a:tblGrid>
              <a:tr h="25367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3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84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8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94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30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 flipH="1">
            <a:off x="4929188" y="164306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29188" y="185737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flipH="1">
            <a:off x="4929188" y="21431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flipH="1">
            <a:off x="4929188" y="2357438"/>
            <a:ext cx="366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flipH="1">
            <a:off x="4929188" y="26431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 flipH="1">
            <a:off x="4929188" y="285750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 flipH="1">
            <a:off x="4929188" y="30718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ю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 flipH="1">
            <a:off x="4929188" y="3429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б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flipH="1">
            <a:off x="4929188" y="36306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 flipH="1">
            <a:off x="4929188" y="39290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43250" y="24288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71875" y="24288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 flipH="1">
            <a:off x="4071938" y="24288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 flipH="1">
            <a:off x="4500563" y="2428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500688" y="242887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857875" y="24288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86500" y="24161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15125" y="24288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ь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 flipV="1">
            <a:off x="4214813" y="271462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 flipV="1">
            <a:off x="4286250" y="2928938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ж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43375" y="314325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ь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 flipH="1">
            <a:off x="5857875" y="2643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 flipH="1">
            <a:off x="5857875" y="2916238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flipH="1">
            <a:off x="5905500" y="3130550"/>
            <a:ext cx="59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flipH="1">
            <a:off x="2786063" y="29162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 flipH="1">
            <a:off x="2786063" y="31432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flipH="1">
            <a:off x="2714625" y="3381375"/>
            <a:ext cx="392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 л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786063" y="36433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 flipH="1">
            <a:off x="7143750" y="292893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г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rot="10800000" flipV="1">
            <a:off x="7143750" y="314325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143750" y="34290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143750" y="36433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428875" y="3143250"/>
            <a:ext cx="14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ж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286125" y="314325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з 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643313" y="31432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357938" y="314325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 flipH="1">
            <a:off x="6786563" y="313055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500938" y="314325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071688" y="363061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357438" y="36433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14688" y="364331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г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214688" y="38576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214688" y="4143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14688" y="45005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п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214688" y="477361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214688" y="500062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214688" y="528637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14688" y="5500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ь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00563" y="364331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357813" y="363061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86563" y="36433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500938" y="36433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858125" y="36306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ь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071938" y="391636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071938" y="4143375"/>
            <a:ext cx="14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071938" y="448786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г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071938" y="47736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4071938" y="505936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071938" y="52736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071938" y="55006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714625" y="414337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571875" y="41433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ш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857875" y="42021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286500" y="42021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786563" y="42021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б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143750" y="4202113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857875" y="45005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857875" y="4786313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5857875" y="505936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857875" y="5286375"/>
            <a:ext cx="14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857875" y="550068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6786563" y="391636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786563" y="44878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786563" y="471487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6786563" y="500062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786563" y="52736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2732" name="TextBox 87"/>
          <p:cNvSpPr txBox="1">
            <a:spLocks noChangeArrowheads="1"/>
          </p:cNvSpPr>
          <p:nvPr/>
        </p:nvSpPr>
        <p:spPr bwMode="auto">
          <a:xfrm>
            <a:off x="1428750" y="571500"/>
            <a:ext cx="5786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7030A0"/>
                </a:solidFill>
              </a:rPr>
              <a:t>Подобрать антонимы к словам</a:t>
            </a:r>
          </a:p>
        </p:txBody>
      </p:sp>
      <p:sp>
        <p:nvSpPr>
          <p:cNvPr id="12733" name="TextBox 88"/>
          <p:cNvSpPr txBox="1">
            <a:spLocks noChangeArrowheads="1"/>
          </p:cNvSpPr>
          <p:nvPr/>
        </p:nvSpPr>
        <p:spPr bwMode="auto">
          <a:xfrm>
            <a:off x="500063" y="1214438"/>
            <a:ext cx="4643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</a:rPr>
              <a:t>По горизонтали: </a:t>
            </a:r>
            <a:r>
              <a:rPr lang="ru-RU" b="1"/>
              <a:t>2.Старость.7.Смерть.8.Жара.9.Друг.</a:t>
            </a:r>
          </a:p>
          <a:p>
            <a:r>
              <a:rPr lang="ru-RU" b="1"/>
              <a:t>11.Война.12.Ночь.14.Море.15.Земля.</a:t>
            </a:r>
          </a:p>
        </p:txBody>
      </p:sp>
      <p:sp>
        <p:nvSpPr>
          <p:cNvPr id="12734" name="TextBox 89"/>
          <p:cNvSpPr txBox="1">
            <a:spLocks noChangeArrowheads="1"/>
          </p:cNvSpPr>
          <p:nvPr/>
        </p:nvSpPr>
        <p:spPr bwMode="auto">
          <a:xfrm>
            <a:off x="5357813" y="1071563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</a:rPr>
              <a:t>По вертикали:</a:t>
            </a:r>
            <a:r>
              <a:rPr lang="ru-RU" b="1"/>
              <a:t>1.Лень.</a:t>
            </a:r>
          </a:p>
          <a:p>
            <a:r>
              <a:rPr lang="ru-RU" b="1"/>
              <a:t>3.Правда.4.Плач.5.Слабость</a:t>
            </a:r>
          </a:p>
          <a:p>
            <a:r>
              <a:rPr lang="ru-RU" b="1"/>
              <a:t>6.Счастье.10 .Ум.12.Злость.</a:t>
            </a:r>
          </a:p>
          <a:p>
            <a:r>
              <a:rPr lang="ru-RU" b="1"/>
              <a:t>13.Наказание.15.Конец.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 nodeType="clickPar">
                      <p:stCondLst>
                        <p:cond delay="indefinite"/>
                      </p:stCondLst>
                      <p:childTnLst>
                        <p:par>
                          <p:cTn id="3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 nodeType="clickPar">
                      <p:stCondLst>
                        <p:cond delay="indefinite"/>
                      </p:stCondLst>
                      <p:childTnLst>
                        <p:par>
                          <p:cTn id="3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 nodeType="clickPar">
                      <p:stCondLst>
                        <p:cond delay="indefinite"/>
                      </p:stCondLst>
                      <p:childTnLst>
                        <p:par>
                          <p:cTn id="3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 nodeType="clickPar">
                      <p:stCondLst>
                        <p:cond delay="indefinite"/>
                      </p:stCondLst>
                      <p:childTnLst>
                        <p:par>
                          <p:cTn id="3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 nodeType="clickPar">
                      <p:stCondLst>
                        <p:cond delay="indefinite"/>
                      </p:stCondLst>
                      <p:childTnLst>
                        <p:par>
                          <p:cTn id="3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 nodeType="clickPar">
                      <p:stCondLst>
                        <p:cond delay="indefinite"/>
                      </p:stCondLst>
                      <p:childTnLst>
                        <p:par>
                          <p:cTn id="3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3" grpId="0"/>
      <p:bldP spid="15" grpId="0"/>
      <p:bldP spid="16" grpId="0"/>
      <p:bldP spid="17" grpId="0"/>
      <p:bldP spid="18" grpId="0"/>
      <p:bldP spid="19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527</Words>
  <Application>Microsoft Office PowerPoint</Application>
  <PresentationFormat>Экран (4:3)</PresentationFormat>
  <Paragraphs>257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Wingdings</vt:lpstr>
      <vt:lpstr>Monotype Corsiva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Home</cp:lastModifiedBy>
  <cp:revision>249</cp:revision>
  <dcterms:created xsi:type="dcterms:W3CDTF">2009-02-18T19:14:28Z</dcterms:created>
  <dcterms:modified xsi:type="dcterms:W3CDTF">2014-09-28T17:43:07Z</dcterms:modified>
</cp:coreProperties>
</file>