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93" r:id="rId2"/>
    <p:sldId id="256" r:id="rId3"/>
    <p:sldId id="258" r:id="rId4"/>
    <p:sldId id="305" r:id="rId5"/>
    <p:sldId id="306" r:id="rId6"/>
    <p:sldId id="303" r:id="rId7"/>
    <p:sldId id="295" r:id="rId8"/>
    <p:sldId id="271" r:id="rId9"/>
    <p:sldId id="301" r:id="rId10"/>
    <p:sldId id="283" r:id="rId11"/>
    <p:sldId id="304" r:id="rId12"/>
    <p:sldId id="308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862F"/>
    <a:srgbClr val="E5FA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45" autoAdjust="0"/>
    <p:restoredTop sz="98938" autoAdjust="0"/>
  </p:normalViewPr>
  <p:slideViewPr>
    <p:cSldViewPr>
      <p:cViewPr varScale="1">
        <p:scale>
          <a:sx n="69" d="100"/>
          <a:sy n="69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5E74D0D-23BE-4600-B4B3-2177FACD4914}" type="datetimeFigureOut">
              <a:rPr lang="ru-RU"/>
              <a:pPr>
                <a:defRPr/>
              </a:pPr>
              <a:t>28.09.2014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5EC5337-0B91-4311-A564-124C177C65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4FE33EF-F169-46CF-A035-8F1035850F86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224F81D-E106-4DA5-9071-72AAD4D540C7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63F23DE-B037-4210-AD3C-6F7B73263328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414C3C-5653-44F8-8EFC-C96561F4FB9E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31BD9-27B3-42F8-93AE-393B34E40898}" type="datetimeFigureOut">
              <a:rPr lang="ru-RU"/>
              <a:pPr>
                <a:defRPr/>
              </a:pPr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63D13-00F4-44F5-95C9-25269620FE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F3717-830D-4F49-B15A-C4BC352D5A6A}" type="datetimeFigureOut">
              <a:rPr lang="ru-RU"/>
              <a:pPr>
                <a:defRPr/>
              </a:pPr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E8E2D-89EF-4A7B-8BA4-350E966083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21D3C-C4DD-42C6-B0D5-E5949CA30E03}" type="datetimeFigureOut">
              <a:rPr lang="ru-RU"/>
              <a:pPr>
                <a:defRPr/>
              </a:pPr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53CD5-D3F7-4636-8236-1B2DAAB428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1082B-E8B5-4442-A3B7-BB6DC2CECE0E}" type="datetimeFigureOut">
              <a:rPr lang="ru-RU"/>
              <a:pPr>
                <a:defRPr/>
              </a:pPr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EE2A3-6D0C-4187-A839-485AC4369D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5B890-3B48-40C2-A2D2-27F4C8A12086}" type="datetimeFigureOut">
              <a:rPr lang="ru-RU"/>
              <a:pPr>
                <a:defRPr/>
              </a:pPr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352CC-AF90-481A-9C63-A847EB1300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059CF-6422-4E12-8BBC-CC4BDD2411B4}" type="datetimeFigureOut">
              <a:rPr lang="ru-RU"/>
              <a:pPr>
                <a:defRPr/>
              </a:pPr>
              <a:t>28.09.2014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38790-5B01-40D7-A566-3AD9C80CCB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E4D7D-A673-48F9-8521-455603DAA6D3}" type="datetimeFigureOut">
              <a:rPr lang="ru-RU"/>
              <a:pPr>
                <a:defRPr/>
              </a:pPr>
              <a:t>28.09.2014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4DC7C-F6FE-4A26-9911-3B5AFBC738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9523C-1B20-4441-B6AA-8383C72E81DB}" type="datetimeFigureOut">
              <a:rPr lang="ru-RU"/>
              <a:pPr>
                <a:defRPr/>
              </a:pPr>
              <a:t>28.09.2014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C9932-A458-447A-A614-ED7371497E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D21E3-E9E0-4C55-A711-F344B85AB59D}" type="datetimeFigureOut">
              <a:rPr lang="ru-RU"/>
              <a:pPr>
                <a:defRPr/>
              </a:pPr>
              <a:t>28.09.2014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668AB-1426-4192-B049-FE277A0A95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32F17-E25D-4CC2-9BB5-3EA96892A67B}" type="datetimeFigureOut">
              <a:rPr lang="ru-RU"/>
              <a:pPr>
                <a:defRPr/>
              </a:pPr>
              <a:t>28.09.2014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59FCF-D0C3-492E-A382-098D5F426D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8A5BF-3996-46C9-BA09-5D66F717982E}" type="datetimeFigureOut">
              <a:rPr lang="ru-RU"/>
              <a:pPr>
                <a:defRPr/>
              </a:pPr>
              <a:t>28.09.2014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3DE76-9EC7-4689-B22A-F57EEE4B87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90B2FB1-8321-449C-924A-3D10F4B89730}" type="datetimeFigureOut">
              <a:rPr lang="ru-RU"/>
              <a:pPr>
                <a:defRPr/>
              </a:pPr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EDAF0CC-1666-4102-B392-E738764153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slovari.yandex.ru/~%D0%BA%D0%BD%D0%B8%D0%B3%D0%B8/%D0%91%D0%A1%D0%AD/%D0%90%D0%BD%D1%82%D0%B8...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Прямоугольник 3"/>
          <p:cNvSpPr>
            <a:spLocks noChangeArrowheads="1"/>
          </p:cNvSpPr>
          <p:nvPr/>
        </p:nvSpPr>
        <p:spPr bwMode="auto">
          <a:xfrm rot="10800000" flipV="1">
            <a:off x="1979712" y="1988840"/>
            <a:ext cx="4809703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isometricRightUp"/>
              <a:lightRig rig="threePt" dir="t"/>
            </a:scene3d>
          </a:bodyPr>
          <a:lstStyle/>
          <a:p>
            <a:pPr algn="ctr"/>
            <a:r>
              <a:rPr lang="ru-RU" sz="4800" b="1" i="1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ru-RU" sz="6600" b="1" i="1" u="sng" dirty="0">
                <a:solidFill>
                  <a:srgbClr val="FF0000"/>
                </a:solidFill>
                <a:latin typeface="Calibri" pitchFamily="34" charset="0"/>
              </a:rPr>
              <a:t>Антонимы</a:t>
            </a:r>
            <a:endParaRPr lang="ru-RU" sz="6600" i="1" u="sng" dirty="0"/>
          </a:p>
        </p:txBody>
      </p:sp>
      <p:sp>
        <p:nvSpPr>
          <p:cNvPr id="2051" name="Прямоугольник 4"/>
          <p:cNvSpPr>
            <a:spLocks noChangeArrowheads="1"/>
          </p:cNvSpPr>
          <p:nvPr/>
        </p:nvSpPr>
        <p:spPr bwMode="auto">
          <a:xfrm>
            <a:off x="-571500" y="4725145"/>
            <a:ext cx="900112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sz="1400" i="1" dirty="0">
                <a:latin typeface="Comic Sans MS" pitchFamily="66" charset="0"/>
              </a:rPr>
              <a:t>                                                              Автор: учитель русского языка и литературы</a:t>
            </a:r>
          </a:p>
          <a:p>
            <a:pPr algn="r"/>
            <a:r>
              <a:rPr lang="ru-RU" sz="1400" i="1" dirty="0" smtClean="0">
                <a:latin typeface="Comic Sans MS" pitchFamily="66" charset="0"/>
              </a:rPr>
              <a:t>Яворская Светлана Александровна, МОБУ СОШ</a:t>
            </a:r>
            <a:endParaRPr lang="ru-RU" sz="1400" i="1" dirty="0">
              <a:latin typeface="Comic Sans MS" pitchFamily="66" charset="0"/>
            </a:endParaRPr>
          </a:p>
          <a:p>
            <a:pPr algn="r"/>
            <a:r>
              <a:rPr lang="ru-RU" sz="1400" i="1" dirty="0">
                <a:latin typeface="Comic Sans MS" pitchFamily="66" charset="0"/>
              </a:rPr>
              <a:t>с</a:t>
            </a:r>
            <a:r>
              <a:rPr lang="ru-RU" sz="1400" i="1" dirty="0" smtClean="0">
                <a:latin typeface="Comic Sans MS" pitchFamily="66" charset="0"/>
              </a:rPr>
              <a:t>. Тирлянский, г. Белорецк, РБ</a:t>
            </a:r>
            <a:r>
              <a:rPr lang="ru-RU" sz="1200" i="1" dirty="0" smtClean="0">
                <a:latin typeface="Comic Sans MS" pitchFamily="66" charset="0"/>
              </a:rPr>
              <a:t>.         </a:t>
            </a:r>
            <a:endParaRPr lang="ru-RU" sz="1200" i="1" dirty="0">
              <a:latin typeface="Comic Sans MS" pitchFamily="66" charset="0"/>
            </a:endParaRPr>
          </a:p>
        </p:txBody>
      </p:sp>
      <p:pic>
        <p:nvPicPr>
          <p:cNvPr id="6" name="Рисунок 5" descr="r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32240" y="836712"/>
            <a:ext cx="1331210" cy="1288341"/>
          </a:xfrm>
          <a:prstGeom prst="rect">
            <a:avLst/>
          </a:prstGeom>
        </p:spPr>
      </p:pic>
      <p:pic>
        <p:nvPicPr>
          <p:cNvPr id="7" name="Рисунок 6" descr="Russian_language6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99592" y="4293096"/>
            <a:ext cx="2025131" cy="1584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1000125" y="714375"/>
            <a:ext cx="74295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7030A0"/>
                </a:solidFill>
              </a:rPr>
              <a:t>Озаглавить текст, разделить на части,  выписать предложения с антонимами.</a:t>
            </a: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785813" y="2071688"/>
            <a:ext cx="7821612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>
                <a:latin typeface="Comic Sans MS" pitchFamily="66" charset="0"/>
              </a:rPr>
              <a:t>Деревья бывают толстые, тонкие, высокие, низкие, прямые, кривые. А в горах можно увидеть дерево волосатое. Увидишь и глазам не поверишь. А подойдешь, пощупаешь, так и есть, мохнатое! Ствол сверху обыкновенный, а снизу звериной шерстью оброс! Если спрятаться у такого  мохнатого дерева, то можно тайну его разгадать. Спустится со скалы дикая коза, подойдёт к дереву и начнёт тереться! Линяет она весной, вот шерсть зимнюю клочьями о кору счёсывает. Одна коза почешется, вторая потрётся, третья поскребётся, вот дерево шерстью и обрастает. Стоит волосатое дерево всем на удивление.</a:t>
            </a:r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3"/>
          <p:cNvSpPr txBox="1">
            <a:spLocks noChangeArrowheads="1"/>
          </p:cNvSpPr>
          <p:nvPr/>
        </p:nvSpPr>
        <p:spPr bwMode="auto">
          <a:xfrm>
            <a:off x="1214438" y="1500188"/>
            <a:ext cx="7245994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7030A0"/>
                </a:solidFill>
              </a:rPr>
              <a:t>     Домашнее задание :</a:t>
            </a:r>
          </a:p>
          <a:p>
            <a:endParaRPr lang="ru-RU" sz="2800" b="1" dirty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2400" b="1" dirty="0">
                <a:solidFill>
                  <a:srgbClr val="7030A0"/>
                </a:solidFill>
              </a:rPr>
              <a:t> найти и записать пословицы и поговорки с антонимами;</a:t>
            </a:r>
          </a:p>
          <a:p>
            <a:pPr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7030A0"/>
                </a:solidFill>
              </a:rPr>
              <a:t>Подобрать синонимы и антонимы к словам </a:t>
            </a:r>
            <a:r>
              <a:rPr lang="ru-RU" sz="2400" i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тьма, свобода, счастье.</a:t>
            </a:r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buFont typeface="Wingdings" pitchFamily="2" charset="2"/>
              <a:buChar char="v"/>
            </a:pPr>
            <a:endParaRPr lang="ru-RU" sz="2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Прямоугольник 1"/>
          <p:cNvSpPr>
            <a:spLocks noChangeArrowheads="1"/>
          </p:cNvSpPr>
          <p:nvPr/>
        </p:nvSpPr>
        <p:spPr bwMode="auto">
          <a:xfrm>
            <a:off x="428625" y="1643063"/>
            <a:ext cx="8429625" cy="4136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indent="-533400">
              <a:lnSpc>
                <a:spcPct val="90000"/>
              </a:lnSpc>
            </a:pP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Список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использованной литературы:</a:t>
            </a:r>
          </a:p>
          <a:p>
            <a:pPr marL="533400" indent="-533400">
              <a:lnSpc>
                <a:spcPct val="90000"/>
              </a:lnSpc>
            </a:pPr>
            <a:endParaRPr lang="ru-RU" sz="24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3400" indent="-533400">
              <a:lnSpc>
                <a:spcPct val="90000"/>
              </a:lnSpc>
            </a:pPr>
            <a: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1.Г.Александрова.Занимательный русский язык. – Санкт- Петербург «</a:t>
            </a:r>
            <a:r>
              <a:rPr lang="ru-RU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Тригон</a:t>
            </a:r>
            <a: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», 1998.</a:t>
            </a:r>
          </a:p>
          <a:p>
            <a:pPr marL="533400" indent="-533400">
              <a:lnSpc>
                <a:spcPct val="90000"/>
              </a:lnSpc>
            </a:pPr>
            <a: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Учебник русского языка для 5 класса (авторы: Т.А. </a:t>
            </a:r>
            <a:r>
              <a:rPr lang="ru-RU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Ладыженская</a:t>
            </a:r>
            <a: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Л.А. </a:t>
            </a:r>
            <a:r>
              <a:rPr lang="ru-RU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Тростенцова</a:t>
            </a:r>
            <a: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Л.Т.Григорян, </a:t>
            </a:r>
            <a:r>
              <a:rPr lang="ru-RU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И.И.Кулибаба</a:t>
            </a: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533400" indent="-533400">
              <a:lnSpc>
                <a:spcPct val="90000"/>
              </a:lnSpc>
            </a:pPr>
            <a: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3.Толковый словарь, словарь синонимов и антонимов.</a:t>
            </a:r>
          </a:p>
          <a:p>
            <a:pPr marL="533400" indent="-533400">
              <a:lnSpc>
                <a:spcPct val="90000"/>
              </a:lnSpc>
            </a:pPr>
            <a: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4. «Контрольно – измерительные материалы. Русский язык. 5 класс» 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Сост. Н.В. Егорова. М. : ВАКО, 2013.</a:t>
            </a:r>
          </a:p>
          <a:p>
            <a:pPr marL="533400" indent="-533400">
              <a:lnSpc>
                <a:spcPct val="90000"/>
              </a:lnSpc>
            </a:pPr>
            <a:endParaRPr lang="ru-RU" sz="24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3400" indent="-533400">
              <a:lnSpc>
                <a:spcPct val="90000"/>
              </a:lnSpc>
            </a:pPr>
            <a: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Прямоугольник 3"/>
          <p:cNvSpPr>
            <a:spLocks noChangeArrowheads="1"/>
          </p:cNvSpPr>
          <p:nvPr/>
        </p:nvSpPr>
        <p:spPr bwMode="auto">
          <a:xfrm>
            <a:off x="928688" y="1571625"/>
            <a:ext cx="742950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 dirty="0">
                <a:solidFill>
                  <a:srgbClr val="7030A0"/>
                </a:solidFill>
                <a:latin typeface="Calibri" pitchFamily="34" charset="0"/>
              </a:rPr>
              <a:t>Цель:</a:t>
            </a:r>
            <a:r>
              <a:rPr lang="ru-RU" sz="4400" dirty="0">
                <a:solidFill>
                  <a:srgbClr val="7030A0"/>
                </a:solidFill>
                <a:latin typeface="Calibri" pitchFamily="34" charset="0"/>
              </a:rPr>
              <a:t> </a:t>
            </a:r>
          </a:p>
          <a:p>
            <a:pPr>
              <a:buClr>
                <a:srgbClr val="7030A0"/>
              </a:buClr>
              <a:buFont typeface="Wingdings" pitchFamily="2" charset="2"/>
              <a:buChar char="§"/>
            </a:pPr>
            <a:r>
              <a:rPr lang="ru-RU" sz="2800" dirty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ru-RU" sz="2800" b="1" dirty="0" smtClean="0">
                <a:latin typeface="Calibri" pitchFamily="34" charset="0"/>
              </a:rPr>
              <a:t>Дать  понятие об  антонимах;</a:t>
            </a:r>
            <a:endParaRPr lang="ru-RU" sz="2800" b="1" dirty="0">
              <a:latin typeface="Calibri" pitchFamily="34" charset="0"/>
            </a:endParaRPr>
          </a:p>
          <a:p>
            <a:pPr>
              <a:buClr>
                <a:srgbClr val="7030A0"/>
              </a:buClr>
              <a:buFont typeface="Wingdings" pitchFamily="2" charset="2"/>
              <a:buChar char="§"/>
            </a:pPr>
            <a:r>
              <a:rPr lang="ru-RU" sz="2800" b="1" dirty="0" smtClean="0">
                <a:latin typeface="Calibri" pitchFamily="34" charset="0"/>
              </a:rPr>
              <a:t>Показать роль антонимов в речи; </a:t>
            </a:r>
            <a:endParaRPr lang="ru-RU" sz="2800" b="1" dirty="0">
              <a:latin typeface="Calibri" pitchFamily="34" charset="0"/>
            </a:endParaRPr>
          </a:p>
          <a:p>
            <a:pPr>
              <a:buClr>
                <a:srgbClr val="7030A0"/>
              </a:buClr>
              <a:buFont typeface="Wingdings" pitchFamily="2" charset="2"/>
              <a:buChar char="§"/>
            </a:pPr>
            <a:r>
              <a:rPr lang="ru-RU" sz="2800" b="1" dirty="0" smtClean="0">
                <a:latin typeface="Calibri" pitchFamily="34" charset="0"/>
              </a:rPr>
              <a:t>Развивать навыки работы со словарями;</a:t>
            </a:r>
          </a:p>
          <a:p>
            <a:pPr>
              <a:buClr>
                <a:srgbClr val="7030A0"/>
              </a:buClr>
              <a:buFont typeface="Wingdings" pitchFamily="2" charset="2"/>
              <a:buChar char="§"/>
            </a:pPr>
            <a:r>
              <a:rPr lang="ru-RU" sz="2800" b="1" dirty="0" smtClean="0">
                <a:latin typeface="Calibri" pitchFamily="34" charset="0"/>
              </a:rPr>
              <a:t>Формировать познавательную активность.</a:t>
            </a:r>
            <a:endParaRPr lang="ru-RU" sz="28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00063" y="642938"/>
            <a:ext cx="7786687" cy="52514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rgbClr val="7030A0"/>
                </a:solidFill>
                <a:latin typeface="Calibri" pitchFamily="34" charset="0"/>
              </a:rPr>
              <a:t> Прочитать стихотворение </a:t>
            </a:r>
            <a:r>
              <a:rPr lang="ru-RU" sz="2800" b="1" dirty="0" err="1">
                <a:solidFill>
                  <a:srgbClr val="7030A0"/>
                </a:solidFill>
                <a:latin typeface="Calibri" pitchFamily="34" charset="0"/>
              </a:rPr>
              <a:t>Д.Чиарди</a:t>
            </a:r>
            <a:r>
              <a:rPr lang="ru-RU" sz="2800" b="1" dirty="0">
                <a:solidFill>
                  <a:srgbClr val="7030A0"/>
                </a:solidFill>
                <a:latin typeface="Calibri" pitchFamily="34" charset="0"/>
              </a:rPr>
              <a:t> «Наоборот»,  сформулировать к нему задание.</a:t>
            </a:r>
          </a:p>
          <a:p>
            <a:pPr>
              <a:defRPr/>
            </a:pPr>
            <a:endParaRPr lang="ru-RU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  <a:p>
            <a:pPr>
              <a:defRPr/>
            </a:pPr>
            <a:r>
              <a:rPr lang="ru-RU" b="1" dirty="0">
                <a:latin typeface="Calibri" pitchFamily="34" charset="0"/>
              </a:rPr>
              <a:t>                  Нам с тобой </a:t>
            </a:r>
          </a:p>
          <a:p>
            <a:pPr>
              <a:defRPr/>
            </a:pPr>
            <a:r>
              <a:rPr lang="ru-RU" b="1" dirty="0">
                <a:latin typeface="Calibri" pitchFamily="34" charset="0"/>
              </a:rPr>
              <a:t>                  Пришел черед</a:t>
            </a:r>
          </a:p>
          <a:p>
            <a:pPr>
              <a:defRPr/>
            </a:pPr>
            <a:r>
              <a:rPr lang="ru-RU" b="1" dirty="0">
                <a:latin typeface="Calibri" pitchFamily="34" charset="0"/>
              </a:rPr>
              <a:t>                  Сыграть игру </a:t>
            </a:r>
          </a:p>
          <a:p>
            <a:pPr>
              <a:defRPr/>
            </a:pPr>
            <a:r>
              <a:rPr lang="ru-RU" b="1" dirty="0">
                <a:latin typeface="Calibri" pitchFamily="34" charset="0"/>
              </a:rPr>
              <a:t>                «Наоборот».</a:t>
            </a:r>
          </a:p>
          <a:p>
            <a:pPr>
              <a:defRPr/>
            </a:pPr>
            <a:r>
              <a:rPr lang="ru-RU" b="1" dirty="0">
                <a:latin typeface="Calibri" pitchFamily="34" charset="0"/>
              </a:rPr>
              <a:t>                 Скажу я слово</a:t>
            </a:r>
          </a:p>
          <a:p>
            <a:pPr>
              <a:defRPr/>
            </a:pPr>
            <a:r>
              <a:rPr lang="ru-RU" b="1" dirty="0">
                <a:latin typeface="Calibri" pitchFamily="34" charset="0"/>
              </a:rPr>
              <a:t>                 Высоко,</a:t>
            </a:r>
          </a:p>
          <a:p>
            <a:pPr>
              <a:defRPr/>
            </a:pPr>
            <a:r>
              <a:rPr lang="ru-RU" b="1" dirty="0">
                <a:latin typeface="Calibri" pitchFamily="34" charset="0"/>
              </a:rPr>
              <a:t>                 А ты ответишь</a:t>
            </a:r>
          </a:p>
          <a:p>
            <a:pPr>
              <a:defRPr/>
            </a:pPr>
            <a:r>
              <a:rPr lang="ru-RU" b="1" dirty="0">
                <a:latin typeface="Calibri" pitchFamily="34" charset="0"/>
              </a:rPr>
              <a:t>                Низко.</a:t>
            </a:r>
          </a:p>
          <a:p>
            <a:pPr>
              <a:defRPr/>
            </a:pPr>
            <a:r>
              <a:rPr lang="ru-RU" b="1" dirty="0">
                <a:latin typeface="Calibri" pitchFamily="34" charset="0"/>
              </a:rPr>
              <a:t>                Скажу я слово</a:t>
            </a:r>
          </a:p>
          <a:p>
            <a:pPr>
              <a:defRPr/>
            </a:pPr>
            <a:r>
              <a:rPr lang="ru-RU" b="1" dirty="0">
                <a:latin typeface="Calibri" pitchFamily="34" charset="0"/>
              </a:rPr>
              <a:t>                Далеко, </a:t>
            </a:r>
          </a:p>
          <a:p>
            <a:pPr>
              <a:defRPr/>
            </a:pPr>
            <a:r>
              <a:rPr lang="ru-RU" b="1" dirty="0">
                <a:latin typeface="Calibri" pitchFamily="34" charset="0"/>
              </a:rPr>
              <a:t>                А ты ответишь …</a:t>
            </a:r>
          </a:p>
          <a:p>
            <a:pPr>
              <a:defRPr/>
            </a:pPr>
            <a:r>
              <a:rPr lang="ru-RU" b="1" dirty="0">
                <a:solidFill>
                  <a:srgbClr val="00B050"/>
                </a:solidFill>
                <a:latin typeface="Calibri" pitchFamily="34" charset="0"/>
              </a:rPr>
              <a:t>                (близко)</a:t>
            </a:r>
          </a:p>
          <a:p>
            <a:pPr>
              <a:defRPr/>
            </a:pPr>
            <a:endParaRPr lang="ru-RU" b="1" dirty="0">
              <a:solidFill>
                <a:srgbClr val="FF0000"/>
              </a:solidFill>
              <a:latin typeface="Calibri" pitchFamily="34" charset="0"/>
            </a:endParaRPr>
          </a:p>
          <a:p>
            <a:pPr>
              <a:defRPr/>
            </a:pPr>
            <a:endParaRPr lang="ru-RU" b="1" dirty="0">
              <a:latin typeface="Calibri" pitchFamily="34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4500563" y="1785938"/>
            <a:ext cx="3643312" cy="431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>
                <a:latin typeface="Calibri" pitchFamily="34" charset="0"/>
              </a:rPr>
              <a:t>Скажу я слово потолок,</a:t>
            </a:r>
          </a:p>
          <a:p>
            <a:r>
              <a:rPr lang="ru-RU" b="1" dirty="0">
                <a:latin typeface="Calibri" pitchFamily="34" charset="0"/>
              </a:rPr>
              <a:t>А ты ответишь …</a:t>
            </a:r>
          </a:p>
          <a:p>
            <a:r>
              <a:rPr lang="ru-RU" b="1" dirty="0">
                <a:solidFill>
                  <a:srgbClr val="00B050"/>
                </a:solidFill>
                <a:latin typeface="Calibri" pitchFamily="34" charset="0"/>
              </a:rPr>
              <a:t>(пол)</a:t>
            </a:r>
          </a:p>
          <a:p>
            <a:endParaRPr lang="ru-RU" b="1" dirty="0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ru-RU" b="1" dirty="0">
                <a:latin typeface="Calibri" pitchFamily="34" charset="0"/>
              </a:rPr>
              <a:t>Скажу я слово потерял,</a:t>
            </a:r>
          </a:p>
          <a:p>
            <a:r>
              <a:rPr lang="ru-RU" b="1" dirty="0">
                <a:latin typeface="Calibri" pitchFamily="34" charset="0"/>
              </a:rPr>
              <a:t>И скажешь ты…</a:t>
            </a:r>
          </a:p>
          <a:p>
            <a:r>
              <a:rPr lang="ru-RU" b="1" dirty="0">
                <a:solidFill>
                  <a:srgbClr val="00B050"/>
                </a:solidFill>
                <a:latin typeface="Calibri" pitchFamily="34" charset="0"/>
              </a:rPr>
              <a:t>( нашел)</a:t>
            </a:r>
          </a:p>
          <a:p>
            <a:endParaRPr lang="ru-RU" b="1" dirty="0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ru-RU" b="1" dirty="0">
                <a:latin typeface="Calibri" pitchFamily="34" charset="0"/>
              </a:rPr>
              <a:t>Скажу  тебе я  слово</a:t>
            </a:r>
          </a:p>
          <a:p>
            <a:r>
              <a:rPr lang="ru-RU" b="1" dirty="0">
                <a:latin typeface="Calibri" pitchFamily="34" charset="0"/>
              </a:rPr>
              <a:t>Трус,</a:t>
            </a:r>
          </a:p>
          <a:p>
            <a:r>
              <a:rPr lang="ru-RU" b="1" dirty="0">
                <a:latin typeface="Calibri" pitchFamily="34" charset="0"/>
              </a:rPr>
              <a:t>Ответишь ты…</a:t>
            </a:r>
          </a:p>
          <a:p>
            <a:r>
              <a:rPr lang="ru-RU" b="1" dirty="0">
                <a:solidFill>
                  <a:srgbClr val="00B050"/>
                </a:solidFill>
                <a:latin typeface="Calibri" pitchFamily="34" charset="0"/>
              </a:rPr>
              <a:t>(храбрец)</a:t>
            </a:r>
          </a:p>
          <a:p>
            <a:endParaRPr lang="ru-RU" b="1" dirty="0">
              <a:solidFill>
                <a:srgbClr val="FF0000"/>
              </a:solidFill>
              <a:latin typeface="Calibri" pitchFamily="34" charset="0"/>
            </a:endParaRPr>
          </a:p>
          <a:p>
            <a:endParaRPr lang="ru-RU" b="1" dirty="0">
              <a:solidFill>
                <a:srgbClr val="FF0000"/>
              </a:solidFill>
              <a:latin typeface="Calibri" pitchFamily="34" charset="0"/>
            </a:endParaRPr>
          </a:p>
          <a:p>
            <a:endParaRPr lang="ru-RU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7358063" y="2286000"/>
            <a:ext cx="1571625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>
                <a:latin typeface="Calibri" pitchFamily="34" charset="0"/>
              </a:rPr>
              <a:t>Теперь</a:t>
            </a:r>
          </a:p>
          <a:p>
            <a:r>
              <a:rPr lang="ru-RU" b="1" dirty="0">
                <a:latin typeface="Calibri" pitchFamily="34" charset="0"/>
              </a:rPr>
              <a:t>Начало я скажу.</a:t>
            </a:r>
          </a:p>
          <a:p>
            <a:r>
              <a:rPr lang="ru-RU" b="1" dirty="0">
                <a:latin typeface="Calibri" pitchFamily="34" charset="0"/>
              </a:rPr>
              <a:t>Ну, отвечай …!</a:t>
            </a:r>
          </a:p>
          <a:p>
            <a:r>
              <a:rPr lang="ru-RU" b="1" dirty="0">
                <a:solidFill>
                  <a:srgbClr val="00B050"/>
                </a:solidFill>
                <a:latin typeface="Calibri" pitchFamily="34" charset="0"/>
              </a:rPr>
              <a:t>(конец)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28625" y="642938"/>
            <a:ext cx="4286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</a:rPr>
              <a:t>старики</a:t>
            </a:r>
            <a:endParaRPr lang="ru-RU" sz="2000" b="1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286375" y="642938"/>
            <a:ext cx="3286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</a:rPr>
              <a:t>молодёжь</a:t>
            </a:r>
            <a:endParaRPr lang="ru-RU" sz="2000" b="1" dirty="0">
              <a:solidFill>
                <a:srgbClr val="7030A0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14313" y="3429000"/>
            <a:ext cx="4429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7030A0"/>
                </a:solidFill>
              </a:rPr>
              <a:t>зима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357813" y="3429000"/>
            <a:ext cx="2762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7030A0"/>
                </a:solidFill>
              </a:rPr>
              <a:t>лето</a:t>
            </a:r>
          </a:p>
        </p:txBody>
      </p:sp>
      <p:pic>
        <p:nvPicPr>
          <p:cNvPr id="11" name="Рисунок 10" descr="CCP01_0016La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1124744"/>
            <a:ext cx="3168352" cy="2106076"/>
          </a:xfrm>
          <a:prstGeom prst="rect">
            <a:avLst/>
          </a:prstGeom>
        </p:spPr>
      </p:pic>
      <p:pic>
        <p:nvPicPr>
          <p:cNvPr id="13" name="Рисунок 12" descr="c42af8811a02178ef2299b82f3601ae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4048" y="1052736"/>
            <a:ext cx="3236314" cy="2160240"/>
          </a:xfrm>
          <a:prstGeom prst="rect">
            <a:avLst/>
          </a:prstGeom>
        </p:spPr>
      </p:pic>
      <p:pic>
        <p:nvPicPr>
          <p:cNvPr id="14" name="Рисунок 13" descr="qcnC0Lgh4_c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7584" y="3933056"/>
            <a:ext cx="3316169" cy="1872208"/>
          </a:xfrm>
          <a:prstGeom prst="rect">
            <a:avLst/>
          </a:prstGeom>
        </p:spPr>
      </p:pic>
      <p:pic>
        <p:nvPicPr>
          <p:cNvPr id="15" name="Рисунок 14" descr="x_2296311d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04048" y="3933056"/>
            <a:ext cx="3240360" cy="1935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 rot="10800000" flipV="1">
            <a:off x="1857375" y="723900"/>
            <a:ext cx="1285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7030A0"/>
                </a:solidFill>
              </a:rPr>
              <a:t>закат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929313" y="714375"/>
            <a:ext cx="1544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7030A0"/>
                </a:solidFill>
              </a:rPr>
              <a:t>рассвет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785938" y="3571875"/>
            <a:ext cx="1357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7030A0"/>
                </a:solidFill>
              </a:rPr>
              <a:t>ночь</a:t>
            </a:r>
          </a:p>
        </p:txBody>
      </p:sp>
      <p:pic>
        <p:nvPicPr>
          <p:cNvPr id="6151" name="Picture 4" descr="http://www.artem-kashkanov.ru/articles/8/night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933056"/>
            <a:ext cx="2937842" cy="2186195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429250" y="3571875"/>
            <a:ext cx="26431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7030A0"/>
                </a:solidFill>
              </a:rPr>
              <a:t>день</a:t>
            </a:r>
          </a:p>
        </p:txBody>
      </p:sp>
      <p:pic>
        <p:nvPicPr>
          <p:cNvPr id="10" name="Рисунок 9" descr="oCYmCK0GL0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72067" y="1196752"/>
            <a:ext cx="3072341" cy="2304256"/>
          </a:xfrm>
          <a:prstGeom prst="rect">
            <a:avLst/>
          </a:prstGeom>
        </p:spPr>
      </p:pic>
      <p:pic>
        <p:nvPicPr>
          <p:cNvPr id="12" name="Рисунок 11" descr="3DODoWcLHyw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43608" y="1196752"/>
            <a:ext cx="3043312" cy="2282484"/>
          </a:xfrm>
          <a:prstGeom prst="rect">
            <a:avLst/>
          </a:prstGeom>
        </p:spPr>
      </p:pic>
      <p:pic>
        <p:nvPicPr>
          <p:cNvPr id="13" name="Рисунок 12" descr="tirlyanskiy-653848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183941" y="4005064"/>
            <a:ext cx="3136037" cy="20882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3"/>
          <p:cNvSpPr txBox="1">
            <a:spLocks noChangeArrowheads="1"/>
          </p:cNvSpPr>
          <p:nvPr/>
        </p:nvSpPr>
        <p:spPr bwMode="auto">
          <a:xfrm>
            <a:off x="971600" y="1556792"/>
            <a:ext cx="7286625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sz="2800" b="1" dirty="0">
              <a:solidFill>
                <a:srgbClr val="FF0000"/>
              </a:solidFill>
            </a:endParaRPr>
          </a:p>
          <a:p>
            <a:pPr algn="ctr"/>
            <a:r>
              <a:rPr lang="ru-RU" sz="4000" b="1" i="1" dirty="0" smtClean="0">
                <a:solidFill>
                  <a:schemeClr val="accent6">
                    <a:lumMod val="75000"/>
                  </a:schemeClr>
                </a:solidFill>
              </a:rPr>
              <a:t>Антонимы</a:t>
            </a:r>
            <a:r>
              <a:rPr lang="ru-RU" sz="4000" b="1" dirty="0" smtClean="0">
                <a:solidFill>
                  <a:srgbClr val="FF0000"/>
                </a:solidFill>
              </a:rPr>
              <a:t> </a:t>
            </a:r>
            <a:r>
              <a:rPr lang="ru-RU" sz="3600" b="1" i="1" dirty="0" smtClean="0"/>
              <a:t>– слова одной и той же части речи с противоположным лексическим значением.</a:t>
            </a:r>
            <a:endParaRPr lang="ru-RU" sz="4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5"/>
          <p:cNvSpPr>
            <a:spLocks noChangeArrowheads="1"/>
          </p:cNvSpPr>
          <p:nvPr/>
        </p:nvSpPr>
        <p:spPr bwMode="auto">
          <a:xfrm>
            <a:off x="683568" y="764704"/>
            <a:ext cx="7632848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i="1" dirty="0">
                <a:solidFill>
                  <a:srgbClr val="FF0000"/>
                </a:solidFill>
                <a:latin typeface="Calibri" pitchFamily="34" charset="0"/>
              </a:rPr>
              <a:t>Антонимы </a:t>
            </a:r>
            <a:r>
              <a:rPr lang="ru-RU" sz="4000" b="1" i="1" dirty="0" smtClean="0">
                <a:solidFill>
                  <a:srgbClr val="FF0000"/>
                </a:solidFill>
                <a:latin typeface="Calibri" pitchFamily="34" charset="0"/>
              </a:rPr>
              <a:t>–</a:t>
            </a:r>
            <a:r>
              <a:rPr lang="ru-RU" sz="4000" dirty="0" smtClean="0"/>
              <a:t>(</a:t>
            </a:r>
            <a:r>
              <a:rPr lang="ru-RU" sz="3600" dirty="0" smtClean="0"/>
              <a:t>от </a:t>
            </a:r>
            <a:r>
              <a:rPr lang="ru-RU" sz="3600" dirty="0" smtClean="0">
                <a:hlinkClick r:id="rId2" tooltip="Анти..."/>
              </a:rPr>
              <a:t>анти</a:t>
            </a:r>
            <a:r>
              <a:rPr lang="ru-RU" sz="3600" u="sng" dirty="0" smtClean="0"/>
              <a:t>...</a:t>
            </a:r>
            <a:r>
              <a:rPr lang="ru-RU" sz="3600" dirty="0" smtClean="0"/>
              <a:t> и </a:t>
            </a:r>
          </a:p>
          <a:p>
            <a:pPr algn="ctr"/>
            <a:r>
              <a:rPr lang="ru-RU" sz="3600" dirty="0" smtClean="0"/>
              <a:t>ónyma — имя</a:t>
            </a:r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)</a:t>
            </a:r>
            <a:endParaRPr lang="ru-RU" sz="3600" b="1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</p:txBody>
      </p:sp>
      <p:sp>
        <p:nvSpPr>
          <p:cNvPr id="13" name="Подзаголовок 12"/>
          <p:cNvSpPr>
            <a:spLocks noGrp="1"/>
          </p:cNvSpPr>
          <p:nvPr>
            <p:ph type="subTitle" idx="1"/>
          </p:nvPr>
        </p:nvSpPr>
        <p:spPr>
          <a:xfrm>
            <a:off x="1331640" y="2204864"/>
            <a:ext cx="6400800" cy="4104456"/>
          </a:xfrm>
        </p:spPr>
        <p:txBody>
          <a:bodyPr/>
          <a:lstStyle/>
          <a:p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 помощи словаря подберите слова с приставкой «анти», объясните их значение.</a:t>
            </a:r>
          </a:p>
          <a:p>
            <a:endParaRPr lang="ru-RU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i="1" dirty="0" smtClean="0">
                <a:solidFill>
                  <a:srgbClr val="0070C0"/>
                </a:solidFill>
              </a:rPr>
              <a:t>Анти</a:t>
            </a: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военный, </a:t>
            </a:r>
            <a:r>
              <a:rPr lang="ru-RU" i="1" dirty="0" smtClean="0">
                <a:solidFill>
                  <a:srgbClr val="0070C0"/>
                </a:solidFill>
              </a:rPr>
              <a:t>анти</a:t>
            </a: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патия, </a:t>
            </a:r>
            <a:r>
              <a:rPr lang="ru-RU" i="1" dirty="0" smtClean="0">
                <a:solidFill>
                  <a:srgbClr val="0070C0"/>
                </a:solidFill>
              </a:rPr>
              <a:t>анти</a:t>
            </a: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теза, </a:t>
            </a:r>
            <a:r>
              <a:rPr lang="ru-RU" i="1" dirty="0" smtClean="0">
                <a:solidFill>
                  <a:srgbClr val="0070C0"/>
                </a:solidFill>
              </a:rPr>
              <a:t>анти</a:t>
            </a: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вирус</a:t>
            </a:r>
            <a:endParaRPr lang="ru-RU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ольник 2"/>
          <p:cNvSpPr>
            <a:spLocks noChangeArrowheads="1"/>
          </p:cNvSpPr>
          <p:nvPr/>
        </p:nvSpPr>
        <p:spPr bwMode="auto">
          <a:xfrm>
            <a:off x="571500" y="857250"/>
            <a:ext cx="792956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7030A0"/>
                </a:solidFill>
                <a:latin typeface="Calibri" pitchFamily="34" charset="0"/>
              </a:rPr>
              <a:t>Дописать пословицы и поговорки. Подчеркнуть антонимы.</a:t>
            </a:r>
          </a:p>
        </p:txBody>
      </p:sp>
      <p:sp>
        <p:nvSpPr>
          <p:cNvPr id="10243" name="Прямоугольник 4"/>
          <p:cNvSpPr>
            <a:spLocks noChangeArrowheads="1"/>
          </p:cNvSpPr>
          <p:nvPr/>
        </p:nvSpPr>
        <p:spPr bwMode="auto">
          <a:xfrm>
            <a:off x="857250" y="2357438"/>
            <a:ext cx="688310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>
                <a:latin typeface="Calibri" pitchFamily="34" charset="0"/>
              </a:rPr>
              <a:t> Доброе слово дом построит,</a:t>
            </a:r>
            <a:endParaRPr lang="ru-RU" sz="2400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4714875" y="2357438"/>
            <a:ext cx="37147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ru-RU" sz="2400" b="1" dirty="0">
                <a:solidFill>
                  <a:srgbClr val="FF0000"/>
                </a:solidFill>
                <a:latin typeface="Calibri" pitchFamily="34" charset="0"/>
              </a:rPr>
              <a:t>а злое дом разрушит.</a:t>
            </a:r>
            <a:endParaRPr lang="ru-RU" sz="2400" dirty="0"/>
          </a:p>
        </p:txBody>
      </p:sp>
      <p:sp>
        <p:nvSpPr>
          <p:cNvPr id="10245" name="Прямоугольник 6"/>
          <p:cNvSpPr>
            <a:spLocks noChangeArrowheads="1"/>
          </p:cNvSpPr>
          <p:nvPr/>
        </p:nvSpPr>
        <p:spPr bwMode="auto">
          <a:xfrm>
            <a:off x="928688" y="3071813"/>
            <a:ext cx="43481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alibri" pitchFamily="34" charset="0"/>
              </a:rPr>
              <a:t>Ученье - свет,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714625" y="3071813"/>
            <a:ext cx="32146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Calibri" pitchFamily="34" charset="0"/>
              </a:rPr>
              <a:t> а </a:t>
            </a:r>
            <a:r>
              <a:rPr lang="ru-RU" sz="2400" b="1" dirty="0" err="1">
                <a:solidFill>
                  <a:srgbClr val="FF0000"/>
                </a:solidFill>
                <a:latin typeface="Calibri" pitchFamily="34" charset="0"/>
              </a:rPr>
              <a:t>неученье</a:t>
            </a:r>
            <a:r>
              <a:rPr lang="ru-RU" sz="2400" b="1" dirty="0">
                <a:solidFill>
                  <a:srgbClr val="FF0000"/>
                </a:solidFill>
                <a:latin typeface="Calibri" pitchFamily="34" charset="0"/>
              </a:rPr>
              <a:t>  – тьма.</a:t>
            </a:r>
          </a:p>
        </p:txBody>
      </p:sp>
      <p:sp>
        <p:nvSpPr>
          <p:cNvPr id="10247" name="Прямоугольник 8"/>
          <p:cNvSpPr>
            <a:spLocks noChangeArrowheads="1"/>
          </p:cNvSpPr>
          <p:nvPr/>
        </p:nvSpPr>
        <p:spPr bwMode="auto">
          <a:xfrm>
            <a:off x="928688" y="3643313"/>
            <a:ext cx="4873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alibri" pitchFamily="34" charset="0"/>
              </a:rPr>
              <a:t>Труд человека кормит,</a:t>
            </a: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 rot="10800000" flipV="1">
            <a:off x="4000500" y="3635375"/>
            <a:ext cx="3571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Calibri" pitchFamily="34" charset="0"/>
              </a:rPr>
              <a:t>а лень  портит.</a:t>
            </a:r>
          </a:p>
        </p:txBody>
      </p:sp>
      <p:sp>
        <p:nvSpPr>
          <p:cNvPr id="10249" name="Прямоугольник 10"/>
          <p:cNvSpPr>
            <a:spLocks noChangeArrowheads="1"/>
          </p:cNvSpPr>
          <p:nvPr/>
        </p:nvSpPr>
        <p:spPr bwMode="auto">
          <a:xfrm rot="10800000" flipV="1">
            <a:off x="928688" y="4306888"/>
            <a:ext cx="48069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alibri" pitchFamily="34" charset="0"/>
              </a:rPr>
              <a:t>Корень ученья горек,</a:t>
            </a: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3929063" y="4357688"/>
            <a:ext cx="37861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Calibri" pitchFamily="34" charset="0"/>
              </a:rPr>
              <a:t>а плод его сладок.</a:t>
            </a:r>
          </a:p>
        </p:txBody>
      </p:sp>
      <p:sp>
        <p:nvSpPr>
          <p:cNvPr id="10251" name="Прямоугольник 12"/>
          <p:cNvSpPr>
            <a:spLocks noChangeArrowheads="1"/>
          </p:cNvSpPr>
          <p:nvPr/>
        </p:nvSpPr>
        <p:spPr bwMode="auto">
          <a:xfrm>
            <a:off x="928688" y="5072063"/>
            <a:ext cx="49514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alibri" pitchFamily="34" charset="0"/>
              </a:rPr>
              <a:t>Человек от лени болеет,</a:t>
            </a: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 rot="10800000" flipV="1">
            <a:off x="4286250" y="5097463"/>
            <a:ext cx="40719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а от труда здоровеет.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50" y="1460500"/>
          <a:ext cx="7858127" cy="4556120"/>
        </p:xfrm>
        <a:graphic>
          <a:graphicData uri="http://schemas.openxmlformats.org/drawingml/2006/table">
            <a:tbl>
              <a:tblPr/>
              <a:tblGrid>
                <a:gridCol w="1785938"/>
                <a:gridCol w="285750"/>
                <a:gridCol w="428625"/>
                <a:gridCol w="357188"/>
                <a:gridCol w="428595"/>
                <a:gridCol w="428625"/>
                <a:gridCol w="438891"/>
                <a:gridCol w="443363"/>
                <a:gridCol w="443363"/>
                <a:gridCol w="460351"/>
                <a:gridCol w="426375"/>
                <a:gridCol w="430875"/>
                <a:gridCol w="428625"/>
                <a:gridCol w="357189"/>
                <a:gridCol w="357186"/>
                <a:gridCol w="357188"/>
              </a:tblGrid>
              <a:tr h="253678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301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301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301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301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037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301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301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844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301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301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1301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841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942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301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301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301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165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>
            <a:spLocks noChangeArrowheads="1"/>
          </p:cNvSpPr>
          <p:nvPr/>
        </p:nvSpPr>
        <p:spPr bwMode="auto">
          <a:xfrm flipH="1">
            <a:off x="4929188" y="1643063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т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929188" y="1857375"/>
            <a:ext cx="2143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р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 flipH="1">
            <a:off x="4929188" y="2143125"/>
            <a:ext cx="285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у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 flipH="1">
            <a:off x="4929188" y="2357438"/>
            <a:ext cx="3667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д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 flipH="1">
            <a:off x="4929188" y="2643188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 flipH="1">
            <a:off x="4929188" y="2857500"/>
            <a:ext cx="2143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л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 flipH="1">
            <a:off x="4929188" y="3071813"/>
            <a:ext cx="5000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ю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 flipH="1">
            <a:off x="4929188" y="3429000"/>
            <a:ext cx="285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б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 flipH="1">
            <a:off x="4929188" y="3630613"/>
            <a:ext cx="428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 flipH="1">
            <a:off x="4929188" y="3929063"/>
            <a:ext cx="285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143250" y="2428875"/>
            <a:ext cx="285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м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571875" y="2428875"/>
            <a:ext cx="357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 flipH="1">
            <a:off x="4071938" y="2428875"/>
            <a:ext cx="285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л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 flipH="1">
            <a:off x="4500563" y="242887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500688" y="2428875"/>
            <a:ext cx="2143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857875" y="2428875"/>
            <a:ext cx="357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с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6286500" y="2416175"/>
            <a:ext cx="357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т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6715125" y="2428875"/>
            <a:ext cx="285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ь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 flipV="1">
            <a:off x="4214813" y="2714625"/>
            <a:ext cx="2143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 flipV="1">
            <a:off x="4286250" y="2928938"/>
            <a:ext cx="142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ж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4143375" y="3143250"/>
            <a:ext cx="357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ь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 flipH="1">
            <a:off x="5857875" y="2643188"/>
            <a:ext cx="571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м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 flipH="1">
            <a:off x="5857875" y="2916238"/>
            <a:ext cx="381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 flipH="1">
            <a:off x="5905500" y="3130550"/>
            <a:ext cx="5953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х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 flipH="1">
            <a:off x="2786063" y="2916238"/>
            <a:ext cx="285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с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 flipH="1">
            <a:off x="2786063" y="3143250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 flipH="1">
            <a:off x="2714625" y="3381375"/>
            <a:ext cx="3921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 л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2786063" y="3643313"/>
            <a:ext cx="428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 flipH="1">
            <a:off x="7143750" y="2928938"/>
            <a:ext cx="428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г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 rot="10800000" flipV="1">
            <a:off x="7143750" y="3143250"/>
            <a:ext cx="5000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7143750" y="3429000"/>
            <a:ext cx="5000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р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7143750" y="3643313"/>
            <a:ext cx="500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2428875" y="3143250"/>
            <a:ext cx="142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ж</a:t>
            </a: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3286125" y="3143250"/>
            <a:ext cx="357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з </a:t>
            </a: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3643313" y="3143250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н</a:t>
            </a: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6357938" y="3143250"/>
            <a:ext cx="2143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 flipH="1">
            <a:off x="6786563" y="3130550"/>
            <a:ext cx="2143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л</a:t>
            </a: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7500938" y="3143250"/>
            <a:ext cx="500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д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2071688" y="3630613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в</a:t>
            </a: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2357438" y="3643313"/>
            <a:ext cx="285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р</a:t>
            </a: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3214688" y="3643313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г</a:t>
            </a: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3214688" y="385762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л</a:t>
            </a: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3214688" y="4143375"/>
            <a:ext cx="571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у</a:t>
            </a: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3214688" y="4500563"/>
            <a:ext cx="428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п</a:t>
            </a: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3214688" y="4773613"/>
            <a:ext cx="214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3214688" y="5000625"/>
            <a:ext cx="2143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с</a:t>
            </a:r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3214688" y="5286375"/>
            <a:ext cx="2143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т</a:t>
            </a: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3214688" y="5500688"/>
            <a:ext cx="428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ь</a:t>
            </a:r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4500563" y="3643313"/>
            <a:ext cx="214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м</a:t>
            </a:r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5357813" y="3630613"/>
            <a:ext cx="214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р</a:t>
            </a:r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6786563" y="3643313"/>
            <a:ext cx="428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д</a:t>
            </a:r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7500938" y="3643313"/>
            <a:ext cx="428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н</a:t>
            </a: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7858125" y="3630613"/>
            <a:ext cx="357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ь</a:t>
            </a:r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4071938" y="3916363"/>
            <a:ext cx="142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н</a:t>
            </a: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4071938" y="4143375"/>
            <a:ext cx="142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4071938" y="4487863"/>
            <a:ext cx="214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г</a:t>
            </a:r>
          </a:p>
        </p:txBody>
      </p: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4071938" y="4773613"/>
            <a:ext cx="285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р</a:t>
            </a:r>
          </a:p>
        </p:txBody>
      </p:sp>
      <p:sp>
        <p:nvSpPr>
          <p:cNvPr id="69" name="TextBox 68"/>
          <p:cNvSpPr txBox="1">
            <a:spLocks noChangeArrowheads="1"/>
          </p:cNvSpPr>
          <p:nvPr/>
        </p:nvSpPr>
        <p:spPr bwMode="auto">
          <a:xfrm>
            <a:off x="4071938" y="5059363"/>
            <a:ext cx="214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70" name="TextBox 69"/>
          <p:cNvSpPr txBox="1">
            <a:spLocks noChangeArrowheads="1"/>
          </p:cNvSpPr>
          <p:nvPr/>
        </p:nvSpPr>
        <p:spPr bwMode="auto">
          <a:xfrm>
            <a:off x="4071938" y="5273675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д</a:t>
            </a:r>
          </a:p>
        </p:txBody>
      </p: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4071938" y="5500688"/>
            <a:ext cx="285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2714625" y="4143375"/>
            <a:ext cx="2143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с</a:t>
            </a:r>
          </a:p>
        </p:txBody>
      </p:sp>
      <p:sp>
        <p:nvSpPr>
          <p:cNvPr id="73" name="TextBox 72"/>
          <p:cNvSpPr txBox="1">
            <a:spLocks noChangeArrowheads="1"/>
          </p:cNvSpPr>
          <p:nvPr/>
        </p:nvSpPr>
        <p:spPr bwMode="auto">
          <a:xfrm>
            <a:off x="3571875" y="4143375"/>
            <a:ext cx="357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ш</a:t>
            </a:r>
          </a:p>
        </p:txBody>
      </p:sp>
      <p:sp>
        <p:nvSpPr>
          <p:cNvPr id="74" name="TextBox 73"/>
          <p:cNvSpPr txBox="1">
            <a:spLocks noChangeArrowheads="1"/>
          </p:cNvSpPr>
          <p:nvPr/>
        </p:nvSpPr>
        <p:spPr bwMode="auto">
          <a:xfrm>
            <a:off x="5857875" y="4202113"/>
            <a:ext cx="357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н</a:t>
            </a:r>
          </a:p>
        </p:txBody>
      </p: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6286500" y="4202113"/>
            <a:ext cx="357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76" name="TextBox 75"/>
          <p:cNvSpPr txBox="1">
            <a:spLocks noChangeArrowheads="1"/>
          </p:cNvSpPr>
          <p:nvPr/>
        </p:nvSpPr>
        <p:spPr bwMode="auto">
          <a:xfrm>
            <a:off x="6786563" y="4202113"/>
            <a:ext cx="428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б</a:t>
            </a:r>
          </a:p>
        </p:txBody>
      </p:sp>
      <p:sp>
        <p:nvSpPr>
          <p:cNvPr id="77" name="TextBox 76"/>
          <p:cNvSpPr txBox="1">
            <a:spLocks noChangeArrowheads="1"/>
          </p:cNvSpPr>
          <p:nvPr/>
        </p:nvSpPr>
        <p:spPr bwMode="auto">
          <a:xfrm>
            <a:off x="7143750" y="4202113"/>
            <a:ext cx="2143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78" name="TextBox 77"/>
          <p:cNvSpPr txBox="1">
            <a:spLocks noChangeArrowheads="1"/>
          </p:cNvSpPr>
          <p:nvPr/>
        </p:nvSpPr>
        <p:spPr bwMode="auto">
          <a:xfrm>
            <a:off x="5857875" y="4500563"/>
            <a:ext cx="285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79" name="TextBox 78"/>
          <p:cNvSpPr txBox="1">
            <a:spLocks noChangeArrowheads="1"/>
          </p:cNvSpPr>
          <p:nvPr/>
        </p:nvSpPr>
        <p:spPr bwMode="auto">
          <a:xfrm>
            <a:off x="5857875" y="4786313"/>
            <a:ext cx="2143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ч</a:t>
            </a:r>
          </a:p>
        </p:txBody>
      </p:sp>
      <p:sp>
        <p:nvSpPr>
          <p:cNvPr id="80" name="TextBox 79"/>
          <p:cNvSpPr txBox="1">
            <a:spLocks noChangeArrowheads="1"/>
          </p:cNvSpPr>
          <p:nvPr/>
        </p:nvSpPr>
        <p:spPr bwMode="auto">
          <a:xfrm>
            <a:off x="5857875" y="5059363"/>
            <a:ext cx="142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81" name="TextBox 80"/>
          <p:cNvSpPr txBox="1">
            <a:spLocks noChangeArrowheads="1"/>
          </p:cNvSpPr>
          <p:nvPr/>
        </p:nvSpPr>
        <p:spPr bwMode="auto">
          <a:xfrm>
            <a:off x="5857875" y="5286375"/>
            <a:ext cx="142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л</a:t>
            </a:r>
          </a:p>
        </p:txBody>
      </p:sp>
      <p:sp>
        <p:nvSpPr>
          <p:cNvPr id="82" name="TextBox 81"/>
          <p:cNvSpPr txBox="1">
            <a:spLocks noChangeArrowheads="1"/>
          </p:cNvSpPr>
          <p:nvPr/>
        </p:nvSpPr>
        <p:spPr bwMode="auto">
          <a:xfrm>
            <a:off x="5857875" y="5500688"/>
            <a:ext cx="357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83" name="TextBox 82"/>
          <p:cNvSpPr txBox="1">
            <a:spLocks noChangeArrowheads="1"/>
          </p:cNvSpPr>
          <p:nvPr/>
        </p:nvSpPr>
        <p:spPr bwMode="auto">
          <a:xfrm>
            <a:off x="6786563" y="3916363"/>
            <a:ext cx="5000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84" name="TextBox 83"/>
          <p:cNvSpPr txBox="1">
            <a:spLocks noChangeArrowheads="1"/>
          </p:cNvSpPr>
          <p:nvPr/>
        </p:nvSpPr>
        <p:spPr bwMode="auto">
          <a:xfrm>
            <a:off x="6786563" y="4487863"/>
            <a:ext cx="285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р</a:t>
            </a:r>
          </a:p>
        </p:txBody>
      </p:sp>
      <p:sp>
        <p:nvSpPr>
          <p:cNvPr id="85" name="TextBox 84"/>
          <p:cNvSpPr txBox="1">
            <a:spLocks noChangeArrowheads="1"/>
          </p:cNvSpPr>
          <p:nvPr/>
        </p:nvSpPr>
        <p:spPr bwMode="auto">
          <a:xfrm>
            <a:off x="6786563" y="4714875"/>
            <a:ext cx="2143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86" name="TextBox 85"/>
          <p:cNvSpPr txBox="1">
            <a:spLocks noChangeArrowheads="1"/>
          </p:cNvSpPr>
          <p:nvPr/>
        </p:nvSpPr>
        <p:spPr bwMode="auto">
          <a:xfrm>
            <a:off x="6786563" y="5000625"/>
            <a:ext cx="500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т</a:t>
            </a:r>
          </a:p>
        </p:txBody>
      </p:sp>
      <p:sp>
        <p:nvSpPr>
          <p:cNvPr id="87" name="TextBox 86"/>
          <p:cNvSpPr txBox="1">
            <a:spLocks noChangeArrowheads="1"/>
          </p:cNvSpPr>
          <p:nvPr/>
        </p:nvSpPr>
        <p:spPr bwMode="auto">
          <a:xfrm>
            <a:off x="6786563" y="5273675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12732" name="TextBox 87"/>
          <p:cNvSpPr txBox="1">
            <a:spLocks noChangeArrowheads="1"/>
          </p:cNvSpPr>
          <p:nvPr/>
        </p:nvSpPr>
        <p:spPr bwMode="auto">
          <a:xfrm>
            <a:off x="1428750" y="571500"/>
            <a:ext cx="57864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7030A0"/>
                </a:solidFill>
              </a:rPr>
              <a:t>Подобрать антонимы к словам</a:t>
            </a:r>
          </a:p>
        </p:txBody>
      </p:sp>
      <p:sp>
        <p:nvSpPr>
          <p:cNvPr id="12733" name="TextBox 88"/>
          <p:cNvSpPr txBox="1">
            <a:spLocks noChangeArrowheads="1"/>
          </p:cNvSpPr>
          <p:nvPr/>
        </p:nvSpPr>
        <p:spPr bwMode="auto">
          <a:xfrm>
            <a:off x="500063" y="1214438"/>
            <a:ext cx="464343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7030A0"/>
                </a:solidFill>
              </a:rPr>
              <a:t>По горизонтали: </a:t>
            </a:r>
            <a:r>
              <a:rPr lang="ru-RU" b="1"/>
              <a:t>2.Старость.7.Смерть.8.Жара.9.Друг.</a:t>
            </a:r>
          </a:p>
          <a:p>
            <a:r>
              <a:rPr lang="ru-RU" b="1"/>
              <a:t>11.Война.12.Ночь.14.Море.15.Земля.</a:t>
            </a:r>
          </a:p>
        </p:txBody>
      </p:sp>
      <p:sp>
        <p:nvSpPr>
          <p:cNvPr id="12734" name="TextBox 89"/>
          <p:cNvSpPr txBox="1">
            <a:spLocks noChangeArrowheads="1"/>
          </p:cNvSpPr>
          <p:nvPr/>
        </p:nvSpPr>
        <p:spPr bwMode="auto">
          <a:xfrm>
            <a:off x="5357813" y="1071563"/>
            <a:ext cx="3429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7030A0"/>
                </a:solidFill>
              </a:rPr>
              <a:t>По вертикали:</a:t>
            </a:r>
            <a:r>
              <a:rPr lang="ru-RU" b="1"/>
              <a:t>1.Лень.</a:t>
            </a:r>
          </a:p>
          <a:p>
            <a:r>
              <a:rPr lang="ru-RU" b="1"/>
              <a:t>3.Правда.4.Плач.5.Слабость</a:t>
            </a:r>
          </a:p>
          <a:p>
            <a:r>
              <a:rPr lang="ru-RU" b="1"/>
              <a:t>6.Счастье.10 .Ум.12.Злость.</a:t>
            </a:r>
          </a:p>
          <a:p>
            <a:r>
              <a:rPr lang="ru-RU" b="1"/>
              <a:t>13.Наказание.15.Конец.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 nodeType="clickPar">
                      <p:stCondLst>
                        <p:cond delay="indefinite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 nodeType="clickPar">
                      <p:stCondLst>
                        <p:cond delay="indefinite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 nodeType="clickPar">
                      <p:stCondLst>
                        <p:cond delay="indefinite"/>
                      </p:stCondLst>
                      <p:childTnLst>
                        <p:par>
                          <p:cTn id="2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 nodeType="clickPar">
                      <p:stCondLst>
                        <p:cond delay="indefinite"/>
                      </p:stCondLst>
                      <p:childTnLst>
                        <p:par>
                          <p:cTn id="2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 nodeType="clickPar">
                      <p:stCondLst>
                        <p:cond delay="indefinite"/>
                      </p:stCondLst>
                      <p:childTnLst>
                        <p:par>
                          <p:cTn id="2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 nodeType="clickPar">
                      <p:stCondLst>
                        <p:cond delay="indefinite"/>
                      </p:stCondLst>
                      <p:childTnLst>
                        <p:par>
                          <p:cTn id="2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 nodeType="clickPar">
                      <p:stCondLst>
                        <p:cond delay="indefinite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 nodeType="clickPar">
                      <p:stCondLst>
                        <p:cond delay="indefinite"/>
                      </p:stCondLst>
                      <p:childTnLst>
                        <p:par>
                          <p:cTn id="2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 nodeType="clickPar">
                      <p:stCondLst>
                        <p:cond delay="indefinite"/>
                      </p:stCondLst>
                      <p:childTnLst>
                        <p:par>
                          <p:cTn id="2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 nodeType="clickPar">
                      <p:stCondLst>
                        <p:cond delay="indefinite"/>
                      </p:stCondLst>
                      <p:childTnLst>
                        <p:par>
                          <p:cTn id="2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 nodeType="clickPar">
                      <p:stCondLst>
                        <p:cond delay="indefinite"/>
                      </p:stCondLst>
                      <p:childTnLst>
                        <p:par>
                          <p:cTn id="2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 nodeType="clickPar">
                      <p:stCondLst>
                        <p:cond delay="indefinite"/>
                      </p:stCondLst>
                      <p:childTnLst>
                        <p:par>
                          <p:cTn id="2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 nodeType="clickPar">
                      <p:stCondLst>
                        <p:cond delay="indefinite"/>
                      </p:stCondLst>
                      <p:childTnLst>
                        <p:par>
                          <p:cTn id="2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 nodeType="clickPar">
                      <p:stCondLst>
                        <p:cond delay="indefinite"/>
                      </p:stCondLst>
                      <p:childTnLst>
                        <p:par>
                          <p:cTn id="2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 nodeType="clickPar">
                      <p:stCondLst>
                        <p:cond delay="indefinite"/>
                      </p:stCondLst>
                      <p:childTnLst>
                        <p:par>
                          <p:cTn id="2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2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 nodeType="clickPar">
                      <p:stCondLst>
                        <p:cond delay="indefinite"/>
                      </p:stCondLst>
                      <p:childTnLst>
                        <p:par>
                          <p:cTn id="2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 nodeType="clickPar">
                      <p:stCondLst>
                        <p:cond delay="indefinite"/>
                      </p:stCondLst>
                      <p:childTnLst>
                        <p:par>
                          <p:cTn id="2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2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 nodeType="clickPar">
                      <p:stCondLst>
                        <p:cond delay="indefinite"/>
                      </p:stCondLst>
                      <p:childTnLst>
                        <p:par>
                          <p:cTn id="2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7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 nodeType="clickPar">
                      <p:stCondLst>
                        <p:cond delay="indefinite"/>
                      </p:stCondLst>
                      <p:childTnLst>
                        <p:par>
                          <p:cTn id="2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2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 nodeType="clickPar">
                      <p:stCondLst>
                        <p:cond delay="indefinite"/>
                      </p:stCondLst>
                      <p:childTnLst>
                        <p:par>
                          <p:cTn id="3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 nodeType="clickPar">
                      <p:stCondLst>
                        <p:cond delay="indefinite"/>
                      </p:stCondLst>
                      <p:childTnLst>
                        <p:par>
                          <p:cTn id="3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2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 nodeType="clickPar">
                      <p:stCondLst>
                        <p:cond delay="indefinite"/>
                      </p:stCondLst>
                      <p:childTnLst>
                        <p:par>
                          <p:cTn id="3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7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 nodeType="clickPar">
                      <p:stCondLst>
                        <p:cond delay="indefinite"/>
                      </p:stCondLst>
                      <p:childTnLst>
                        <p:par>
                          <p:cTn id="3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2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 nodeType="clickPar">
                      <p:stCondLst>
                        <p:cond delay="indefinite"/>
                      </p:stCondLst>
                      <p:childTnLst>
                        <p:par>
                          <p:cTn id="3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7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 nodeType="clickPar">
                      <p:stCondLst>
                        <p:cond delay="indefinite"/>
                      </p:stCondLst>
                      <p:childTnLst>
                        <p:par>
                          <p:cTn id="3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2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 nodeType="clickPar">
                      <p:stCondLst>
                        <p:cond delay="indefinite"/>
                      </p:stCondLst>
                      <p:childTnLst>
                        <p:par>
                          <p:cTn id="3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 nodeType="clickPar">
                      <p:stCondLst>
                        <p:cond delay="indefinite"/>
                      </p:stCondLst>
                      <p:childTnLst>
                        <p:par>
                          <p:cTn id="3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2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 nodeType="clickPar">
                      <p:stCondLst>
                        <p:cond delay="indefinite"/>
                      </p:stCondLst>
                      <p:childTnLst>
                        <p:par>
                          <p:cTn id="3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7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8" fill="hold" nodeType="clickPar">
                      <p:stCondLst>
                        <p:cond delay="indefinite"/>
                      </p:stCondLst>
                      <p:childTnLst>
                        <p:par>
                          <p:cTn id="3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2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 nodeType="clickPar">
                      <p:stCondLst>
                        <p:cond delay="indefinite"/>
                      </p:stCondLst>
                      <p:childTnLst>
                        <p:par>
                          <p:cTn id="3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7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8" fill="hold" nodeType="clickPar">
                      <p:stCondLst>
                        <p:cond delay="indefinite"/>
                      </p:stCondLst>
                      <p:childTnLst>
                        <p:par>
                          <p:cTn id="3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2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 nodeType="clickPar">
                      <p:stCondLst>
                        <p:cond delay="indefinite"/>
                      </p:stCondLst>
                      <p:childTnLst>
                        <p:par>
                          <p:cTn id="3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7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" fill="hold" nodeType="clickPar">
                      <p:stCondLst>
                        <p:cond delay="indefinite"/>
                      </p:stCondLst>
                      <p:childTnLst>
                        <p:par>
                          <p:cTn id="3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2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" fill="hold" nodeType="clickPar">
                      <p:stCondLst>
                        <p:cond delay="indefinite"/>
                      </p:stCondLst>
                      <p:childTnLst>
                        <p:par>
                          <p:cTn id="3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7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8" fill="hold" nodeType="clickPar">
                      <p:stCondLst>
                        <p:cond delay="indefinite"/>
                      </p:stCondLst>
                      <p:childTnLst>
                        <p:par>
                          <p:cTn id="3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2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3" grpId="0"/>
      <p:bldP spid="15" grpId="0"/>
      <p:bldP spid="16" grpId="0"/>
      <p:bldP spid="17" grpId="0"/>
      <p:bldP spid="18" grpId="0"/>
      <p:bldP spid="19" grpId="0"/>
      <p:bldP spid="21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5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2398</TotalTime>
  <Words>527</Words>
  <Application>Microsoft Office PowerPoint</Application>
  <PresentationFormat>Экран (4:3)</PresentationFormat>
  <Paragraphs>257</Paragraphs>
  <Slides>12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Wingdings</vt:lpstr>
      <vt:lpstr>Monotype Corsiva</vt:lpstr>
      <vt:lpstr>Times New Roman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Test</dc:creator>
  <cp:lastModifiedBy>Home</cp:lastModifiedBy>
  <cp:revision>249</cp:revision>
  <dcterms:created xsi:type="dcterms:W3CDTF">2009-02-18T19:14:28Z</dcterms:created>
  <dcterms:modified xsi:type="dcterms:W3CDTF">2014-09-28T17:43:07Z</dcterms:modified>
</cp:coreProperties>
</file>