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275" r:id="rId4"/>
    <p:sldId id="276" r:id="rId5"/>
    <p:sldId id="258" r:id="rId6"/>
    <p:sldId id="277" r:id="rId7"/>
    <p:sldId id="278" r:id="rId8"/>
    <p:sldId id="280" r:id="rId9"/>
    <p:sldId id="279" r:id="rId10"/>
    <p:sldId id="281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2" r:id="rId24"/>
    <p:sldId id="282" r:id="rId25"/>
    <p:sldId id="283" r:id="rId26"/>
    <p:sldId id="284" r:id="rId27"/>
    <p:sldId id="273" r:id="rId28"/>
    <p:sldId id="269" r:id="rId29"/>
    <p:sldId id="25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31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edubaby.ru/images/bg2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aonline.ru/community/post.php?topic_id=30706&amp;page=43" TargetMode="External"/><Relationship Id="rId2" Type="http://schemas.openxmlformats.org/officeDocument/2006/relationships/hyperlink" Target="http://corowina.ucoz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park.kz/gdefon/download/241668?PHPSESSID=8e2f6e45406bb9e6af6c1e6d5925294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«Ошибки, которые совершают родители и учителя при воспитании детей.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воспитывать, но не калечить?»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педагог-психолог </a:t>
            </a:r>
            <a:endParaRPr lang="ru-RU" sz="28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 «Школа № 18»</a:t>
            </a:r>
            <a:endParaRPr lang="ru-RU" sz="28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Соколова Елена Юрьевна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«В КУЛЬТЕ </a:t>
            </a:r>
            <a:b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БОЛЕЗНИ»</a:t>
            </a:r>
            <a:b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Когда ребенок болеет достаточно серьезным  хроническим заболеванием;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Боясь, что ребенок заболеет, трясутся над ним, предупреждая все его желания;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Пользуется создавшимся положением и злоупотребляет им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Ребенок хочет, чтобы исполнялись все его желания, заботились о нем;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Такой ребенок- маленький «</a:t>
            </a:r>
            <a:r>
              <a:rPr lang="ru-RU" sz="2400" b="1" dirty="0" err="1" smtClean="0">
                <a:solidFill>
                  <a:schemeClr val="folHlink"/>
                </a:solidFill>
              </a:rPr>
              <a:t>тиранчик</a:t>
            </a:r>
            <a:r>
              <a:rPr lang="ru-RU" sz="2400" b="1" dirty="0" smtClean="0">
                <a:solidFill>
                  <a:schemeClr val="folHlink"/>
                </a:solidFill>
              </a:rPr>
              <a:t>», он притворяется, придумывает новую болезнь, чтобы    добиться 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65000"/>
              <a:buNone/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       своего;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Ждет сочувствия и сострадания от всех; 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С трудом приспосабливается к  действительности</a:t>
            </a:r>
            <a:r>
              <a:rPr lang="ru-RU" sz="2400" b="1" dirty="0" smtClean="0"/>
              <a:t> 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Picture 6" descr="SUPER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045" y="4653136"/>
            <a:ext cx="223472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Я хочу поговорить с теми, кто готов: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серьёзно задуматься над тем, как мы, взрослые, ведём себя по отношению к детям, какую систему воспитания мы для них создаём;</a:t>
            </a:r>
          </a:p>
          <a:p>
            <a:pPr lvl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сделать маленький шаг, принять взрослое решение, которое позволит хоть что-то изменить в отношении хотя бы одного ребёнка: вашего, всем сердцем любимого,  хорошо знакомого соседского,  профессионально вам порученного подопечного или просто случайно встреченного.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Восемь ошибок воспитания,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совершают родители и учителя.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lvl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Ошибка №1. Принуждение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Обычная ситуация: ребёнок не хочет, </a:t>
            </a:r>
          </a:p>
          <a:p>
            <a:pPr lvl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родитель или учитель </a:t>
            </a:r>
          </a:p>
          <a:p>
            <a:pPr lvl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Принуждает.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5" descr="super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3617094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Ошибка №2. Устыжение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Устыжение — излюбленная родительская, а также многих учителей манипуляция. . Если мы пристыдили ребёнка, особенно публично, то вот что мы на самом деле сделали:</a:t>
            </a:r>
          </a:p>
          <a:p>
            <a:pPr lvl="0"/>
            <a:r>
              <a:rPr lang="ru-RU" sz="2400" b="1" dirty="0" smtClean="0"/>
              <a:t>продемонстрировали своё превосходство, совершив акт психологического насилия;</a:t>
            </a:r>
          </a:p>
          <a:p>
            <a:pPr lvl="0"/>
            <a:r>
              <a:rPr lang="ru-RU" sz="2400" b="1" dirty="0" smtClean="0"/>
              <a:t>объявили его плохим, и это чувство, увы, надолго останется с ним;</a:t>
            </a:r>
          </a:p>
          <a:p>
            <a:pPr lvl="0"/>
            <a:r>
              <a:rPr lang="ru-RU" sz="2400" b="1" dirty="0" smtClean="0"/>
              <a:t>поселили в нём страх перед собственными ошибками, недостатками, поступками;</a:t>
            </a:r>
          </a:p>
          <a:p>
            <a:pPr lvl="0"/>
            <a:r>
              <a:rPr lang="ru-RU" sz="2400" b="1" dirty="0" smtClean="0"/>
              <a:t>положили ещё один камень в сооружение его собственной «тюрьмы», которая не позволит ему проявляться, творить, пробовать, самовыражаться, достигать успехов;</a:t>
            </a:r>
          </a:p>
          <a:p>
            <a:pPr lvl="0"/>
            <a:r>
              <a:rPr lang="ru-RU" sz="2400" b="1" dirty="0" smtClean="0"/>
              <a:t>вскрыли перед всеми, то, что он предпочёл бы оставить при себе, тем самым нарушили его личные границы.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Ошибка №3. Наказание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Наказание применяется, как правило, с целью предотвратить повторение подобного поведения в дальнейшем.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r>
              <a:rPr lang="ru-RU" b="1" dirty="0" smtClean="0"/>
              <a:t>Однако часто за ним скрывается всего лишь проявление взрослой беспомощности, разочарования и злости. Справедливое наказание за реально нанесённый ущерб ещё может быть воспринято ребёнком как адекватная мера. Несправедливое наказание рождает лишь обиду, злость, возмущение.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Альтернативы наказанию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    Если ребёнок не хочет вас послушать и прекратить то, что он делает, возможно для него это </a:t>
            </a:r>
            <a:r>
              <a:rPr lang="ru-RU" b="1" dirty="0" err="1" smtClean="0"/>
              <a:t>суперважно</a:t>
            </a:r>
            <a:r>
              <a:rPr lang="ru-RU" b="1" dirty="0" smtClean="0"/>
              <a:t>. Тогда следует обсудить сложившуюся ситуацию и договориться о форме, сроках. </a:t>
            </a:r>
          </a:p>
          <a:p>
            <a:pPr>
              <a:buNone/>
            </a:pPr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 «Я понимаю, что тебе не хочется идти домой, делать уроки, а хочется погулять, но я могу дать тебе только три дня на исправление всех нежелательных оценок»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/>
              <a:t>Кроме попыток договориться, обозначив ваши чувства и намерения, альтернативой наказанию будет чёткое установление границы. </a:t>
            </a:r>
          </a:p>
          <a:p>
            <a:pPr>
              <a:buNone/>
            </a:pPr>
            <a:r>
              <a:rPr lang="ru-RU" b="1" dirty="0" smtClean="0"/>
              <a:t>            Можно просто твёрдо сказать: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«Стоп, прекрати, остановись, перестань, пожалуйста». </a:t>
            </a:r>
            <a:r>
              <a:rPr lang="ru-RU" b="1" dirty="0" smtClean="0"/>
              <a:t>Твёрдость ваших слов будет всегда воспринята ребёнком.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Ошибка №4. Угрозы</a:t>
            </a:r>
            <a:b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Неверие в силу нашего воздействия приводит к тому, что мы начинаем запугивать наших детей, манипулируя самым ценными и важными для них — безопасностью.</a:t>
            </a:r>
            <a:endParaRPr lang="ru-RU" dirty="0"/>
          </a:p>
        </p:txBody>
      </p:sp>
      <p:pic>
        <p:nvPicPr>
          <p:cNvPr id="4" name="Picture 4" descr="people3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01008"/>
            <a:ext cx="28083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Ошибка №5. Критика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Страх получения плохой оценки или плохого результата делает ребёнка напряжённым, зависимым. В некоторых случаях, уставая сопротивляться критике, что-то доказывать всем вокруг, ребёнок решает стать окончательно плохим «двоечником, лоботрясом, хулиганом».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Критикуя ребёнка, мы забираем у него </a:t>
            </a:r>
            <a:r>
              <a:rPr lang="ru-RU" b="1" dirty="0" err="1" smtClean="0">
                <a:solidFill>
                  <a:srgbClr val="C00000"/>
                </a:solidFill>
              </a:rPr>
              <a:t>самоценность</a:t>
            </a:r>
            <a:r>
              <a:rPr lang="ru-RU" b="1" dirty="0" smtClean="0">
                <a:solidFill>
                  <a:srgbClr val="C00000"/>
                </a:solidFill>
              </a:rPr>
              <a:t> (то есть уверенность, что оно ценен для нас без каких бы то ни было достижений) и его самооценку (то есть трезво и реально оценивать себя)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Ошибка №6. Унижения,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ругательства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mtClean="0"/>
              <a:t>               </a:t>
            </a:r>
            <a:r>
              <a:rPr lang="ru-RU" b="1" smtClean="0">
                <a:solidFill>
                  <a:srgbClr val="C00000"/>
                </a:solidFill>
              </a:rPr>
              <a:t>Унижения </a:t>
            </a:r>
            <a:r>
              <a:rPr lang="ru-RU" b="1" dirty="0" smtClean="0">
                <a:solidFill>
                  <a:srgbClr val="C00000"/>
                </a:solidFill>
              </a:rPr>
              <a:t>в общении с ребёнком среди большинства взрослых всё же не считаются полезными, хотя, к сожалению, в моменты сильного разочарования или бессилия взрослым трудно их избежать. Послание при ругательствах и унижении: «Ты, наверное, не понимаешь, что я тобой недоволен и разочарован, поэтому я поднимаю децибелы и усиливаю акцент на том, как именно ты плох. За счёт унизительной лексики я перевожу своё недовольство в нападение, чтобы запугать и унизить тебя, чтобы мне полегчало, а ты стал окончательно виноват».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Ошибка №7. Похвала 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</a:t>
            </a:r>
            <a:r>
              <a:rPr lang="ru-RU" b="1" dirty="0" smtClean="0"/>
              <a:t>Ребёнок, которого много хвалят, будет так же сильно зависеть от внешних оценок, как и тот которого критикуют.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Послание при похвале: «Я замечаю, когда ты что-то делаешь хорошо. Я рад этому. Я хочу убедиться, что тебе и впредь будет приятнее меня радовать, чем огорчать. И ещё мне важно, чтобы ты понял, что делать что-то хорошо — это означает радовать меня».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просвещение родителей, повышение их психолого-педагогической компетентности в формировании личности  ребенка.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Задачи: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Познакомить родителей  с типами воспитания, негативно влияющими на психику ребенка;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Побудить родителей к размышлениям об особенностях воспитания в их семье;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Развивать умения родителей видеть себя со стороны.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Ошибка №8. Игнорирование</a:t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400" dirty="0" smtClean="0"/>
              <a:t>             </a:t>
            </a:r>
            <a:r>
              <a:rPr lang="ru-RU" sz="5000" b="1" dirty="0" smtClean="0"/>
              <a:t>У ребёнка, с которым резко обрывают связь, отвергают, всем своим видом показывая недовольство, забирают настоящее. Мы отнимаем у него покой и уверенность в том, что он по-прежнему будет любим, потому что отверженный ребёнок не может жить настоящим.</a:t>
            </a:r>
          </a:p>
          <a:p>
            <a:pPr>
              <a:buNone/>
            </a:pPr>
            <a:r>
              <a:rPr lang="ru-RU" sz="5000" b="1" dirty="0" smtClean="0"/>
              <a:t>            Альтернатива игнорированию — проявление своих чувств. Бывает, что вы разозлились на ребёнка так сильно, что у вас нет никакого желания с ним разговаривать.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     В таком случае лучше сказать ему об этом: «Я так зла, что не могу разговаривать, вот успокоюсь и поговорю с тобой». </a:t>
            </a:r>
          </a:p>
          <a:p>
            <a:pPr>
              <a:buNone/>
            </a:pPr>
            <a:r>
              <a:rPr lang="ru-RU" sz="5000" b="1" dirty="0" smtClean="0">
                <a:solidFill>
                  <a:srgbClr val="FF0000"/>
                </a:solidFill>
              </a:rPr>
              <a:t>           </a:t>
            </a:r>
            <a:r>
              <a:rPr lang="ru-RU" sz="5000" b="1" dirty="0" smtClean="0"/>
              <a:t>В этом случае ребёнок поймёт, что он сделал что-то, что вас разозлило, но он не отвержен и связь с вами не утеряна.</a:t>
            </a:r>
          </a:p>
          <a:p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       Советы родителям</a:t>
            </a:r>
            <a:endParaRPr lang="ru-RU" dirty="0"/>
          </a:p>
        </p:txBody>
      </p:sp>
      <p:pic>
        <p:nvPicPr>
          <p:cNvPr id="4" name="Picture 7" descr="WELCOM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600200"/>
            <a:ext cx="2592287" cy="4525963"/>
          </a:xfrm>
          <a:prstGeom prst="rect">
            <a:avLst/>
          </a:prstGeom>
          <a:noFill/>
          <a:effectLst>
            <a:outerShdw dist="81320" dir="3080412" algn="ctr" rotWithShape="0">
              <a:srgbClr val="80808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1772817"/>
            <a:ext cx="6390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СОВЕТ 1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Главное средство воспитания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   – это пример родителей, их деятельность, это  заинтересованное участие ребенка в жизни семьи, в ее заботах, радостях.</a:t>
            </a:r>
            <a:endParaRPr lang="ru-RU" sz="2800" b="1" dirty="0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СОВЕТ 2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SUPER0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744416" cy="455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700808"/>
            <a:ext cx="453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Сделайте жизнь ребенка интересной и многообразной;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Уделяйте ему больше свободного времени;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Воодушевите ребенка на рассказ о своих школьных и личных делах.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СОВЕТ 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Эффективным способом сплочении </a:t>
            </a:r>
            <a:r>
              <a:rPr lang="ru-RU" sz="2800" dirty="0" smtClean="0">
                <a:solidFill>
                  <a:srgbClr val="7030A0"/>
                </a:solidFill>
                <a:latin typeface="Arial" charset="0"/>
              </a:rPr>
              <a:t>с</a:t>
            </a: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емьи, установлением дружеских взаимоотношений является проведение совместного досуга: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Туристические походы в лес, горы, плавание, лыжи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Важно не место, где проводишь время со своим ребенком, а впечатление от совместно пережитых испытаний;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Именно в таких  ситуациях ребенок учиться доверять Вам  свою жизнь, тайны, делится секретами, своими успехами. 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4" descr="SUPER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89040"/>
            <a:ext cx="24860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СОВЕТ 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Укрепляйте в ребенке уверенность в собственных силах;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Слушая ребенка следите за его мимикой и жестами, анализируйте  их;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Разговаривайте  друг с другом, если общения не происходит, вы отдаляетесь друг от друга. </a:t>
            </a:r>
          </a:p>
          <a:p>
            <a:endParaRPr lang="ru-RU" dirty="0"/>
          </a:p>
        </p:txBody>
      </p:sp>
      <p:pic>
        <p:nvPicPr>
          <p:cNvPr id="5" name="Picture 5" descr="SUPER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1412776"/>
            <a:ext cx="23762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СОВЕТ 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Не старайтесь спрятать ребенка от трудностей;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Обсуждайте с детьми свою жизнь, считайтесь с их мнением в решении семейных проблем;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Дети должны чувствовать ответственность за все, что они совершают в жизни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PE0226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304256" cy="31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заключении хочется дать несколько рекомендаций родителям, чтобы  они могли добиться в воспитании желаемых результатов:</a:t>
            </a:r>
            <a:b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- 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Ребенок – это уникальная личность. Недопустимо сравнивать его с другими детьми. Необходимо ценить индивидуальность своего ребенка, поддерживать и развивать ее.</a:t>
            </a:r>
            <a:b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- Воспитание – это не свод правил, а искусство диалога с ребенком на основе знаний психологических особенностей возраста.</a:t>
            </a:r>
            <a:b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- Необходимо проникаться чувством  искреннего уважения к тому, что создается ребенком, восхищаться его самостоятельностью</a:t>
            </a:r>
            <a:b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- Деликатность, терпимость и такт – вот основа всех взаимоотношений с детьми.</a:t>
            </a:r>
            <a:b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- Воспитание родителей без союза с учителем обречено на провал.</a:t>
            </a:r>
            <a:b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9762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556792"/>
            <a:ext cx="7056784" cy="475252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Источник: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dirty="0" smtClean="0"/>
              <a:t>Книга «Метаморфозы родительской любви, или  Как воспитывать, но не калечить», Издательство «Генезис», 2012 год, автор  </a:t>
            </a:r>
            <a:r>
              <a:rPr lang="ru-RU" dirty="0" err="1" smtClean="0"/>
              <a:t>Млодик</a:t>
            </a:r>
            <a:r>
              <a:rPr lang="ru-RU" dirty="0" smtClean="0"/>
              <a:t> И.Ю.</a:t>
            </a:r>
          </a:p>
          <a:p>
            <a:pPr>
              <a:buNone/>
            </a:pPr>
            <a:r>
              <a:rPr lang="ru-RU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://edubaby.ru/images/bg2.jpg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hlinkClick r:id="rId3"/>
              </a:rPr>
              <a:t>http://pedsovet.su/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92906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шаблона – Коровина Ирина Николаевна</a:t>
            </a:r>
          </a:p>
          <a:p>
            <a:r>
              <a:rPr lang="en-US" dirty="0" smtClean="0">
                <a:hlinkClick r:id="rId2"/>
              </a:rPr>
              <a:t>http://corowina.ucoz.com/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92919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Использованы ресурсы:</a:t>
            </a:r>
          </a:p>
          <a:p>
            <a:r>
              <a:rPr lang="ru-RU" dirty="0" smtClean="0"/>
              <a:t>Солнышко - </a:t>
            </a:r>
            <a:r>
              <a:rPr lang="ru-RU" sz="1400" dirty="0" smtClean="0">
                <a:hlinkClick r:id="rId3"/>
              </a:rPr>
              <a:t>http://www.dietaonline.ru/community/post.php?topic_id=30706&amp;page=43</a:t>
            </a:r>
            <a:endParaRPr lang="ru-RU" sz="1400" dirty="0" smtClean="0"/>
          </a:p>
          <a:p>
            <a:r>
              <a:rPr lang="ru-RU" dirty="0" smtClean="0"/>
              <a:t>Фон - </a:t>
            </a:r>
            <a:r>
              <a:rPr lang="ru-RU" sz="1400" u="sng" dirty="0" smtClean="0">
                <a:hlinkClick r:id="rId4"/>
              </a:rPr>
              <a:t>http://www.gpark.kz/gdefon/download/241668?PHPSESSID=8e2f6e45406bb9e6af6c1e6d59252946</a:t>
            </a:r>
            <a:endParaRPr lang="ru-RU" sz="14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3"/>
          <p:cNvSpPr>
            <a:spLocks noGrp="1" noChangeArrowheads="1"/>
          </p:cNvSpPr>
          <p:nvPr>
            <p:ph idx="1"/>
          </p:nvPr>
        </p:nvSpPr>
        <p:spPr bwMode="auto"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7" y="10800"/>
                </a:moveTo>
                <a:cubicBezTo>
                  <a:pt x="917" y="16258"/>
                  <a:pt x="5342" y="20683"/>
                  <a:pt x="10800" y="20683"/>
                </a:cubicBezTo>
                <a:cubicBezTo>
                  <a:pt x="16258" y="20683"/>
                  <a:pt x="20683" y="16258"/>
                  <a:pt x="20683" y="10800"/>
                </a:cubicBezTo>
                <a:cubicBezTo>
                  <a:pt x="20683" y="5342"/>
                  <a:pt x="16258" y="917"/>
                  <a:pt x="10800" y="917"/>
                </a:cubicBezTo>
                <a:cubicBezTo>
                  <a:pt x="5342" y="917"/>
                  <a:pt x="917" y="5342"/>
                  <a:pt x="917" y="10800"/>
                </a:cubicBezTo>
                <a:close/>
              </a:path>
            </a:pathLst>
          </a:cu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25600"/>
            </a:extrusionClr>
          </a:sp3d>
        </p:spPr>
        <p:txBody>
          <a:bodyPr wrap="none" anchor="ctr">
            <a:flatTx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85934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cs typeface="Arial"/>
              </a:rPr>
              <a:t>"Любя своих детей,</a:t>
            </a:r>
          </a:p>
          <a:p>
            <a:pPr algn="ctr"/>
            <a:r>
              <a:rPr lang="ru-RU" sz="20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cs typeface="Arial"/>
              </a:rPr>
              <a:t>учите их любить Вас, не научите</a:t>
            </a:r>
          </a:p>
          <a:p>
            <a:pPr algn="ctr"/>
            <a:r>
              <a:rPr lang="ru-RU" sz="20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cs typeface="Arial"/>
              </a:rPr>
              <a:t>- будете  плакать на старости лет </a:t>
            </a:r>
          </a:p>
          <a:p>
            <a:pPr algn="ctr"/>
            <a:r>
              <a:rPr lang="ru-RU" sz="20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cs typeface="Arial"/>
              </a:rPr>
              <a:t>- вот, по моему, одна из самых мудрых истин </a:t>
            </a:r>
          </a:p>
          <a:p>
            <a:pPr algn="ctr"/>
            <a:r>
              <a:rPr lang="ru-RU" sz="20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cs typeface="Arial"/>
              </a:rPr>
              <a:t>материнства и отцовства."</a:t>
            </a:r>
          </a:p>
          <a:p>
            <a:pPr algn="ctr"/>
            <a:r>
              <a:rPr lang="ru-RU" sz="20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cs typeface="Arial"/>
              </a:rPr>
              <a:t>В. А. Сухомлинский</a:t>
            </a:r>
            <a:endParaRPr lang="ru-RU" sz="2000" b="1" kern="10" spc="72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/>
                </a:outerShdw>
              </a:effectLst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Детство –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самый поддающийся педагогическим воздействиям период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ezzmirblekne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51125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91683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детстве закладываются основы, создаются предпосылки   гармоничной личности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задумаемся, как мы воспитываем? Как воспитывали нас. Это хорошо, но иногда мы совершаем ошибки воспитания, которые могут нанести серьезные душевные травмы ребенку, травмы, которые в течение всей жизни будут не давать ему покоя. Что нельзя делать родителям и учителям? Какие ошибки мы совершаем?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pedsovet.su/_pu/40/074767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3367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«КУМИР СЕМЬИ»</a:t>
            </a:r>
            <a:br>
              <a:rPr lang="ru-RU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Ребенок обожаем, любим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Любая прихоть ребенка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закон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Восторгаются им, ежеминутно находят в ребенке «таланты»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Растет капризным, </a:t>
            </a:r>
          </a:p>
          <a:p>
            <a:pPr>
              <a:buClr>
                <a:schemeClr val="hlink"/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своевольным эгоистом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Освобожден от всех </a:t>
            </a:r>
          </a:p>
          <a:p>
            <a:pPr>
              <a:buClr>
                <a:schemeClr val="hlink"/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обязанностей.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PC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45024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9933"/>
                </a:solidFill>
                <a:latin typeface="Arial" charset="0"/>
              </a:rPr>
              <a:t>                     </a:t>
            </a:r>
            <a:r>
              <a:rPr lang="ru-RU" sz="4000" b="1" dirty="0" smtClean="0">
                <a:solidFill>
                  <a:srgbClr val="FF9933"/>
                </a:solidFill>
                <a:latin typeface="Arial" charset="0"/>
              </a:rPr>
              <a:t>«ГИПЕРОПЕКА»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Ребенок лишен самостоятельности, следует советам взрослых;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Родители диктуют каждый шаг ребенку и контролируют во всем;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Возносят ребенка до небес, «готовят» вундеркинда;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Ребенок загружен до предела,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    хочет оправдать надежды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   родителей;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Растет безвольным, трудности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    в общении.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BD001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2"/>
            <a:ext cx="237648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«ЕЖОВЫЕ                                         РУКАВИЦЫ»</a:t>
            </a:r>
            <a:b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Ребенку  диктуют, приказывают, на нем срываются и разряжаются;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Внушают лишь подчинение;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Ребенок не знает ласки и тепла, беспрекословно подчиняясь;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Вырастает эмоционально неотзывчивым, суровым к близким, с часто с бурными реакциями протеста.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SUPER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713" y="3861048"/>
            <a:ext cx="2808287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«ПОВЫШЕННАЯ </a:t>
            </a:r>
            <a:b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МОРАЛЬНАЯ ОТВЕТСТВЕННОСТЬ»</a:t>
            </a:r>
            <a:b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На плечи ребенка возлагается огромная  ответственность, обычно непосильная для его возраста;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Свои не оправдавшиеся надежды, мечтают реализовать в детях;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Ребенку поручают заботиться</a:t>
            </a:r>
          </a:p>
          <a:p>
            <a:pPr>
              <a:buClr>
                <a:schemeClr val="hlink"/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   о  младших в доме или о </a:t>
            </a:r>
          </a:p>
          <a:p>
            <a:pPr>
              <a:buClr>
                <a:schemeClr val="hlink"/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    престарелых.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PE0228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73016"/>
            <a:ext cx="26193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1369</Words>
  <Application>Microsoft Office PowerPoint</Application>
  <PresentationFormat>Экран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РОДИТЕЛЬСКОЕ СОБРАНИЕ  «Ошибки, которые совершают родители и учителя при воспитании детей.  Как воспитывать, но не калечить?» </vt:lpstr>
      <vt:lpstr>    Цель:  просвещение родителей, повышение их психолого-педагогической компетентности в формировании личности  ребенка.</vt:lpstr>
      <vt:lpstr>Слайд 3</vt:lpstr>
      <vt:lpstr> Детство –  самый поддающийся педагогическим воздействиям период  </vt:lpstr>
      <vt:lpstr>   Давайте задумаемся, как мы воспитываем? Как воспитывали нас. Это хорошо, но иногда мы совершаем ошибки воспитания, которые могут нанести серьезные душевные травмы ребенку, травмы, которые в течение всей жизни будут не давать ему покоя. Что нельзя делать родителям и учителям? Какие ошибки мы совершаем?</vt:lpstr>
      <vt:lpstr>                «КУМИР СЕМЬИ» </vt:lpstr>
      <vt:lpstr>                     «ГИПЕРОПЕКА» </vt:lpstr>
      <vt:lpstr>  «ЕЖОВЫЕ                                         РУКАВИЦЫ» </vt:lpstr>
      <vt:lpstr>  «ПОВЫШЕННАЯ  МОРАЛЬНАЯ ОТВЕТСТВЕННОСТЬ»  </vt:lpstr>
      <vt:lpstr> «В КУЛЬТЕ  БОЛЕЗНИ» </vt:lpstr>
      <vt:lpstr>                  Я хочу поговорить с теми, кто готов: </vt:lpstr>
      <vt:lpstr>  Восемь ошибок воспитания,  которые совершают родители и учителя. </vt:lpstr>
      <vt:lpstr> Ошибка №2. Устыжение </vt:lpstr>
      <vt:lpstr> Ошибка №3. Наказание </vt:lpstr>
      <vt:lpstr>Альтернативы наказанию. </vt:lpstr>
      <vt:lpstr> Ошибка №4. Угрозы </vt:lpstr>
      <vt:lpstr> Ошибка №5. Критика </vt:lpstr>
      <vt:lpstr>  Ошибка №6. Унижения,  ругательства  </vt:lpstr>
      <vt:lpstr> Ошибка №7. Похвала  </vt:lpstr>
      <vt:lpstr> Ошибка №8. Игнорирование </vt:lpstr>
      <vt:lpstr>        Советы родителям</vt:lpstr>
      <vt:lpstr> СОВЕТ 2 </vt:lpstr>
      <vt:lpstr>СОВЕТ 3</vt:lpstr>
      <vt:lpstr>СОВЕТ 4</vt:lpstr>
      <vt:lpstr>СОВЕТ 5</vt:lpstr>
      <vt:lpstr>   В заключении хочется дать несколько рекомендаций родителям, чтобы  они могли добиться в воспитании желаемых результатов:  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corowina</dc:creator>
  <cp:lastModifiedBy>Admin</cp:lastModifiedBy>
  <cp:revision>22</cp:revision>
  <dcterms:created xsi:type="dcterms:W3CDTF">2013-01-06T18:32:13Z</dcterms:created>
  <dcterms:modified xsi:type="dcterms:W3CDTF">2015-02-08T13:32:37Z</dcterms:modified>
</cp:coreProperties>
</file>