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301A"/>
    <a:srgbClr val="4624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2819400"/>
            <a:ext cx="8215370" cy="3252806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Monotype Corsiva" pitchFamily="66" charset="0"/>
              </a:rPr>
              <a:t>«</a:t>
            </a:r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Т</a:t>
            </a:r>
            <a:r>
              <a:rPr lang="ru-RU" sz="8000" dirty="0" smtClean="0">
                <a:solidFill>
                  <a:srgbClr val="00B050"/>
                </a:solidFill>
                <a:latin typeface="Monotype Corsiva" pitchFamily="66" charset="0"/>
              </a:rPr>
              <a:t>а</a:t>
            </a:r>
            <a:r>
              <a:rPr lang="ru-RU" sz="8000" dirty="0" smtClean="0">
                <a:solidFill>
                  <a:srgbClr val="00B0F0"/>
                </a:solidFill>
                <a:latin typeface="Monotype Corsiva" pitchFamily="66" charset="0"/>
              </a:rPr>
              <a:t>й</a:t>
            </a:r>
            <a:r>
              <a:rPr lang="ru-RU" sz="8000" dirty="0" smtClean="0">
                <a:solidFill>
                  <a:srgbClr val="002060"/>
                </a:solidFill>
                <a:latin typeface="Monotype Corsiva" pitchFamily="66" charset="0"/>
              </a:rPr>
              <a:t>н</a:t>
            </a:r>
            <a:r>
              <a:rPr lang="ru-RU" sz="8000" dirty="0" smtClean="0">
                <a:solidFill>
                  <a:srgbClr val="7030A0"/>
                </a:solidFill>
                <a:latin typeface="Monotype Corsiva" pitchFamily="66" charset="0"/>
              </a:rPr>
              <a:t>а</a:t>
            </a:r>
            <a:r>
              <a:rPr lang="ru-RU" sz="8000" dirty="0" smtClean="0">
                <a:latin typeface="Monotype Corsiva" pitchFamily="66" charset="0"/>
              </a:rPr>
              <a:t> </a:t>
            </a:r>
            <a:r>
              <a:rPr lang="ru-RU" sz="8000" dirty="0" smtClean="0">
                <a:solidFill>
                  <a:srgbClr val="C00000"/>
                </a:solidFill>
                <a:latin typeface="Monotype Corsiva" pitchFamily="66" charset="0"/>
              </a:rPr>
              <a:t>ц</a:t>
            </a:r>
            <a:r>
              <a:rPr lang="ru-RU" sz="8000" dirty="0" smtClean="0">
                <a:solidFill>
                  <a:srgbClr val="FFFF00"/>
                </a:solidFill>
                <a:latin typeface="Monotype Corsiva" pitchFamily="66" charset="0"/>
              </a:rPr>
              <a:t>в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е</a:t>
            </a:r>
            <a:r>
              <a:rPr lang="ru-RU" sz="8000" dirty="0" smtClean="0">
                <a:solidFill>
                  <a:schemeClr val="tx1"/>
                </a:solidFill>
                <a:latin typeface="Monotype Corsiva" pitchFamily="66" charset="0"/>
              </a:rPr>
              <a:t>т</a:t>
            </a:r>
            <a:r>
              <a:rPr lang="ru-RU" sz="8000" dirty="0" smtClean="0">
                <a:solidFill>
                  <a:srgbClr val="0070C0"/>
                </a:solidFill>
                <a:latin typeface="Monotype Corsiva" pitchFamily="66" charset="0"/>
              </a:rPr>
              <a:t>а</a:t>
            </a:r>
            <a:r>
              <a:rPr lang="ru-RU" sz="8000" dirty="0" smtClean="0">
                <a:latin typeface="Monotype Corsiva" pitchFamily="66" charset="0"/>
              </a:rPr>
              <a:t>»</a:t>
            </a:r>
            <a:endParaRPr lang="ru-RU" sz="8000" dirty="0">
              <a:latin typeface="Monotype Corsiva" pitchFamily="66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27636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Урок развития речи</a:t>
            </a:r>
            <a:endParaRPr lang="ru-RU" sz="7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71508"/>
          </a:xfrm>
        </p:spPr>
        <p:txBody>
          <a:bodyPr/>
          <a:lstStyle/>
          <a:p>
            <a:r>
              <a:rPr lang="ru-RU" b="1" dirty="0" smtClean="0"/>
              <a:t>Домашнее задание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6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Monotype Corsiva" pitchFamily="66" charset="0"/>
              </a:rPr>
              <a:t>Дописать сочинение-описание увиденного узора</a:t>
            </a:r>
            <a:endParaRPr lang="ru-RU" sz="5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9124" y="5643578"/>
            <a:ext cx="3429024" cy="7589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Абрамов В.Г.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643042" y="285728"/>
            <a:ext cx="3857652" cy="5572164"/>
          </a:xfrm>
        </p:spPr>
        <p:txBody>
          <a:bodyPr>
            <a:normAutofit fontScale="85000" lnSpcReduction="20000"/>
          </a:bodyPr>
          <a:lstStyle/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Скажи, скажи, художник,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Какого цвета дождик,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Какого цвета ветер,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Какого цвета вечер?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Скажи, какого цвета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Зима, весна и лето?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 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Ромашку сделай </a:t>
            </a:r>
            <a:r>
              <a:rPr lang="ru-RU" sz="2400" b="1" dirty="0" smtClean="0">
                <a:solidFill>
                  <a:schemeClr val="bg1"/>
                </a:solidFill>
              </a:rPr>
              <a:t>белой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Гвоздику сделай </a:t>
            </a:r>
            <a:r>
              <a:rPr lang="ru-RU" sz="2400" b="1" dirty="0" smtClean="0">
                <a:solidFill>
                  <a:srgbClr val="FF0000"/>
                </a:solidFill>
              </a:rPr>
              <a:t>красной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Лилию – </a:t>
            </a:r>
            <a:r>
              <a:rPr lang="ru-RU" sz="2400" b="1" dirty="0" smtClean="0">
                <a:solidFill>
                  <a:srgbClr val="FFC000"/>
                </a:solidFill>
              </a:rPr>
              <a:t>оранжевой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Желтым</a:t>
            </a:r>
            <a:r>
              <a:rPr lang="ru-RU" sz="2400" b="1" dirty="0" smtClean="0">
                <a:solidFill>
                  <a:srgbClr val="002060"/>
                </a:solidFill>
              </a:rPr>
              <a:t> – одуванчик.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 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И мы увидим тоже: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Какого цвета дождик,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Какого цвета ветер,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Какого цвета вечер,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Поймем, какого цвета</a:t>
            </a:r>
          </a:p>
          <a:p>
            <a:pPr marL="273050" indent="-27305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Огромная планета!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Цели урока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1527048"/>
            <a:ext cx="6643734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описания предмета с учетом меняющейся формы и цвета;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ассоциативного мышления, воображения, эмоциональной сферы, письменной и устной речи; умения видеть и чувствовать прекрасное;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воспитание доброго отношения к людям; интереса к изобразительному искусству.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268943" cy="285752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000372"/>
            <a:ext cx="268943" cy="285752"/>
          </a:xfrm>
          <a:prstGeom prst="rect">
            <a:avLst/>
          </a:prstGeom>
          <a:noFill/>
        </p:spPr>
      </p:pic>
      <p:pic>
        <p:nvPicPr>
          <p:cNvPr id="6" name="Picture 2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143512"/>
            <a:ext cx="268943" cy="28575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000768"/>
            <a:ext cx="8534400" cy="473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</a:rPr>
              <a:t>А.А.Рылов «Зеленый шум», 1904. Масло.</a:t>
            </a:r>
            <a:endParaRPr lang="ru-RU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3074" name="Picture 2" descr="F:\молодой учитель\Зеленый шум. 1904. Масл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747430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6000768"/>
            <a:ext cx="6215106" cy="571504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Исаак Левитан «Зима».</a:t>
            </a:r>
            <a:endParaRPr lang="ru-RU" sz="4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098" name="Picture 2" descr="F:\молодой учитель\zima, Исаак левитан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5750"/>
          <a:stretch>
            <a:fillRect/>
          </a:stretch>
        </p:blipFill>
        <p:spPr bwMode="auto">
          <a:xfrm>
            <a:off x="785786" y="285728"/>
            <a:ext cx="7583389" cy="535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34400" cy="542928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  <a:latin typeface="Monotype Corsiva" pitchFamily="66" charset="0"/>
              </a:rPr>
              <a:t>«черные мысли»,</a:t>
            </a:r>
            <a:br>
              <a:rPr lang="ru-RU" sz="6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6600" b="1" dirty="0" smtClean="0">
                <a:solidFill>
                  <a:srgbClr val="00B0F0"/>
                </a:solidFill>
                <a:latin typeface="Monotype Corsiva" pitchFamily="66" charset="0"/>
              </a:rPr>
              <a:t>«</a:t>
            </a:r>
            <a:r>
              <a:rPr lang="ru-RU" sz="6600" b="1" dirty="0" err="1" smtClean="0">
                <a:solidFill>
                  <a:srgbClr val="00B0F0"/>
                </a:solidFill>
                <a:latin typeface="Monotype Corsiva" pitchFamily="66" charset="0"/>
              </a:rPr>
              <a:t>голубые</a:t>
            </a:r>
            <a:r>
              <a:rPr lang="ru-RU" sz="6600" b="1" dirty="0" smtClean="0">
                <a:solidFill>
                  <a:srgbClr val="00B0F0"/>
                </a:solidFill>
                <a:latin typeface="Monotype Corsiva" pitchFamily="66" charset="0"/>
              </a:rPr>
              <a:t> мечты»,</a:t>
            </a:r>
            <a:br>
              <a:rPr lang="ru-RU" sz="6600" b="1" dirty="0" smtClean="0">
                <a:solidFill>
                  <a:srgbClr val="00B0F0"/>
                </a:solidFill>
                <a:latin typeface="Monotype Corsiva" pitchFamily="66" charset="0"/>
              </a:rPr>
            </a:br>
            <a:r>
              <a:rPr lang="ru-RU" sz="6600" b="1" dirty="0" smtClean="0">
                <a:solidFill>
                  <a:schemeClr val="bg1">
                    <a:lumMod val="65000"/>
                  </a:schemeClr>
                </a:solidFill>
                <a:latin typeface="Monotype Corsiva" pitchFamily="66" charset="0"/>
              </a:rPr>
              <a:t>«серая личность»</a:t>
            </a:r>
            <a:r>
              <a:rPr lang="ru-RU" sz="66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6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6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Угадайте слово по описанию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384560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Оптический прибор – игрушка в виде трубки; внутри три продольных, сложенных под углом зеркала; при поворачивании трубки разноцветные стеклышки или камешки, находящиеся между зеркалами, отражаясь в них образуют красивые симметричные узоры, быстро меняющиеся с каждым поворотом трубки.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Калейдоскоп</a:t>
            </a:r>
            <a:r>
              <a:rPr lang="ru-RU" sz="60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от греч. «красивый» + «вид» + «смотрю»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28604"/>
            <a:ext cx="85344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5143536"/>
          </a:xfrm>
        </p:spPr>
        <p:txBody>
          <a:bodyPr>
            <a:noAutofit/>
          </a:bodyPr>
          <a:lstStyle/>
          <a:p>
            <a:pPr marL="0" indent="539750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Опишите увиденный узор, что вы видите, какой цвет преобладает в вашем узоре, нравится ли вам увиденный узор, какое настроение он создает и почему. Как при изменении формы узора меняется его цвет? </a:t>
            </a:r>
          </a:p>
          <a:p>
            <a:pPr marL="0" indent="539750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работе вам помогут следующие слова и словосочетания:</a:t>
            </a:r>
          </a:p>
          <a:p>
            <a:pPr marL="0" indent="2687638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посередине расположены;</a:t>
            </a:r>
          </a:p>
          <a:p>
            <a:pPr marL="0" indent="2687638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внутри образуют;</a:t>
            </a:r>
          </a:p>
          <a:p>
            <a:pPr marL="0" indent="2687638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вокруг сливаются;</a:t>
            </a:r>
          </a:p>
          <a:p>
            <a:pPr marL="0" indent="2687638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рядом находятся;</a:t>
            </a:r>
          </a:p>
          <a:p>
            <a:pPr marL="0" indent="2687638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краям разбросаны;</a:t>
            </a:r>
          </a:p>
          <a:p>
            <a:pPr marL="0" indent="2687638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ближе к центру размещаются;</a:t>
            </a:r>
          </a:p>
          <a:p>
            <a:pPr marL="0" indent="2687638" algn="just">
              <a:lnSpc>
                <a:spcPct val="170000"/>
              </a:lnSpc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дальше разбегаются.</a:t>
            </a:r>
          </a:p>
          <a:p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00042"/>
            <a:ext cx="72866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Письменная творческая работа.</a:t>
            </a:r>
            <a:b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4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7170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29" y="4286256"/>
            <a:ext cx="1525651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231</Words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Урок развития речи</vt:lpstr>
      <vt:lpstr>Абрамов В.Г.</vt:lpstr>
      <vt:lpstr>Цели урока</vt:lpstr>
      <vt:lpstr>А.А.Рылов «Зеленый шум», 1904. Масло.</vt:lpstr>
      <vt:lpstr>Исаак Левитан «Зима».</vt:lpstr>
      <vt:lpstr>«черные мысли», «голубые мечты», «серая личность» </vt:lpstr>
      <vt:lpstr>Угадайте слово по описанию</vt:lpstr>
      <vt:lpstr>Словарная работа</vt:lpstr>
      <vt:lpstr>      </vt:lpstr>
      <vt:lpstr>Домашнее задание.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развития речи</dc:title>
  <cp:lastModifiedBy>Admin</cp:lastModifiedBy>
  <cp:revision>11</cp:revision>
  <dcterms:modified xsi:type="dcterms:W3CDTF">2012-04-03T07:57:06Z</dcterms:modified>
</cp:coreProperties>
</file>