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585" r:id="rId2"/>
    <p:sldId id="615" r:id="rId3"/>
    <p:sldId id="586" r:id="rId4"/>
    <p:sldId id="548" r:id="rId5"/>
    <p:sldId id="588" r:id="rId6"/>
    <p:sldId id="596" r:id="rId7"/>
    <p:sldId id="597" r:id="rId8"/>
    <p:sldId id="598" r:id="rId9"/>
    <p:sldId id="599" r:id="rId10"/>
    <p:sldId id="600" r:id="rId11"/>
    <p:sldId id="606" r:id="rId12"/>
    <p:sldId id="607" r:id="rId13"/>
    <p:sldId id="608" r:id="rId14"/>
    <p:sldId id="609" r:id="rId15"/>
    <p:sldId id="610" r:id="rId16"/>
    <p:sldId id="612" r:id="rId17"/>
    <p:sldId id="611" r:id="rId18"/>
    <p:sldId id="587" r:id="rId19"/>
    <p:sldId id="601" r:id="rId20"/>
  </p:sldIdLst>
  <p:sldSz cx="9144000" cy="6858000" type="screen4x3"/>
  <p:notesSz cx="6858000" cy="9144000"/>
  <p:defaultTextStyle>
    <a:defPPr>
      <a:defRPr lang="ru-RU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A1F"/>
    <a:srgbClr val="7373FF"/>
    <a:srgbClr val="8D8DFF"/>
    <a:srgbClr val="0000FF"/>
    <a:srgbClr val="FF0000"/>
    <a:srgbClr val="958221"/>
    <a:srgbClr val="9B7C2F"/>
    <a:srgbClr val="CCA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511" autoAdjust="0"/>
  </p:normalViewPr>
  <p:slideViewPr>
    <p:cSldViewPr>
      <p:cViewPr>
        <p:scale>
          <a:sx n="100" d="100"/>
          <a:sy n="100" d="100"/>
        </p:scale>
        <p:origin x="-122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11-29T22:19:39.161" idx="1">
    <p:pos x="5596" y="1513"/>
    <p:text/>
  </p:cm>
  <p:cm authorId="0" dt="2014-11-29T22:19:42.808" idx="2">
    <p:pos x="5738" y="1661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947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0949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10950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951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6AA08B-7A71-4B98-BAF8-77D30BAC33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2543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3B883-2681-4CF2-96B4-AE1BD3797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63938-E4DE-4149-A506-F4E8C5C2C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9346D-7295-4717-BC4F-D0E8E5467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FD5328-232D-495C-9E2D-10889A860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EBD60-CDB7-4710-955E-705467DD30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69DB8-88DB-4B40-B365-65FDE4AE4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4E4A8D-3612-488D-A202-64718B1C1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954D6-FD69-4D95-B576-FA474C6A5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CA5F7-FA15-420D-8BDE-C823154E2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55CFC-2A3C-4B71-82D7-A4485DEEC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727BC-9C8D-42ED-BE18-293FD24AE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06C0E-6DDC-4928-BC0A-759EAE0E4C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32304-992C-46F1-A17A-0200867C0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339AE3-DD7D-4980-B66E-B535F26AF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ransition spd="med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slide" Target="slide5.xml"/><Relationship Id="rId3" Type="http://schemas.openxmlformats.org/officeDocument/2006/relationships/slide" Target="slide11.xml"/><Relationship Id="rId7" Type="http://schemas.openxmlformats.org/officeDocument/2006/relationships/slide" Target="slide8.xml"/><Relationship Id="rId12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11" Type="http://schemas.openxmlformats.org/officeDocument/2006/relationships/slide" Target="slide9.xml"/><Relationship Id="rId5" Type="http://schemas.openxmlformats.org/officeDocument/2006/relationships/slide" Target="slide10.xml"/><Relationship Id="rId10" Type="http://schemas.openxmlformats.org/officeDocument/2006/relationships/image" Target="../media/image6.wmf"/><Relationship Id="rId4" Type="http://schemas.openxmlformats.org/officeDocument/2006/relationships/image" Target="../media/image10.wmf"/><Relationship Id="rId9" Type="http://schemas.openxmlformats.org/officeDocument/2006/relationships/slide" Target="slide7.xml"/><Relationship Id="rId14" Type="http://schemas.openxmlformats.org/officeDocument/2006/relationships/image" Target="../media/image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7D4A1F"/>
                </a:solidFill>
                <a:latin typeface="Tahoma" pitchFamily="34" charset="0"/>
              </a:rPr>
              <a:t>«Дело в шляпе»</a:t>
            </a:r>
          </a:p>
        </p:txBody>
      </p:sp>
      <p:pic>
        <p:nvPicPr>
          <p:cNvPr id="1638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981200"/>
            <a:ext cx="3854450" cy="4114800"/>
          </a:xfrm>
        </p:spPr>
      </p:pic>
      <p:sp>
        <p:nvSpPr>
          <p:cNvPr id="15364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7D4A1F"/>
                </a:solidFill>
                <a:latin typeface="Sylfaen" pitchFamily="18" charset="0"/>
              </a:rPr>
              <a:t>Если наше дело – в шляпе,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7D4A1F"/>
                </a:solidFill>
                <a:latin typeface="Sylfaen" pitchFamily="18" charset="0"/>
              </a:rPr>
              <a:t>Если наше тело – в шляпе,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7D4A1F"/>
                </a:solidFill>
                <a:latin typeface="Sylfaen" pitchFamily="18" charset="0"/>
              </a:rPr>
              <a:t>Если даже мысли – в шляпе,</a:t>
            </a:r>
          </a:p>
          <a:p>
            <a:pPr>
              <a:buFontTx/>
              <a:buNone/>
              <a:defRPr/>
            </a:pPr>
            <a:r>
              <a:rPr lang="ru-RU" sz="2800" b="1" dirty="0" smtClean="0">
                <a:solidFill>
                  <a:srgbClr val="7D4A1F"/>
                </a:solidFill>
                <a:latin typeface="Sylfaen" pitchFamily="18" charset="0"/>
              </a:rPr>
              <a:t>Значит, в шляпе то – вся суть!</a:t>
            </a:r>
          </a:p>
          <a:p>
            <a:pPr>
              <a:buFontTx/>
              <a:buNone/>
              <a:defRPr/>
            </a:pPr>
            <a:endParaRPr lang="ru-RU" sz="2800" b="1" dirty="0" smtClean="0">
              <a:solidFill>
                <a:srgbClr val="7D4A1F"/>
              </a:solidFill>
              <a:latin typeface="Tahoma" pitchFamily="34" charset="0"/>
            </a:endParaRPr>
          </a:p>
          <a:p>
            <a:pPr>
              <a:buFontTx/>
              <a:buNone/>
              <a:defRPr/>
            </a:pPr>
            <a:endParaRPr lang="ru-RU" sz="2800" b="1" dirty="0" smtClean="0">
              <a:solidFill>
                <a:srgbClr val="7D4A1F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 spd="med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6105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ru-RU" sz="4000" b="1" i="1">
              <a:solidFill>
                <a:srgbClr val="7D4A1F"/>
              </a:solidFill>
              <a:latin typeface="Tahoma" pitchFamily="34" charset="0"/>
            </a:endParaRPr>
          </a:p>
        </p:txBody>
      </p:sp>
      <p:sp>
        <p:nvSpPr>
          <p:cNvPr id="573443" name="Text Box 3"/>
          <p:cNvSpPr txBox="1">
            <a:spLocks noChangeArrowheads="1"/>
          </p:cNvSpPr>
          <p:nvPr/>
        </p:nvSpPr>
        <p:spPr bwMode="auto">
          <a:xfrm>
            <a:off x="1524000" y="2352675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ru-RU" sz="1600" b="1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2954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D4A1F"/>
                </a:solidFill>
                <a:latin typeface="Tahoma" pitchFamily="34" charset="0"/>
              </a:rPr>
              <a:t>Синяя шляпа  – философская </a:t>
            </a:r>
            <a:endParaRPr lang="ru-RU" sz="4000" dirty="0" smtClean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4581525"/>
            <a:ext cx="8964612" cy="18716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600" b="1" smtClean="0">
                <a:solidFill>
                  <a:srgbClr val="7D4A1F"/>
                </a:solidFill>
                <a:latin typeface="Sylfaen" pitchFamily="18" charset="0"/>
              </a:rPr>
              <a:t>«Какой жизненный урок преподнесла тебе эта ситуация и почему для твоей жизни будет важен этот опыт? ».                          </a:t>
            </a:r>
          </a:p>
        </p:txBody>
      </p:sp>
      <p:pic>
        <p:nvPicPr>
          <p:cNvPr id="573448" name="Picture 8" descr="hh00737_">
            <a:hlinkClick r:id="rId3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497104">
            <a:off x="4756150" y="1249363"/>
            <a:ext cx="4103688" cy="4248150"/>
          </a:xfrm>
        </p:spPr>
      </p:pic>
      <p:sp>
        <p:nvSpPr>
          <p:cNvPr id="3" name="Прямоугольник 2"/>
          <p:cNvSpPr/>
          <p:nvPr/>
        </p:nvSpPr>
        <p:spPr>
          <a:xfrm>
            <a:off x="395288" y="1539875"/>
            <a:ext cx="4968875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ru-RU" sz="32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Tahoma" pitchFamily="34" charset="0"/>
              </a:rPr>
              <a:t>Синий цвет напоминает  бескрайнее море, спокойствие, глубину мысли.</a:t>
            </a:r>
          </a:p>
        </p:txBody>
      </p:sp>
    </p:spTree>
  </p:cSld>
  <p:clrMapOvr>
    <a:masterClrMapping/>
  </p:clrMapOvr>
  <p:transition spd="med"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73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73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42" grpId="0" autoUpdateAnimBg="0"/>
      <p:bldP spid="57344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8715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D4A1F"/>
                </a:solidFill>
                <a:latin typeface="Tahoma" pitchFamily="34" charset="0"/>
              </a:rPr>
              <a:t>Ситуация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1268760"/>
            <a:ext cx="8280920" cy="482724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sz="2400" dirty="0" smtClean="0"/>
              <a:t>Юра</a:t>
            </a:r>
            <a:r>
              <a:rPr lang="ru-R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затеял новую игру на перемене  — кидание чужой тетради по классу. Когда тетрадь попала  в руки Алексея, </a:t>
            </a:r>
            <a:r>
              <a:rPr lang="ru-RU" sz="2400" dirty="0" smtClean="0"/>
              <a:t>он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вернул ее хозяину. Хозяин тетради поблагодарил Лёшу.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сразу же схватил дневник Юры и продолжил эту игру, чтобы отомстить.</a:t>
            </a:r>
            <a:b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/>
              <a:t>Юра подошёл к Алексею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взял его портфель и кинул через весь класс. Лёша молча бросился собирать рассыпавшиеся вещи. </a:t>
            </a:r>
            <a:b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следующей перемене </a:t>
            </a:r>
            <a:r>
              <a:rPr lang="ru-RU" sz="2400" dirty="0" smtClean="0"/>
              <a:t>Юра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сказал, что он трус, потому что не смог отомстить за брошенные вещи. </a:t>
            </a:r>
            <a:r>
              <a:rPr lang="ru-RU" sz="2400" dirty="0" smtClean="0"/>
              <a:t>Р</a:t>
            </a: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ебята в классе так же обвинили Алексея в трусости. </a:t>
            </a:r>
            <a:b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После уроков Алексей один пошел домой, а одноклассники веселой компанией побежали на стадион. </a:t>
            </a:r>
            <a:endParaRPr lang="ru-RU" sz="24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D4A1F"/>
                </a:solidFill>
              </a:rPr>
              <a:t>Белая шляпа – только факты</a:t>
            </a:r>
            <a:endParaRPr lang="ru-RU" b="1" dirty="0">
              <a:solidFill>
                <a:srgbClr val="7D4A1F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276" y="2096855"/>
            <a:ext cx="3603048" cy="3883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</a:t>
            </a:r>
            <a:r>
              <a:rPr lang="ru-RU" sz="4000" b="1" dirty="0" smtClean="0"/>
              <a:t>Сначала…</a:t>
            </a:r>
          </a:p>
          <a:p>
            <a:pPr marL="0" indent="0"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       потом…</a:t>
            </a:r>
          </a:p>
          <a:p>
            <a:pPr marL="0" indent="0">
              <a:buNone/>
            </a:pPr>
            <a:r>
              <a:rPr lang="ru-RU" sz="4000" b="1" dirty="0" smtClean="0"/>
              <a:t>          затем…</a:t>
            </a:r>
          </a:p>
          <a:p>
            <a:pPr marL="0" indent="0">
              <a:buNone/>
            </a:pPr>
            <a:r>
              <a:rPr lang="ru-RU" sz="4000" b="1" dirty="0"/>
              <a:t> </a:t>
            </a:r>
            <a:r>
              <a:rPr lang="ru-RU" sz="4000" b="1" dirty="0" smtClean="0"/>
              <a:t>       и тогда…</a:t>
            </a:r>
          </a:p>
          <a:p>
            <a:pPr marL="0" indent="0">
              <a:buNone/>
            </a:pPr>
            <a:r>
              <a:rPr lang="ru-RU" sz="4000" b="1" dirty="0" smtClean="0"/>
              <a:t>     и  наконец…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26978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7D4A1F"/>
                </a:solidFill>
                <a:latin typeface="Tahoma" pitchFamily="34" charset="0"/>
              </a:rPr>
              <a:t>Красная  шляпа – чувства и эмоции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981200"/>
            <a:ext cx="3672408" cy="4114800"/>
          </a:xfrm>
        </p:spPr>
        <p:txBody>
          <a:bodyPr/>
          <a:lstStyle/>
          <a:p>
            <a:pPr marL="0" lvl="0" indent="0">
              <a:buNone/>
            </a:pPr>
            <a:r>
              <a:rPr lang="ru-RU" sz="4000" b="1" dirty="0" smtClean="0">
                <a:solidFill>
                  <a:srgbClr val="000000"/>
                </a:solidFill>
              </a:rPr>
              <a:t>    Сначала</a:t>
            </a:r>
            <a:r>
              <a:rPr lang="ru-RU" sz="4000" b="1" dirty="0">
                <a:solidFill>
                  <a:srgbClr val="000000"/>
                </a:solidFill>
              </a:rPr>
              <a:t>…</a:t>
            </a:r>
          </a:p>
          <a:p>
            <a:pPr marL="0" lvl="0" indent="0">
              <a:buNone/>
            </a:pPr>
            <a:r>
              <a:rPr lang="ru-RU" sz="4000" b="1" dirty="0" smtClean="0">
                <a:solidFill>
                  <a:srgbClr val="000000"/>
                </a:solidFill>
              </a:rPr>
              <a:t>      потом</a:t>
            </a:r>
            <a:r>
              <a:rPr lang="ru-RU" sz="4000" b="1" dirty="0">
                <a:solidFill>
                  <a:srgbClr val="000000"/>
                </a:solidFill>
              </a:rPr>
              <a:t>…</a:t>
            </a:r>
          </a:p>
          <a:p>
            <a:pPr marL="0" lvl="0" indent="0">
              <a:buNone/>
            </a:pPr>
            <a:r>
              <a:rPr lang="ru-RU" sz="4000" b="1" dirty="0">
                <a:solidFill>
                  <a:srgbClr val="000000"/>
                </a:solidFill>
              </a:rPr>
              <a:t>       </a:t>
            </a:r>
            <a:r>
              <a:rPr lang="ru-RU" sz="4000" b="1" dirty="0" smtClean="0">
                <a:solidFill>
                  <a:srgbClr val="000000"/>
                </a:solidFill>
              </a:rPr>
              <a:t>затем</a:t>
            </a:r>
            <a:r>
              <a:rPr lang="ru-RU" sz="4000" b="1" dirty="0">
                <a:solidFill>
                  <a:srgbClr val="000000"/>
                </a:solidFill>
              </a:rPr>
              <a:t>…</a:t>
            </a:r>
          </a:p>
          <a:p>
            <a:pPr marL="0" lvl="0" indent="0">
              <a:buNone/>
            </a:pPr>
            <a:r>
              <a:rPr lang="ru-RU" sz="4000" b="1" dirty="0">
                <a:solidFill>
                  <a:srgbClr val="000000"/>
                </a:solidFill>
              </a:rPr>
              <a:t>      </a:t>
            </a:r>
            <a:r>
              <a:rPr lang="ru-RU" sz="4000" b="1" dirty="0" smtClean="0">
                <a:solidFill>
                  <a:srgbClr val="000000"/>
                </a:solidFill>
              </a:rPr>
              <a:t>и </a:t>
            </a:r>
            <a:r>
              <a:rPr lang="ru-RU" sz="4000" b="1" dirty="0">
                <a:solidFill>
                  <a:srgbClr val="000000"/>
                </a:solidFill>
              </a:rPr>
              <a:t>тогда…</a:t>
            </a:r>
          </a:p>
          <a:p>
            <a:pPr marL="0" lvl="0" indent="0">
              <a:buNone/>
            </a:pPr>
            <a:r>
              <a:rPr lang="ru-RU" sz="4000" b="1" dirty="0">
                <a:solidFill>
                  <a:srgbClr val="000000"/>
                </a:solidFill>
              </a:rPr>
              <a:t>    </a:t>
            </a:r>
            <a:r>
              <a:rPr lang="ru-RU" sz="4000" b="1" dirty="0" smtClean="0">
                <a:solidFill>
                  <a:srgbClr val="000000"/>
                </a:solidFill>
              </a:rPr>
              <a:t>и  </a:t>
            </a:r>
            <a:r>
              <a:rPr lang="ru-RU" sz="4000" b="1" dirty="0">
                <a:solidFill>
                  <a:srgbClr val="000000"/>
                </a:solidFill>
              </a:rPr>
              <a:t>наконец…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489654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5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5580" cy="1491952"/>
          </a:xfrm>
        </p:spPr>
        <p:txBody>
          <a:bodyPr/>
          <a:lstStyle/>
          <a:p>
            <a:r>
              <a:rPr lang="ru-RU" sz="4000" b="1" dirty="0">
                <a:solidFill>
                  <a:srgbClr val="7D4A1F"/>
                </a:solidFill>
                <a:latin typeface="Tahoma" pitchFamily="34" charset="0"/>
              </a:rPr>
              <a:t>Черная шляпа </a:t>
            </a:r>
            <a:r>
              <a:rPr lang="ru-RU" sz="4000" b="1" dirty="0" smtClean="0">
                <a:solidFill>
                  <a:srgbClr val="7D4A1F"/>
                </a:solidFill>
                <a:latin typeface="Tahoma" pitchFamily="34" charset="0"/>
              </a:rPr>
              <a:t>– негативные последствия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981200"/>
            <a:ext cx="4244280" cy="41148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 самое плохое в этой ситуации?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Что самое неприятное?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Что самое страшное может произойти?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3720" y="1947215"/>
            <a:ext cx="3810000" cy="4149681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9148">
            <a:off x="4860032" y="2348880"/>
            <a:ext cx="39751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72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1635968"/>
          </a:xfrm>
        </p:spPr>
        <p:txBody>
          <a:bodyPr/>
          <a:lstStyle/>
          <a:p>
            <a:r>
              <a:rPr lang="ru-RU" b="1" dirty="0">
                <a:solidFill>
                  <a:srgbClr val="7D4A1F"/>
                </a:solidFill>
                <a:latin typeface="Tahoma" pitchFamily="34" charset="0"/>
              </a:rPr>
              <a:t>Желтая шляпа  – </a:t>
            </a:r>
            <a:r>
              <a:rPr lang="ru-RU" b="1" dirty="0" smtClean="0">
                <a:solidFill>
                  <a:srgbClr val="7D4A1F"/>
                </a:solidFill>
                <a:latin typeface="Tahoma" pitchFamily="34" charset="0"/>
              </a:rPr>
              <a:t>находим положительные стороны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1916832"/>
            <a:ext cx="4248472" cy="4114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 smtClean="0"/>
              <a:t>Что хорошего в том, что произошло?</a:t>
            </a:r>
            <a:endParaRPr lang="ru-RU" sz="5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7410">
            <a:off x="891236" y="1865793"/>
            <a:ext cx="3725997" cy="431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48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09600"/>
            <a:ext cx="8496944" cy="1143000"/>
          </a:xfrm>
        </p:spPr>
        <p:txBody>
          <a:bodyPr/>
          <a:lstStyle/>
          <a:p>
            <a:pPr algn="l"/>
            <a:r>
              <a:rPr lang="ru-RU" b="1" dirty="0">
                <a:solidFill>
                  <a:srgbClr val="7D4A1F"/>
                </a:solidFill>
                <a:latin typeface="Tahoma" pitchFamily="34" charset="0"/>
              </a:rPr>
              <a:t>Зелена шляпа </a:t>
            </a:r>
            <a:r>
              <a:rPr lang="ru-RU" b="1" dirty="0" smtClean="0">
                <a:solidFill>
                  <a:srgbClr val="7D4A1F"/>
                </a:solidFill>
                <a:latin typeface="Tahoma" pitchFamily="34" charset="0"/>
              </a:rPr>
              <a:t>– творческая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Нарисуй ситуацию.</a:t>
            </a:r>
          </a:p>
          <a:p>
            <a:pPr marL="0" indent="0">
              <a:buNone/>
            </a:pPr>
            <a:r>
              <a:rPr lang="ru-RU" dirty="0" smtClean="0"/>
              <a:t>Сочини про неё частушку.</a:t>
            </a:r>
          </a:p>
          <a:p>
            <a:pPr marL="0" indent="0">
              <a:buNone/>
            </a:pPr>
            <a:r>
              <a:rPr lang="ru-RU" dirty="0" smtClean="0"/>
              <a:t>Напиши стишок, рассказ.</a:t>
            </a:r>
          </a:p>
          <a:p>
            <a:pPr marL="0" indent="0">
              <a:buNone/>
            </a:pPr>
            <a:r>
              <a:rPr lang="ru-RU" dirty="0" smtClean="0"/>
              <a:t>Сделай поделку.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28800"/>
            <a:ext cx="4837931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40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224136"/>
          </a:xfrm>
        </p:spPr>
        <p:txBody>
          <a:bodyPr/>
          <a:lstStyle/>
          <a:p>
            <a:pPr algn="l"/>
            <a:r>
              <a:rPr lang="ru-RU" sz="4000" b="1" dirty="0">
                <a:solidFill>
                  <a:srgbClr val="7D4A1F"/>
                </a:solidFill>
                <a:latin typeface="Tahoma" pitchFamily="34" charset="0"/>
              </a:rPr>
              <a:t>Синяя </a:t>
            </a:r>
            <a:r>
              <a:rPr lang="ru-RU" sz="4000" b="1" dirty="0" smtClean="0">
                <a:solidFill>
                  <a:srgbClr val="7D4A1F"/>
                </a:solidFill>
                <a:latin typeface="Tahoma" pitchFamily="34" charset="0"/>
              </a:rPr>
              <a:t>шляпа – жизненный урок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Какой жизненный урок преподнесла тебе эта ситуация?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Чем важен для твоей жизни этот опыт?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810000" cy="43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chimes.wav"/>
          </p:stSnd>
        </p:sndAc>
      </p:transition>
    </mc:Choice>
    <mc:Fallback xmlns="">
      <p:transition spd="med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082" name="Picture 2" descr="hh00737_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32657"/>
            <a:ext cx="185102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83" name="Picture 3" descr="tr00143_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751526">
            <a:off x="6663656" y="3545417"/>
            <a:ext cx="2216589" cy="1739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84" name="Picture 4" descr="j015345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9925" y="555625"/>
            <a:ext cx="183038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85" name="Picture 5" descr="j027270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874446">
            <a:off x="275328" y="3307000"/>
            <a:ext cx="2298224" cy="147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86" name="Picture 6" descr="sl00100_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47864" y="548680"/>
            <a:ext cx="2160240" cy="150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8087" name="Picture 7" descr="hh02498_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21257164">
            <a:off x="3696933" y="5026858"/>
            <a:ext cx="1995225" cy="171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8088" name="WordArt 8"/>
          <p:cNvSpPr>
            <a:spLocks noChangeArrowheads="1" noChangeShapeType="1" noTextEdit="1"/>
          </p:cNvSpPr>
          <p:nvPr/>
        </p:nvSpPr>
        <p:spPr bwMode="auto">
          <a:xfrm>
            <a:off x="2590800" y="2971800"/>
            <a:ext cx="495300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endParaRPr lang="ru-RU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978646">
            <a:off x="2126411" y="2680839"/>
            <a:ext cx="5250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 pitchFamily="34" charset="0"/>
              </a:rPr>
              <a:t>шесть  думающих шляп</a:t>
            </a:r>
            <a:endParaRPr lang="ru-RU" sz="48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 pitchFamily="34" charset="0"/>
            </a:endParaRPr>
          </a:p>
        </p:txBody>
      </p:sp>
    </p:spTree>
  </p:cSld>
  <p:clrMapOvr>
    <a:masterClrMapping/>
  </p:clrMapOvr>
  <p:transition spd="med"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8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8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8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8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8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8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smtClean="0">
                <a:solidFill>
                  <a:srgbClr val="7D4A1F"/>
                </a:solidFill>
                <a:latin typeface="Tahoma" pitchFamily="34" charset="0"/>
              </a:rPr>
              <a:t/>
            </a:r>
            <a:br>
              <a:rPr lang="ru-RU" sz="3200" b="1" smtClean="0">
                <a:solidFill>
                  <a:srgbClr val="7D4A1F"/>
                </a:solidFill>
                <a:latin typeface="Tahoma" pitchFamily="34" charset="0"/>
              </a:rPr>
            </a:br>
            <a:endParaRPr lang="ru-RU" sz="4000" b="1" smtClean="0">
              <a:solidFill>
                <a:srgbClr val="7D4A1F"/>
              </a:solidFill>
              <a:latin typeface="Tahoma" pitchFamily="34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548680"/>
            <a:ext cx="8064896" cy="554732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sz="4000" b="1" dirty="0" smtClean="0">
                <a:solidFill>
                  <a:srgbClr val="7D4A1F"/>
                </a:solidFill>
                <a:latin typeface="Tahoma" pitchFamily="34" charset="0"/>
              </a:rPr>
              <a:t>«Я – это Я!                                  Мне принадлежат все мои ошибки, победы, поражения и успехи.                                           Я принадлежу самому себе. Поэтому я строю сам.                  Я – это Я!                                   И это замечательно!»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936104"/>
          </a:xfrm>
        </p:spPr>
        <p:txBody>
          <a:bodyPr/>
          <a:lstStyle/>
          <a:p>
            <a:r>
              <a:rPr lang="ru-RU" b="1" dirty="0">
                <a:solidFill>
                  <a:srgbClr val="7D4A1F"/>
                </a:solidFill>
              </a:rPr>
              <a:t>Правила работы в группах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827240"/>
          </a:xfrm>
        </p:spPr>
        <p:txBody>
          <a:bodyPr/>
          <a:lstStyle/>
          <a:p>
            <a:r>
              <a:rPr lang="ru-RU" sz="4000" dirty="0"/>
              <a:t>слушать внимательно </a:t>
            </a:r>
            <a:r>
              <a:rPr lang="ru-RU" sz="4000" dirty="0" smtClean="0"/>
              <a:t>другого</a:t>
            </a:r>
          </a:p>
          <a:p>
            <a:r>
              <a:rPr lang="ru-RU" sz="4000" dirty="0"/>
              <a:t>не </a:t>
            </a:r>
            <a:r>
              <a:rPr lang="ru-RU" sz="4000" dirty="0" smtClean="0"/>
              <a:t>перебивать</a:t>
            </a:r>
          </a:p>
          <a:p>
            <a:r>
              <a:rPr lang="ru-RU" sz="4000" dirty="0"/>
              <a:t>с уважением относиться к мнению </a:t>
            </a:r>
            <a:r>
              <a:rPr lang="ru-RU" sz="4000" dirty="0" smtClean="0"/>
              <a:t>другого</a:t>
            </a:r>
          </a:p>
          <a:p>
            <a:r>
              <a:rPr lang="ru-RU" sz="4000" dirty="0"/>
              <a:t>каждый имеет право на свое </a:t>
            </a:r>
            <a:r>
              <a:rPr lang="ru-RU" sz="4000" dirty="0" smtClean="0"/>
              <a:t>мнение</a:t>
            </a:r>
          </a:p>
          <a:p>
            <a:r>
              <a:rPr lang="ru-RU" sz="4000" dirty="0"/>
              <a:t>правило поднятой руки</a:t>
            </a:r>
            <a:endParaRPr lang="ru-RU" sz="40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7285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7772400" cy="936625"/>
          </a:xfrm>
        </p:spPr>
        <p:txBody>
          <a:bodyPr/>
          <a:lstStyle/>
          <a:p>
            <a:r>
              <a:rPr lang="ru-RU" b="1" smtClean="0">
                <a:solidFill>
                  <a:srgbClr val="7D4A1F"/>
                </a:solidFill>
                <a:latin typeface="Tahoma" pitchFamily="34" charset="0"/>
              </a:rPr>
              <a:t>Эдвард де Боно</a:t>
            </a:r>
          </a:p>
        </p:txBody>
      </p:sp>
      <p:sp>
        <p:nvSpPr>
          <p:cNvPr id="17412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0" y="1341438"/>
            <a:ext cx="4391025" cy="4144962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rgbClr val="7D4A1F"/>
                </a:solidFill>
                <a:latin typeface="Sylfaen" pitchFamily="18" charset="0"/>
              </a:rPr>
              <a:t>Предлагает  «примерить»  </a:t>
            </a:r>
          </a:p>
          <a:p>
            <a:pPr marL="0" indent="0" algn="ctr">
              <a:buFontTx/>
              <a:buNone/>
              <a:defRPr/>
            </a:pPr>
            <a:r>
              <a:rPr lang="ru-RU" b="1" dirty="0">
                <a:solidFill>
                  <a:srgbClr val="7D4A1F"/>
                </a:solidFill>
                <a:latin typeface="Sylfaen" pitchFamily="18" charset="0"/>
              </a:rPr>
              <a:t>ш</a:t>
            </a:r>
            <a:r>
              <a:rPr lang="ru-RU" b="1" dirty="0" smtClean="0">
                <a:solidFill>
                  <a:srgbClr val="7D4A1F"/>
                </a:solidFill>
                <a:latin typeface="Sylfaen" pitchFamily="18" charset="0"/>
              </a:rPr>
              <a:t>есть  головных уборов  и научиться думать разными способами.   </a:t>
            </a:r>
          </a:p>
          <a:p>
            <a:pPr marL="0" indent="0" algn="ctr">
              <a:buFontTx/>
              <a:buNone/>
              <a:defRPr/>
            </a:pPr>
            <a:r>
              <a:rPr lang="ru-RU" b="1" dirty="0" smtClean="0">
                <a:solidFill>
                  <a:srgbClr val="7D4A1F"/>
                </a:solidFill>
                <a:latin typeface="Sylfaen" pitchFamily="18" charset="0"/>
              </a:rPr>
              <a:t>Чтобы  найти верное решение  из любого и испытания.</a:t>
            </a:r>
          </a:p>
        </p:txBody>
      </p:sp>
      <p:pic>
        <p:nvPicPr>
          <p:cNvPr id="17413" name="Picture 4" descr="Edward_de_Bo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3598862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rgbClr val="7D4A1F"/>
                </a:solidFill>
                <a:latin typeface="Tahoma" pitchFamily="34" charset="0"/>
              </a:rPr>
              <a:t>Шесть думающих шляп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981200"/>
            <a:ext cx="7345362" cy="4114800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Одевая поочерёдно каждую шляпу, белую, чёрную, красную, жёлтую, зелёную, синею человек рассматривает ситуацию с разных точек зрения.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25" y="3933825"/>
            <a:ext cx="4029075" cy="2878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7" name="Text Box 3"/>
          <p:cNvSpPr txBox="1">
            <a:spLocks noChangeArrowheads="1"/>
          </p:cNvSpPr>
          <p:nvPr/>
        </p:nvSpPr>
        <p:spPr bwMode="auto">
          <a:xfrm>
            <a:off x="914400" y="838200"/>
            <a:ext cx="6105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ru-RU" sz="4000" b="1" i="1">
              <a:solidFill>
                <a:srgbClr val="7D4A1F"/>
              </a:solidFill>
              <a:latin typeface="Tahoma" pitchFamily="34" charset="0"/>
            </a:endParaRPr>
          </a:p>
        </p:txBody>
      </p:sp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762000" y="32004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ru-RU" sz="1600" b="1"/>
          </a:p>
        </p:txBody>
      </p:sp>
      <p:sp>
        <p:nvSpPr>
          <p:cNvPr id="20484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80400" cy="1223962"/>
          </a:xfrm>
        </p:spPr>
        <p:txBody>
          <a:bodyPr/>
          <a:lstStyle/>
          <a:p>
            <a:r>
              <a:rPr lang="ru-RU" sz="4000" b="1" smtClean="0">
                <a:solidFill>
                  <a:srgbClr val="7D4A1F"/>
                </a:solidFill>
                <a:latin typeface="Tahoma" pitchFamily="34" charset="0"/>
              </a:rPr>
              <a:t>Белая шляпа – только факты</a:t>
            </a:r>
            <a:r>
              <a:rPr lang="ru-RU" sz="4000" smtClean="0"/>
              <a:t> </a:t>
            </a:r>
          </a:p>
        </p:txBody>
      </p:sp>
      <p:pic>
        <p:nvPicPr>
          <p:cNvPr id="559112" name="Picture 8" descr="hh02498_">
            <a:hlinkClick r:id="rId3" action="ppaction://hlinksldjump"/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60032" y="2636912"/>
            <a:ext cx="3600450" cy="3887787"/>
          </a:xfrm>
        </p:spPr>
      </p:pic>
      <p:sp>
        <p:nvSpPr>
          <p:cNvPr id="20485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1438"/>
            <a:ext cx="6049963" cy="230346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Белый наводит на мысль о бумаге. Белая шляпа связана с информацией.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ru-RU" sz="2800" b="1" dirty="0">
              <a:solidFill>
                <a:srgbClr val="7D4A1F"/>
              </a:solidFill>
              <a:latin typeface="Tahoma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solidFill>
                <a:srgbClr val="7D4A1F"/>
              </a:solidFill>
              <a:latin typeface="Tahoma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sz="2800" b="1" dirty="0" smtClean="0">
              <a:solidFill>
                <a:srgbClr val="7D4A1F"/>
              </a:solidFill>
              <a:latin typeface="Tahoma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sz="2800" b="1" dirty="0">
              <a:solidFill>
                <a:srgbClr val="7D4A1F"/>
              </a:solidFill>
              <a:latin typeface="Tahoma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ru-RU" sz="3600" b="1" dirty="0" smtClean="0">
                <a:solidFill>
                  <a:srgbClr val="7D4A1F"/>
                </a:solidFill>
                <a:latin typeface="Sylfaen" pitchFamily="18" charset="0"/>
              </a:rPr>
              <a:t>Только факты, последовательность событий в конфликтной ситуации. </a:t>
            </a:r>
          </a:p>
        </p:txBody>
      </p:sp>
    </p:spTree>
  </p:cSld>
  <p:clrMapOvr>
    <a:masterClrMapping/>
  </p:clrMapOvr>
  <p:transition spd="med"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59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59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07" grpId="0" autoUpdateAnimBg="0"/>
      <p:bldP spid="55910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6105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ru-RU" sz="4000" b="1" i="1">
              <a:solidFill>
                <a:srgbClr val="7D4A1F"/>
              </a:solidFill>
              <a:latin typeface="Tahoma" pitchFamily="34" charset="0"/>
            </a:endParaRPr>
          </a:p>
        </p:txBody>
      </p:sp>
      <p:sp>
        <p:nvSpPr>
          <p:cNvPr id="569347" name="Text Box 3"/>
          <p:cNvSpPr txBox="1">
            <a:spLocks noChangeArrowheads="1"/>
          </p:cNvSpPr>
          <p:nvPr/>
        </p:nvSpPr>
        <p:spPr bwMode="auto">
          <a:xfrm>
            <a:off x="107950" y="3200400"/>
            <a:ext cx="69119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ru-RU" sz="1600" b="1"/>
          </a:p>
          <a:p>
            <a:pPr algn="l" eaLnBrk="1" hangingPunct="1">
              <a:spcBef>
                <a:spcPct val="50000"/>
              </a:spcBef>
            </a:pPr>
            <a:endParaRPr lang="ru-RU" sz="1600" b="1"/>
          </a:p>
          <a:p>
            <a:pPr algn="l" eaLnBrk="1" hangingPunct="1">
              <a:spcBef>
                <a:spcPct val="50000"/>
              </a:spcBef>
            </a:pPr>
            <a:r>
              <a:rPr lang="ru-RU" sz="3600" b="1">
                <a:solidFill>
                  <a:srgbClr val="7D4A1F"/>
                </a:solidFill>
                <a:latin typeface="Sylfaen" pitchFamily="18" charset="0"/>
              </a:rPr>
              <a:t>« В красной шляпе говорят только о чувствах. Что ты чувствовал, когда все происходило?»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2954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D4A1F"/>
                </a:solidFill>
                <a:latin typeface="Tahoma" pitchFamily="34" charset="0"/>
              </a:rPr>
              <a:t>Красная  шляпа – чувства и эмоции </a:t>
            </a:r>
            <a:endParaRPr lang="ru-RU" sz="4000" dirty="0" smtClean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773238"/>
            <a:ext cx="5472113" cy="719137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Красный наводит на мысль об огне и тепле. </a:t>
            </a:r>
          </a:p>
        </p:txBody>
      </p:sp>
      <p:pic>
        <p:nvPicPr>
          <p:cNvPr id="569352" name="Picture 8" descr="j0272700">
            <a:hlinkClick r:id="rId3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1328027">
            <a:off x="5410200" y="1868488"/>
            <a:ext cx="4321175" cy="3384550"/>
          </a:xfrm>
        </p:spPr>
      </p:pic>
    </p:spTree>
  </p:cSld>
  <p:clrMapOvr>
    <a:masterClrMapping/>
  </p:clrMapOvr>
  <p:transition spd="med"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9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9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69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6" grpId="0" autoUpdateAnimBg="0"/>
      <p:bldP spid="56934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6105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ru-RU" sz="4000" b="1" i="1">
              <a:solidFill>
                <a:srgbClr val="7D4A1F"/>
              </a:solidFill>
              <a:latin typeface="Tahoma" pitchFamily="34" charset="0"/>
            </a:endParaRPr>
          </a:p>
        </p:txBody>
      </p:sp>
      <p:sp>
        <p:nvSpPr>
          <p:cNvPr id="570371" name="Text Box 3"/>
          <p:cNvSpPr txBox="1">
            <a:spLocks noChangeArrowheads="1"/>
          </p:cNvSpPr>
          <p:nvPr/>
        </p:nvSpPr>
        <p:spPr bwMode="auto">
          <a:xfrm>
            <a:off x="762000" y="32004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ru-RU" sz="1600" b="1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2954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D4A1F"/>
                </a:solidFill>
                <a:latin typeface="Tahoma" pitchFamily="34" charset="0"/>
              </a:rPr>
              <a:t>Черная шляпа  – критика </a:t>
            </a:r>
            <a:endParaRPr lang="ru-RU" dirty="0" smtClean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4663" y="1412875"/>
            <a:ext cx="4391025" cy="1008063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sz="1800" b="1" dirty="0" smtClean="0">
              <a:solidFill>
                <a:srgbClr val="7D4A1F"/>
              </a:solidFill>
              <a:latin typeface="Tahoma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Черный цвет напоминает  о мантии судьи. Черный означает осторожность</a:t>
            </a:r>
            <a:r>
              <a:rPr lang="ru-RU" sz="1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. </a:t>
            </a:r>
          </a:p>
          <a:p>
            <a:pPr>
              <a:lnSpc>
                <a:spcPct val="80000"/>
              </a:lnSpc>
              <a:defRPr/>
            </a:pPr>
            <a:endParaRPr lang="ru-RU" sz="1800" b="1" dirty="0" smtClean="0">
              <a:solidFill>
                <a:srgbClr val="7D4A1F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1800" b="1" dirty="0">
              <a:solidFill>
                <a:srgbClr val="7D4A1F"/>
              </a:solidFill>
              <a:latin typeface="Tahoma" pitchFamily="34" charset="0"/>
            </a:endParaRPr>
          </a:p>
          <a:p>
            <a:pPr>
              <a:lnSpc>
                <a:spcPct val="80000"/>
              </a:lnSpc>
              <a:defRPr/>
            </a:pPr>
            <a:endParaRPr lang="ru-RU" sz="1800" b="1" dirty="0" smtClean="0">
              <a:solidFill>
                <a:srgbClr val="7D4A1F"/>
              </a:solidFill>
              <a:latin typeface="Tahoma" pitchFamily="34" charset="0"/>
            </a:endParaRPr>
          </a:p>
        </p:txBody>
      </p:sp>
      <p:pic>
        <p:nvPicPr>
          <p:cNvPr id="570376" name="Picture 8" descr="j0153456">
            <a:hlinkClick r:id="rId3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1487488"/>
            <a:ext cx="3975100" cy="3425825"/>
          </a:xfrm>
        </p:spPr>
      </p:pic>
      <p:sp>
        <p:nvSpPr>
          <p:cNvPr id="22535" name="Прямоугольник 1"/>
          <p:cNvSpPr>
            <a:spLocks noChangeArrowheads="1"/>
          </p:cNvSpPr>
          <p:nvPr/>
        </p:nvSpPr>
        <p:spPr bwMode="auto">
          <a:xfrm rot="10800000" flipV="1">
            <a:off x="1835150" y="1720850"/>
            <a:ext cx="70580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cs typeface="Times New Roman" pitchFamily="18" charset="0"/>
            </a:endParaRPr>
          </a:p>
          <a:p>
            <a:endParaRPr lang="ru-RU" dirty="0">
              <a:cs typeface="Times New Roman" pitchFamily="18" charset="0"/>
            </a:endParaRPr>
          </a:p>
          <a:p>
            <a:endParaRPr lang="ru-RU" dirty="0">
              <a:cs typeface="Times New Roman" pitchFamily="18" charset="0"/>
            </a:endParaRPr>
          </a:p>
          <a:p>
            <a:endParaRPr lang="ru-RU" dirty="0">
              <a:cs typeface="Times New Roman" pitchFamily="18" charset="0"/>
            </a:endParaRPr>
          </a:p>
          <a:p>
            <a:endParaRPr lang="ru-RU" dirty="0">
              <a:cs typeface="Times New Roman" pitchFamily="18" charset="0"/>
            </a:endParaRPr>
          </a:p>
          <a:p>
            <a:endParaRPr lang="ru-RU" dirty="0">
              <a:cs typeface="Times New Roman" pitchFamily="18" charset="0"/>
            </a:endParaRPr>
          </a:p>
          <a:p>
            <a:endParaRPr lang="ru-RU" dirty="0">
              <a:cs typeface="Times New Roman" pitchFamily="18" charset="0"/>
            </a:endParaRPr>
          </a:p>
          <a:p>
            <a:endParaRPr lang="ru-RU" dirty="0">
              <a:cs typeface="Times New Roman" pitchFamily="18" charset="0"/>
            </a:endParaRPr>
          </a:p>
          <a:p>
            <a:endParaRPr lang="ru-RU" dirty="0"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7D4A1F"/>
                </a:solidFill>
                <a:latin typeface="Sylfaen" pitchFamily="18" charset="0"/>
                <a:cs typeface="Times New Roman" pitchFamily="18" charset="0"/>
              </a:rPr>
              <a:t>« Пожалуйста, расскажи, что для тебя самое плохое в этой ситуации, самое неприятное». </a:t>
            </a:r>
            <a:endParaRPr lang="ru-RU" sz="3600" b="1" dirty="0">
              <a:solidFill>
                <a:srgbClr val="7D4A1F"/>
              </a:solidFill>
              <a:latin typeface="Sylfaen" pitchFamily="18" charset="0"/>
            </a:endParaRPr>
          </a:p>
        </p:txBody>
      </p:sp>
    </p:spTree>
  </p:cSld>
  <p:clrMapOvr>
    <a:masterClrMapping/>
  </p:clrMapOvr>
  <p:transition spd="med"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0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70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370" grpId="0" autoUpdateAnimBg="0"/>
      <p:bldP spid="570371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6105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ru-RU" sz="4000" b="1" i="1">
              <a:solidFill>
                <a:srgbClr val="7D4A1F"/>
              </a:solidFill>
              <a:latin typeface="Tahoma" pitchFamily="34" charset="0"/>
            </a:endParaRPr>
          </a:p>
        </p:txBody>
      </p:sp>
      <p:sp>
        <p:nvSpPr>
          <p:cNvPr id="571395" name="Text Box 3"/>
          <p:cNvSpPr txBox="1">
            <a:spLocks noChangeArrowheads="1"/>
          </p:cNvSpPr>
          <p:nvPr/>
        </p:nvSpPr>
        <p:spPr bwMode="auto">
          <a:xfrm>
            <a:off x="762000" y="32004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ru-RU" sz="1600" b="1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2954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D4A1F"/>
                </a:solidFill>
                <a:latin typeface="Tahoma" pitchFamily="34" charset="0"/>
              </a:rPr>
              <a:t>Желтая шляпа  – только достоинства </a:t>
            </a:r>
            <a:endParaRPr lang="ru-RU" sz="4000" dirty="0" smtClean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59113" y="1844675"/>
            <a:ext cx="5834062" cy="169227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Желтый цвет наводит на мысль о солнце и оптимизме.</a:t>
            </a:r>
            <a:r>
              <a:rPr lang="ru-RU" sz="1800" b="1" dirty="0" smtClean="0">
                <a:solidFill>
                  <a:srgbClr val="7D4A1F"/>
                </a:solidFill>
                <a:latin typeface="Tahoma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ru-RU" sz="1800" b="1" dirty="0" smtClean="0">
              <a:solidFill>
                <a:srgbClr val="7D4A1F"/>
              </a:solidFill>
              <a:latin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1800" b="1" dirty="0">
              <a:solidFill>
                <a:srgbClr val="7D4A1F"/>
              </a:solidFill>
              <a:latin typeface="Tahoma" pitchFamily="34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ru-RU" sz="3600" b="1" dirty="0" smtClean="0">
              <a:solidFill>
                <a:srgbClr val="7D4A1F"/>
              </a:solidFill>
              <a:latin typeface="Sylfaen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3600" b="1" dirty="0" smtClean="0">
                <a:solidFill>
                  <a:srgbClr val="7D4A1F"/>
                </a:solidFill>
                <a:latin typeface="Sylfaen" pitchFamily="18" charset="0"/>
              </a:rPr>
              <a:t>«</a:t>
            </a:r>
            <a:r>
              <a:rPr lang="ru-RU" sz="3600" b="1" dirty="0" smtClean="0">
                <a:solidFill>
                  <a:srgbClr val="7D4A1F"/>
                </a:solidFill>
                <a:latin typeface="Segoe UI Light" pitchFamily="34" charset="0"/>
              </a:rPr>
              <a:t>Поможет посмотреть на эту ситуацию с положительной стороны. Итак, что хорошего в том, что произошло?» </a:t>
            </a:r>
            <a:endParaRPr lang="ru-RU" sz="3600" b="1" dirty="0">
              <a:solidFill>
                <a:srgbClr val="7D4A1F"/>
              </a:solidFill>
              <a:latin typeface="Segoe UI Light" pitchFamily="34" charset="0"/>
            </a:endParaRP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r>
              <a:rPr lang="ru-RU" sz="3600" b="1" dirty="0" smtClean="0">
                <a:solidFill>
                  <a:srgbClr val="7D4A1F"/>
                </a:solidFill>
                <a:latin typeface="Sylfaen" pitchFamily="18" charset="0"/>
              </a:rPr>
              <a:t> </a:t>
            </a:r>
          </a:p>
          <a:p>
            <a:pPr marL="0" indent="0">
              <a:lnSpc>
                <a:spcPct val="80000"/>
              </a:lnSpc>
              <a:buFontTx/>
              <a:buNone/>
              <a:defRPr/>
            </a:pPr>
            <a:endParaRPr lang="ru-RU" b="1" dirty="0" smtClean="0">
              <a:solidFill>
                <a:srgbClr val="7D4A1F"/>
              </a:solidFill>
              <a:latin typeface="Tahoma" pitchFamily="34" charset="0"/>
            </a:endParaRPr>
          </a:p>
        </p:txBody>
      </p:sp>
      <p:pic>
        <p:nvPicPr>
          <p:cNvPr id="571400" name="Picture 8" descr="tr00143_">
            <a:hlinkClick r:id="rId3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19341820">
            <a:off x="-405381" y="2191351"/>
            <a:ext cx="4225926" cy="3533775"/>
          </a:xfrm>
        </p:spPr>
      </p:pic>
    </p:spTree>
  </p:cSld>
  <p:clrMapOvr>
    <a:masterClrMapping/>
  </p:clrMapOvr>
  <p:transition spd="med"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1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1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14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394" grpId="0" autoUpdateAnimBg="0"/>
      <p:bldP spid="57139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Text Box 2"/>
          <p:cNvSpPr txBox="1">
            <a:spLocks noChangeArrowheads="1"/>
          </p:cNvSpPr>
          <p:nvPr/>
        </p:nvSpPr>
        <p:spPr bwMode="auto">
          <a:xfrm>
            <a:off x="914400" y="838200"/>
            <a:ext cx="6105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ru-RU" sz="4000" b="1" i="1">
              <a:solidFill>
                <a:srgbClr val="7D4A1F"/>
              </a:solidFill>
              <a:latin typeface="Tahoma" pitchFamily="34" charset="0"/>
            </a:endParaRPr>
          </a:p>
        </p:txBody>
      </p:sp>
      <p:sp>
        <p:nvSpPr>
          <p:cNvPr id="572419" name="Text Box 3"/>
          <p:cNvSpPr txBox="1">
            <a:spLocks noChangeArrowheads="1"/>
          </p:cNvSpPr>
          <p:nvPr/>
        </p:nvSpPr>
        <p:spPr bwMode="auto">
          <a:xfrm>
            <a:off x="762000" y="32004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lang="ru-RU" sz="1600" b="1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7772400" cy="12954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7D4A1F"/>
                </a:solidFill>
                <a:latin typeface="Tahoma" pitchFamily="34" charset="0"/>
              </a:rPr>
              <a:t>Зелена шляпа  – творческая  </a:t>
            </a:r>
            <a:endParaRPr lang="ru-RU" sz="4000" dirty="0" smtClean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284663" y="1773238"/>
            <a:ext cx="4751387" cy="2016125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  <a:defRPr/>
            </a:pP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</a:rPr>
              <a:t>Зеленый напоминает о растениях, росте, энергии, жизни. </a:t>
            </a:r>
          </a:p>
          <a:p>
            <a:pPr marL="0" indent="0" algn="ctr">
              <a:lnSpc>
                <a:spcPct val="80000"/>
              </a:lnSpc>
              <a:buFontTx/>
              <a:buNone/>
              <a:defRPr/>
            </a:pP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ru-RU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</a:endParaRPr>
          </a:p>
        </p:txBody>
      </p:sp>
      <p:pic>
        <p:nvPicPr>
          <p:cNvPr id="572424" name="Picture 8" descr="sl00100_">
            <a:hlinkClick r:id="rId3" action="ppaction://hlinksldjump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 rot="19985373">
            <a:off x="-161925" y="1709738"/>
            <a:ext cx="4511675" cy="2749550"/>
          </a:xfrm>
        </p:spPr>
      </p:pic>
      <p:sp>
        <p:nvSpPr>
          <p:cNvPr id="25607" name="Прямоугольник 1"/>
          <p:cNvSpPr>
            <a:spLocks noChangeArrowheads="1"/>
          </p:cNvSpPr>
          <p:nvPr/>
        </p:nvSpPr>
        <p:spPr bwMode="auto">
          <a:xfrm>
            <a:off x="323850" y="4292600"/>
            <a:ext cx="856932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2800" b="1">
              <a:solidFill>
                <a:srgbClr val="7D4A1F"/>
              </a:solidFill>
            </a:endParaRPr>
          </a:p>
          <a:p>
            <a:pPr algn="l"/>
            <a:r>
              <a:rPr lang="ru-RU" sz="3200" b="1">
                <a:solidFill>
                  <a:srgbClr val="7D4A1F"/>
                </a:solidFill>
              </a:rPr>
              <a:t> « Даже неприятность может вызвать   вдохновение. Главное, не терять чувства юмора и не забывать о зеленой шляпе».</a:t>
            </a:r>
          </a:p>
        </p:txBody>
      </p:sp>
    </p:spTree>
  </p:cSld>
  <p:clrMapOvr>
    <a:masterClrMapping/>
  </p:clrMapOvr>
  <p:transition spd="med"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2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2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724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8" grpId="0" autoUpdateAnimBg="0"/>
      <p:bldP spid="572419" grpId="0" autoUpdateAnimBg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66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190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50000"/>
          </a:schemeClr>
        </a:solidFill>
        <a:ln w="19050" cap="flat" cmpd="sng" algn="ctr">
          <a:solidFill>
            <a:srgbClr val="8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4002</TotalTime>
  <Words>508</Words>
  <Application>Microsoft Office PowerPoint</Application>
  <PresentationFormat>Экран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«Дело в шляпе»</vt:lpstr>
      <vt:lpstr>Правила работы в группах</vt:lpstr>
      <vt:lpstr>Эдвард де Боно</vt:lpstr>
      <vt:lpstr>Шесть думающих шляп</vt:lpstr>
      <vt:lpstr>Белая шляпа – только факты </vt:lpstr>
      <vt:lpstr>Красная  шляпа – чувства и эмоции </vt:lpstr>
      <vt:lpstr>Черная шляпа  – критика </vt:lpstr>
      <vt:lpstr>Желтая шляпа  – только достоинства </vt:lpstr>
      <vt:lpstr>Зелена шляпа  – творческая  </vt:lpstr>
      <vt:lpstr>Синяя шляпа  – философская </vt:lpstr>
      <vt:lpstr>Ситуация</vt:lpstr>
      <vt:lpstr>Белая шляпа – только факты</vt:lpstr>
      <vt:lpstr>Красная  шляпа – чувства и эмоции </vt:lpstr>
      <vt:lpstr>Черная шляпа – негативные последствия</vt:lpstr>
      <vt:lpstr>Желтая шляпа  – находим положительные стороны </vt:lpstr>
      <vt:lpstr>Зелена шляпа – творческая </vt:lpstr>
      <vt:lpstr>Синяя шляпа – жизненный урок</vt:lpstr>
      <vt:lpstr>Презентация PowerPoint</vt:lpstr>
      <vt:lpstr> </vt:lpstr>
    </vt:vector>
  </TitlesOfParts>
  <Company>Домашний Компьютер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Алексей Галактионов</dc:creator>
  <cp:lastModifiedBy>user</cp:lastModifiedBy>
  <cp:revision>141</cp:revision>
  <dcterms:created xsi:type="dcterms:W3CDTF">2002-01-03T09:05:41Z</dcterms:created>
  <dcterms:modified xsi:type="dcterms:W3CDTF">2015-01-21T20:36:13Z</dcterms:modified>
</cp:coreProperties>
</file>