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60672" cy="1255451"/>
          </a:xfrm>
        </p:spPr>
        <p:txBody>
          <a:bodyPr>
            <a:normAutofit/>
          </a:bodyPr>
          <a:lstStyle/>
          <a:p>
            <a:r>
              <a:rPr lang="ru-RU" dirty="0" smtClean="0"/>
              <a:t>Двадцать второе сентября</a:t>
            </a:r>
            <a:br>
              <a:rPr lang="ru-RU" dirty="0" smtClean="0"/>
            </a:br>
            <a:r>
              <a:rPr lang="ru-RU" dirty="0" smtClean="0"/>
              <a:t>классная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1752600"/>
            <a:ext cx="5842992" cy="4373563"/>
          </a:xfrm>
        </p:spPr>
        <p:txBody>
          <a:bodyPr/>
          <a:lstStyle/>
          <a:p>
            <a:pPr marL="114300" indent="0" algn="ctr">
              <a:buNone/>
            </a:pPr>
            <a:r>
              <a:rPr lang="ru-RU" sz="4000" dirty="0" smtClean="0">
                <a:latin typeface="+mj-lt"/>
              </a:rPr>
              <a:t>Тема урока:</a:t>
            </a:r>
          </a:p>
          <a:p>
            <a:pPr marL="114300" indent="0" algn="ctr">
              <a:buNone/>
            </a:pPr>
            <a:r>
              <a:rPr lang="ru-RU" sz="4000" dirty="0" smtClean="0">
                <a:latin typeface="+mj-lt"/>
              </a:rPr>
              <a:t>Работа над ошибками</a:t>
            </a:r>
          </a:p>
          <a:p>
            <a:pPr marL="114300" indent="0" algn="ctr">
              <a:buNone/>
            </a:pPr>
            <a:endParaRPr lang="ru-RU" sz="4000" dirty="0" smtClean="0">
              <a:latin typeface="+mj-lt"/>
            </a:endParaRPr>
          </a:p>
          <a:p>
            <a:pPr marL="114300" indent="0" algn="ctr">
              <a:buNone/>
            </a:pPr>
            <a:endParaRPr lang="ru-RU" sz="4000" dirty="0">
              <a:latin typeface="+mj-lt"/>
            </a:endParaRPr>
          </a:p>
          <a:p>
            <a:pPr marL="114300" indent="0" algn="r">
              <a:buNone/>
            </a:pPr>
            <a:r>
              <a:rPr lang="ru-RU" dirty="0" smtClean="0">
                <a:latin typeface="+mj-lt"/>
              </a:rPr>
              <a:t>Учитель: Литвинова Е.С., МАОУ СОШ №78 </a:t>
            </a:r>
            <a:r>
              <a:rPr lang="ru-RU" dirty="0" err="1" smtClean="0">
                <a:latin typeface="+mj-lt"/>
              </a:rPr>
              <a:t>г.Челябинска</a:t>
            </a:r>
            <a:r>
              <a:rPr lang="ru-RU" dirty="0" smtClean="0">
                <a:latin typeface="+mj-lt"/>
              </a:rPr>
              <a:t>, 1 </a:t>
            </a:r>
            <a:r>
              <a:rPr lang="ru-RU" dirty="0" err="1" smtClean="0">
                <a:latin typeface="+mj-lt"/>
              </a:rPr>
              <a:t>кв.категория</a:t>
            </a:r>
            <a:endParaRPr lang="ru-RU" dirty="0" smtClean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5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Морфемный разбор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1"/>
            <a:ext cx="8435280" cy="4052663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100000" t="100000"/>
            </a:path>
          </a:gradFill>
        </p:spPr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Начинаем с определения части речи. Затем находим окончание. ПОМНИ:  у наречий, несклоняемых существительных, простой сравнительной степени прилагательного НЕ  бывает ОКОНЧАНИЯ!!!  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Затем выделяем основу, находим корень. 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Приступаем к выделению Приставки (в слове их может быть несколько!!)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Затем ищем суффикс. В прошедшем времени почти всегда есть суффикс Л!!! 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Если есть постфикс СЯ,  то основа будет  РАЗРЫВНОЙ!!!</a:t>
            </a:r>
            <a:endParaRPr lang="ru-RU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СБЕЖАЛ, НАПРАВО, ЗВОНЧЕ, НАИПРЕЗВОНКИЙ, ОКОНЧАНИЕ.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79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Синтаксический разбор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752600"/>
            <a:ext cx="5410944" cy="4373563"/>
          </a:xfrm>
        </p:spPr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В ней отражались курчавые прибрежные кусты и неподвижные облака высокого неба.</a:t>
            </a:r>
          </a:p>
          <a:p>
            <a:pPr marL="628650" indent="-51435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Они пили долго, не отрывали губ, а ребята спокойно сидели на них.</a:t>
            </a:r>
            <a:endParaRPr lang="ru-RU" sz="28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21088"/>
            <a:ext cx="2454524" cy="228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5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752600"/>
            <a:ext cx="5266928" cy="4373563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Я сегодня на уроке понял…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Мне на уроке сложнее всего было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Вместе с классом я с удовольствием …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Я так и не понял …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0"/>
          <a:stretch/>
        </p:blipFill>
        <p:spPr>
          <a:xfrm>
            <a:off x="323528" y="4869161"/>
            <a:ext cx="2228850" cy="155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1752600"/>
            <a:ext cx="5554960" cy="4844752"/>
          </a:xfrm>
        </p:spPr>
        <p:txBody>
          <a:bodyPr>
            <a:no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Проанализировать допущенные в диктанте орфографические ошибки, вспомнить правила написания слов с этими ошибками;</a:t>
            </a:r>
          </a:p>
          <a:p>
            <a:pPr marL="628650" indent="-51435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Обратить внимание на пунктуационные ошибки, закрепить необходимы </a:t>
            </a:r>
            <a:r>
              <a:rPr lang="ru-RU" dirty="0" err="1" smtClean="0">
                <a:latin typeface="+mj-lt"/>
              </a:rPr>
              <a:t>пунктограммы</a:t>
            </a:r>
            <a:r>
              <a:rPr lang="ru-RU" dirty="0" smtClean="0">
                <a:latin typeface="+mj-lt"/>
              </a:rPr>
              <a:t>;</a:t>
            </a:r>
          </a:p>
          <a:p>
            <a:pPr marL="628650" indent="-514350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Повторить и закрепить умения и навыки выполнения морфемного и синтаксического разборов. </a:t>
            </a:r>
            <a:endParaRPr lang="ru-RU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941168"/>
            <a:ext cx="22288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56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Орфограмма №1 </a:t>
            </a:r>
            <a:br>
              <a:rPr lang="ru-RU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безударная гласная в корне слова</a:t>
            </a:r>
            <a:endParaRPr lang="ru-RU" sz="31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628800"/>
            <a:ext cx="5482952" cy="5040560"/>
          </a:xfrm>
        </p:spPr>
        <p:txBody>
          <a:bodyPr/>
          <a:lstStyle/>
          <a:p>
            <a:pPr marL="571500" lvl="0" indent="-457200">
              <a:buFont typeface="+mj-lt"/>
              <a:buAutoNum type="alphaLcPeriod"/>
            </a:pPr>
            <a:r>
              <a:rPr lang="ru-RU" dirty="0"/>
              <a:t>Как мы проверяем безударные гласные в корне? </a:t>
            </a:r>
            <a:endParaRPr lang="ru-RU" dirty="0" smtClean="0"/>
          </a:p>
          <a:p>
            <a:pPr marL="571500" lvl="0" indent="-457200">
              <a:buFont typeface="+mj-lt"/>
              <a:buAutoNum type="alphaLcPeriod"/>
            </a:pPr>
            <a:r>
              <a:rPr lang="ru-RU" dirty="0" smtClean="0"/>
              <a:t>Приведите </a:t>
            </a:r>
            <a:r>
              <a:rPr lang="ru-RU" dirty="0"/>
              <a:t>примеры.</a:t>
            </a:r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772816"/>
            <a:ext cx="547260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+mj-lt"/>
              </a:rPr>
              <a:t>Выборочный диктант.</a:t>
            </a:r>
            <a:endParaRPr lang="ru-RU" sz="2800" dirty="0">
              <a:solidFill>
                <a:srgbClr val="FF0000"/>
              </a:solidFill>
              <a:latin typeface="+mj-lt"/>
            </a:endParaRPr>
          </a:p>
          <a:p>
            <a:pPr algn="r"/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Задание.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Назовите </a:t>
            </a:r>
            <a:r>
              <a:rPr lang="ru-RU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слова с проверяемой безударной гласной в корне.</a:t>
            </a:r>
          </a:p>
          <a:p>
            <a:r>
              <a:rPr lang="ru-RU" sz="2800" b="1" dirty="0">
                <a:latin typeface="+mj-lt"/>
              </a:rPr>
              <a:t>Зима</a:t>
            </a:r>
            <a:r>
              <a:rPr lang="ru-RU" sz="2800" b="1" dirty="0" smtClean="0">
                <a:latin typeface="+mj-lt"/>
              </a:rPr>
              <a:t>, страна, вода, земля, жалеть, деревья, деревня, жалить, пастух, прелесть, кормить</a:t>
            </a:r>
            <a:r>
              <a:rPr lang="ru-RU" sz="2800" b="1" dirty="0">
                <a:latin typeface="+mj-lt"/>
              </a:rPr>
              <a:t>, ценить, писать, ощипать, удивление, корзина, тарелка, молоко.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1319" y="1772816"/>
            <a:ext cx="576064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Задание по диктанту.</a:t>
            </a:r>
          </a:p>
          <a:p>
            <a:pPr algn="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Спишите слова, в которых ваши одноклассники допустили ошибку, в скобочках записывайте проверочное слово.</a:t>
            </a:r>
          </a:p>
          <a:p>
            <a:endParaRPr lang="ru-RU" sz="2800" b="1" dirty="0" smtClean="0">
              <a:latin typeface="+mj-lt"/>
            </a:endParaRPr>
          </a:p>
          <a:p>
            <a:r>
              <a:rPr lang="ru-RU" sz="2800" b="1" dirty="0" smtClean="0">
                <a:latin typeface="+mj-lt"/>
              </a:rPr>
              <a:t>П..</a:t>
            </a:r>
            <a:r>
              <a:rPr lang="ru-RU" sz="2800" b="1" dirty="0" err="1" smtClean="0">
                <a:latin typeface="+mj-lt"/>
              </a:rPr>
              <a:t>рной</a:t>
            </a:r>
            <a:r>
              <a:rPr lang="ru-RU" sz="2800" b="1" dirty="0" smtClean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л..жала</a:t>
            </a:r>
            <a:r>
              <a:rPr lang="ru-RU" sz="2800" b="1" dirty="0" smtClean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отт</a:t>
            </a:r>
            <a:r>
              <a:rPr lang="ru-RU" sz="2800" b="1" dirty="0" smtClean="0">
                <a:latin typeface="+mj-lt"/>
              </a:rPr>
              <a:t>..</a:t>
            </a:r>
            <a:r>
              <a:rPr lang="ru-RU" sz="2800" b="1" dirty="0" err="1" smtClean="0">
                <a:latin typeface="+mj-lt"/>
              </a:rPr>
              <a:t>лкнулся</a:t>
            </a:r>
            <a:r>
              <a:rPr lang="ru-RU" sz="2800" b="1" dirty="0" smtClean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обл</a:t>
            </a:r>
            <a:r>
              <a:rPr lang="ru-RU" sz="2800" b="1" dirty="0" smtClean="0">
                <a:latin typeface="+mj-lt"/>
              </a:rPr>
              <a:t>..</a:t>
            </a:r>
            <a:r>
              <a:rPr lang="ru-RU" sz="2800" b="1" dirty="0" err="1" smtClean="0">
                <a:latin typeface="+mj-lt"/>
              </a:rPr>
              <a:t>ках</a:t>
            </a:r>
            <a:r>
              <a:rPr lang="ru-RU" sz="2800" b="1" dirty="0" smtClean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б..ка</a:t>
            </a:r>
            <a:r>
              <a:rPr lang="ru-RU" sz="2800" b="1" dirty="0" smtClean="0">
                <a:latin typeface="+mj-lt"/>
              </a:rPr>
              <a:t>, в..</a:t>
            </a:r>
            <a:r>
              <a:rPr lang="ru-RU" sz="2800" b="1" dirty="0" err="1" smtClean="0">
                <a:latin typeface="+mj-lt"/>
              </a:rPr>
              <a:t>дяной</a:t>
            </a:r>
            <a:r>
              <a:rPr lang="ru-RU" sz="2800" b="1" dirty="0" smtClean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опов</a:t>
            </a:r>
            <a:r>
              <a:rPr lang="ru-RU" sz="2800" b="1" dirty="0" smtClean="0">
                <a:latin typeface="+mj-lt"/>
              </a:rPr>
              <a:t>..</a:t>
            </a:r>
            <a:r>
              <a:rPr lang="ru-RU" sz="2800" b="1" dirty="0" err="1" smtClean="0">
                <a:latin typeface="+mj-lt"/>
              </a:rPr>
              <a:t>стить</a:t>
            </a:r>
            <a:r>
              <a:rPr lang="ru-RU" sz="2800" b="1" dirty="0" smtClean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ут</a:t>
            </a:r>
            <a:r>
              <a:rPr lang="ru-RU" sz="2800" b="1" dirty="0" smtClean="0">
                <a:latin typeface="+mj-lt"/>
              </a:rPr>
              <a:t>..лил, </a:t>
            </a:r>
            <a:r>
              <a:rPr lang="ru-RU" sz="2800" b="1" dirty="0" err="1" smtClean="0">
                <a:latin typeface="+mj-lt"/>
              </a:rPr>
              <a:t>отр</a:t>
            </a:r>
            <a:r>
              <a:rPr lang="ru-RU" sz="2800" b="1" dirty="0" smtClean="0">
                <a:latin typeface="+mj-lt"/>
              </a:rPr>
              <a:t>..жались, </a:t>
            </a:r>
            <a:r>
              <a:rPr lang="ru-RU" sz="2800" b="1" dirty="0" err="1" smtClean="0">
                <a:latin typeface="+mj-lt"/>
              </a:rPr>
              <a:t>сп</a:t>
            </a:r>
            <a:r>
              <a:rPr lang="ru-RU" sz="2800" b="1" dirty="0" smtClean="0">
                <a:latin typeface="+mj-lt"/>
              </a:rPr>
              <a:t>..</a:t>
            </a:r>
            <a:r>
              <a:rPr lang="ru-RU" sz="2800" b="1" dirty="0" err="1" smtClean="0">
                <a:latin typeface="+mj-lt"/>
              </a:rPr>
              <a:t>койно</a:t>
            </a:r>
            <a:r>
              <a:rPr lang="ru-RU" sz="2800" b="1" dirty="0" smtClean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сп</a:t>
            </a:r>
            <a:r>
              <a:rPr lang="ru-RU" sz="2800" b="1" dirty="0" smtClean="0">
                <a:latin typeface="+mj-lt"/>
              </a:rPr>
              <a:t>..</a:t>
            </a:r>
            <a:r>
              <a:rPr lang="ru-RU" sz="2800" b="1" dirty="0" err="1" smtClean="0">
                <a:latin typeface="+mj-lt"/>
              </a:rPr>
              <a:t>ны</a:t>
            </a:r>
            <a:r>
              <a:rPr lang="ru-RU" sz="2800" b="1" dirty="0" smtClean="0">
                <a:latin typeface="+mj-lt"/>
              </a:rPr>
              <a:t>, </a:t>
            </a:r>
            <a:r>
              <a:rPr lang="ru-RU" sz="2800" b="1" dirty="0" err="1" smtClean="0">
                <a:latin typeface="+mj-lt"/>
              </a:rPr>
              <a:t>ед</a:t>
            </a:r>
            <a:r>
              <a:rPr lang="ru-RU" sz="2800" b="1" dirty="0" smtClean="0">
                <a:latin typeface="+mj-lt"/>
              </a:rPr>
              <a:t>..</a:t>
            </a:r>
            <a:r>
              <a:rPr lang="ru-RU" sz="2800" b="1" dirty="0" err="1" smtClean="0">
                <a:latin typeface="+mj-lt"/>
              </a:rPr>
              <a:t>ный</a:t>
            </a:r>
            <a:r>
              <a:rPr lang="ru-RU" sz="2800" b="1" dirty="0" smtClean="0">
                <a:latin typeface="+mj-lt"/>
              </a:rPr>
              <a:t>.</a:t>
            </a:r>
          </a:p>
          <a:p>
            <a:endParaRPr lang="ru-RU" sz="2800" dirty="0"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0"/>
          <a:stretch/>
        </p:blipFill>
        <p:spPr>
          <a:xfrm>
            <a:off x="323528" y="4869161"/>
            <a:ext cx="2228850" cy="155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43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Орфограмма </a:t>
            </a:r>
            <a:r>
              <a:rPr lang="ru-RU" dirty="0" smtClean="0"/>
              <a:t>№2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Орфограммы в приставках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156239"/>
              </p:ext>
            </p:extLst>
          </p:nvPr>
        </p:nvGraphicFramePr>
        <p:xfrm>
          <a:off x="3275856" y="2060848"/>
          <a:ext cx="5689600" cy="246888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736577"/>
                <a:gridCol w="29530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 И ПРИ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ПРИЕХАТЬ, ПРЕБЫВАТЬ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ПРИСТАВКИ НА З/С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РАЗБИТЬ, РАССМЕЯТЬСЯ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ПОСТОЯННЫЕ ПРИСТАВКИ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ПОД, НАД, С, НА, ПО, ОТ И ДР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21088"/>
            <a:ext cx="2454524" cy="22827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67472" y="1599926"/>
            <a:ext cx="5688632" cy="5262979"/>
          </a:xfrm>
          <a:prstGeom prst="rect">
            <a:avLst/>
          </a:prstGeom>
          <a:solidFill>
            <a:srgbClr val="00B0F0">
              <a:alpha val="74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Правило: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«Правописание приставки на З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/С» </a:t>
            </a:r>
            <a:r>
              <a:rPr lang="ru-RU" sz="2800" dirty="0" smtClean="0">
                <a:latin typeface="+mj-lt"/>
              </a:rPr>
              <a:t>зависит от согласной, которая находится в корне первой. Если эта </a:t>
            </a:r>
            <a:r>
              <a:rPr lang="ru-RU" sz="2800" u="sng" dirty="0" smtClean="0">
                <a:latin typeface="+mj-lt"/>
              </a:rPr>
              <a:t>согласная звонкая</a:t>
            </a:r>
            <a:r>
              <a:rPr lang="ru-RU" sz="2800" dirty="0" smtClean="0">
                <a:latin typeface="+mj-lt"/>
              </a:rPr>
              <a:t>, то приставка будет оканчиваться на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</a:t>
            </a:r>
            <a:r>
              <a:rPr lang="ru-RU" sz="2800" dirty="0" smtClean="0">
                <a:latin typeface="+mj-lt"/>
              </a:rPr>
              <a:t>! Если </a:t>
            </a:r>
            <a:r>
              <a:rPr lang="ru-RU" sz="2800" u="sng" dirty="0" smtClean="0">
                <a:latin typeface="+mj-lt"/>
              </a:rPr>
              <a:t>согласная глухая </a:t>
            </a:r>
            <a:r>
              <a:rPr lang="ru-RU" sz="2800" dirty="0" smtClean="0">
                <a:latin typeface="+mj-lt"/>
              </a:rPr>
              <a:t>–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</a:t>
            </a:r>
            <a:r>
              <a:rPr lang="ru-RU" sz="2800" dirty="0" smtClean="0">
                <a:latin typeface="+mj-lt"/>
              </a:rPr>
              <a:t>!</a:t>
            </a:r>
          </a:p>
          <a:p>
            <a:r>
              <a:rPr lang="ru-RU" sz="2800" dirty="0" smtClean="0">
                <a:latin typeface="+mj-lt"/>
              </a:rPr>
              <a:t>ПРИМЕР:  </a:t>
            </a:r>
            <a:r>
              <a:rPr lang="ru-RU" sz="2800" dirty="0" err="1" smtClean="0">
                <a:latin typeface="+mj-lt"/>
              </a:rPr>
              <a:t>воСКликнул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вСХлипнул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раЗГоворился</a:t>
            </a:r>
            <a:r>
              <a:rPr lang="ru-RU" sz="2800" dirty="0" smtClean="0">
                <a:latin typeface="+mj-lt"/>
              </a:rPr>
              <a:t>, </a:t>
            </a:r>
            <a:r>
              <a:rPr lang="ru-RU" sz="2800" dirty="0" err="1" smtClean="0">
                <a:latin typeface="+mj-lt"/>
              </a:rPr>
              <a:t>вЗЛетел</a:t>
            </a:r>
            <a:r>
              <a:rPr lang="ru-RU" sz="2800" dirty="0" smtClean="0">
                <a:latin typeface="+mj-lt"/>
              </a:rPr>
              <a:t> и т.п.  </a:t>
            </a:r>
          </a:p>
          <a:p>
            <a:endParaRPr lang="ru-RU" sz="28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7676" y="1988840"/>
            <a:ext cx="5658428" cy="372409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Тренировочное упражнение:</a:t>
            </a:r>
          </a:p>
          <a:p>
            <a:pPr algn="r"/>
            <a:r>
              <a:rPr lang="ru-RU" sz="2400" dirty="0" smtClean="0">
                <a:latin typeface="+mj-lt"/>
              </a:rPr>
              <a:t>Спишите, вставьте З/С, подчеркните орфограмму.</a:t>
            </a:r>
          </a:p>
          <a:p>
            <a:r>
              <a:rPr lang="ru-RU" sz="3200" b="1" dirty="0" err="1" smtClean="0">
                <a:latin typeface="+mj-lt"/>
              </a:rPr>
              <a:t>Ра..бег</a:t>
            </a:r>
            <a:r>
              <a:rPr lang="ru-RU" sz="3200" b="1" dirty="0" smtClean="0">
                <a:latin typeface="+mj-lt"/>
              </a:rPr>
              <a:t>, </a:t>
            </a:r>
            <a:r>
              <a:rPr lang="ru-RU" sz="3200" b="1" dirty="0" err="1" smtClean="0">
                <a:latin typeface="+mj-lt"/>
              </a:rPr>
              <a:t>бе</a:t>
            </a:r>
            <a:r>
              <a:rPr lang="ru-RU" sz="3200" b="1" dirty="0" smtClean="0">
                <a:latin typeface="+mj-lt"/>
              </a:rPr>
              <a:t>..шумный, </a:t>
            </a:r>
            <a:r>
              <a:rPr lang="ru-RU" sz="3200" b="1" dirty="0" err="1" smtClean="0">
                <a:latin typeface="+mj-lt"/>
              </a:rPr>
              <a:t>бе</a:t>
            </a:r>
            <a:r>
              <a:rPr lang="ru-RU" sz="3200" b="1" dirty="0" smtClean="0">
                <a:latin typeface="+mj-lt"/>
              </a:rPr>
              <a:t>..граничный, </a:t>
            </a:r>
            <a:r>
              <a:rPr lang="ru-RU" sz="3200" b="1" dirty="0" err="1" smtClean="0">
                <a:latin typeface="+mj-lt"/>
              </a:rPr>
              <a:t>в..кипел</a:t>
            </a:r>
            <a:r>
              <a:rPr lang="ru-RU" sz="3200" b="1" dirty="0" smtClean="0">
                <a:latin typeface="+mj-lt"/>
              </a:rPr>
              <a:t>, </a:t>
            </a:r>
            <a:r>
              <a:rPr lang="ru-RU" sz="3200" b="1" dirty="0" err="1" smtClean="0">
                <a:latin typeface="+mj-lt"/>
              </a:rPr>
              <a:t>в..крикнул</a:t>
            </a:r>
            <a:r>
              <a:rPr lang="ru-RU" sz="3200" b="1" dirty="0" smtClean="0">
                <a:latin typeface="+mj-lt"/>
              </a:rPr>
              <a:t>, </a:t>
            </a:r>
            <a:r>
              <a:rPr lang="ru-RU" sz="3200" b="1" dirty="0" err="1" smtClean="0">
                <a:latin typeface="+mj-lt"/>
              </a:rPr>
              <a:t>ра</a:t>
            </a:r>
            <a:r>
              <a:rPr lang="ru-RU" sz="3200" b="1" dirty="0" smtClean="0">
                <a:latin typeface="+mj-lt"/>
              </a:rPr>
              <a:t>..махнулся, </a:t>
            </a:r>
            <a:r>
              <a:rPr lang="ru-RU" sz="3200" b="1" dirty="0" err="1" smtClean="0">
                <a:latin typeface="+mj-lt"/>
              </a:rPr>
              <a:t>во..мутился</a:t>
            </a:r>
            <a:r>
              <a:rPr lang="ru-RU" sz="3200" b="1" dirty="0" smtClean="0">
                <a:latin typeface="+mj-lt"/>
              </a:rPr>
              <a:t>, </a:t>
            </a:r>
            <a:r>
              <a:rPr lang="ru-RU" sz="3200" b="1" dirty="0" err="1" smtClean="0">
                <a:latin typeface="+mj-lt"/>
              </a:rPr>
              <a:t>ра</a:t>
            </a:r>
            <a:r>
              <a:rPr lang="ru-RU" sz="3200" b="1" dirty="0" smtClean="0">
                <a:latin typeface="+mj-lt"/>
              </a:rPr>
              <a:t>..критиковал. </a:t>
            </a:r>
            <a:endParaRPr lang="ru-RU" sz="3200" b="1" dirty="0">
              <a:latin typeface="+mj-lt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569099"/>
              </p:ext>
            </p:extLst>
          </p:nvPr>
        </p:nvGraphicFramePr>
        <p:xfrm>
          <a:off x="3297676" y="1599924"/>
          <a:ext cx="5642132" cy="4608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21066"/>
                <a:gridCol w="2821066"/>
              </a:tblGrid>
              <a:tr h="67634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ПРЕ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+mj-lt"/>
                        </a:rPr>
                        <a:t>ПРИ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676349">
                <a:tc>
                  <a:txBody>
                    <a:bodyPr/>
                    <a:lstStyle/>
                    <a:p>
                      <a:r>
                        <a:rPr lang="ru-RU" sz="2400" smtClean="0">
                          <a:latin typeface="+mj-lt"/>
                        </a:rPr>
                        <a:t>= ОЧЕНЬ (премилый)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= около, рядом (приморский – рядом с морем)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67634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= приставке ПЕРЕ (преступление= переступить закон)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Присоединить, приблизить (пришить, прибить, прийти)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676349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исключения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Неполнота действия (придвинуть)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785818"/>
              </p:ext>
            </p:extLst>
          </p:nvPr>
        </p:nvGraphicFramePr>
        <p:xfrm>
          <a:off x="262996" y="1618000"/>
          <a:ext cx="8568952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/>
                <a:gridCol w="42844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пре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при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+mj-lt"/>
                        </a:rPr>
                        <a:t>Пр..жать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пр..лестно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пр..вредный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пр..терпеть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</a:t>
                      </a:r>
                      <a:r>
                        <a:rPr lang="ru-RU" sz="2800" dirty="0" smtClean="0">
                          <a:latin typeface="+mj-lt"/>
                        </a:rPr>
                        <a:t>..</a:t>
                      </a:r>
                      <a:r>
                        <a:rPr lang="ru-RU" sz="2800" dirty="0" err="1" smtClean="0">
                          <a:latin typeface="+mj-lt"/>
                        </a:rPr>
                        <a:t>вратить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пр..шить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пр..лететь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пр..гореть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пр..рода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</a:t>
                      </a:r>
                      <a:r>
                        <a:rPr lang="ru-RU" sz="2800" dirty="0" smtClean="0">
                          <a:latin typeface="+mj-lt"/>
                        </a:rPr>
                        <a:t>..</a:t>
                      </a:r>
                      <a:r>
                        <a:rPr lang="ru-RU" sz="2800" dirty="0" err="1" smtClean="0">
                          <a:latin typeface="+mj-lt"/>
                        </a:rPr>
                        <a:t>брежный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</a:t>
                      </a:r>
                      <a:r>
                        <a:rPr lang="ru-RU" sz="2800" dirty="0" smtClean="0">
                          <a:latin typeface="+mj-lt"/>
                        </a:rPr>
                        <a:t>..</a:t>
                      </a:r>
                      <a:r>
                        <a:rPr lang="ru-RU" sz="2800" dirty="0" err="1" smtClean="0">
                          <a:latin typeface="+mj-lt"/>
                        </a:rPr>
                        <a:t>нялся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+mj-lt"/>
                        </a:rPr>
                        <a:t>Пр..дать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пр..ехать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пр..бывать</a:t>
                      </a:r>
                      <a:r>
                        <a:rPr lang="ru-RU" sz="2800" dirty="0" smtClean="0">
                          <a:latin typeface="+mj-lt"/>
                        </a:rPr>
                        <a:t> на вокзале, </a:t>
                      </a:r>
                      <a:r>
                        <a:rPr lang="ru-RU" sz="2800" dirty="0" err="1" smtClean="0">
                          <a:latin typeface="+mj-lt"/>
                        </a:rPr>
                        <a:t>пр..сесть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пр..смотреться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пр..школьный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пр..готовить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пр..лестный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</a:t>
                      </a:r>
                      <a:r>
                        <a:rPr lang="ru-RU" sz="2800" dirty="0" smtClean="0">
                          <a:latin typeface="+mj-lt"/>
                        </a:rPr>
                        <a:t>..</a:t>
                      </a:r>
                      <a:r>
                        <a:rPr lang="ru-RU" sz="2800" dirty="0" err="1" smtClean="0">
                          <a:latin typeface="+mj-lt"/>
                        </a:rPr>
                        <a:t>зидент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пр..новый</a:t>
                      </a:r>
                      <a:r>
                        <a:rPr lang="ru-RU" sz="2800" dirty="0" smtClean="0">
                          <a:latin typeface="+mj-lt"/>
                        </a:rPr>
                        <a:t>, </a:t>
                      </a:r>
                      <a:r>
                        <a:rPr lang="ru-RU" sz="2800" dirty="0" err="1" smtClean="0">
                          <a:latin typeface="+mj-lt"/>
                        </a:rPr>
                        <a:t>пр</a:t>
                      </a:r>
                      <a:r>
                        <a:rPr lang="ru-RU" sz="2800" dirty="0" smtClean="0">
                          <a:latin typeface="+mj-lt"/>
                        </a:rPr>
                        <a:t>..</a:t>
                      </a:r>
                      <a:r>
                        <a:rPr lang="ru-RU" sz="2800" dirty="0" err="1" smtClean="0">
                          <a:latin typeface="+mj-lt"/>
                        </a:rPr>
                        <a:t>ключение</a:t>
                      </a:r>
                      <a:endParaRPr lang="ru-RU" sz="2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075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752600"/>
            <a:ext cx="5482952" cy="4373563"/>
          </a:xfrm>
        </p:spPr>
        <p:txBody>
          <a:bodyPr/>
          <a:lstStyle/>
          <a:p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О..толкнулся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(С/З)делал</a:t>
            </a:r>
          </a:p>
          <a:p>
            <a:r>
              <a:rPr lang="ru-RU" dirty="0" smtClean="0">
                <a:latin typeface="+mj-lt"/>
              </a:rPr>
              <a:t>П..</a:t>
            </a:r>
            <a:r>
              <a:rPr lang="ru-RU" dirty="0" err="1" smtClean="0">
                <a:latin typeface="+mj-lt"/>
              </a:rPr>
              <a:t>водья</a:t>
            </a:r>
            <a:endParaRPr lang="ru-RU" dirty="0" smtClean="0">
              <a:latin typeface="+mj-lt"/>
            </a:endParaRPr>
          </a:p>
          <a:p>
            <a:r>
              <a:rPr lang="ru-RU" dirty="0" err="1" smtClean="0">
                <a:latin typeface="+mj-lt"/>
              </a:rPr>
              <a:t>От..рвался</a:t>
            </a:r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Д..</a:t>
            </a:r>
            <a:r>
              <a:rPr lang="ru-RU" dirty="0" err="1" smtClean="0">
                <a:latin typeface="+mj-lt"/>
              </a:rPr>
              <a:t>стигла</a:t>
            </a:r>
            <a:endParaRPr lang="ru-RU" dirty="0" smtClean="0">
              <a:latin typeface="+mj-lt"/>
            </a:endParaRPr>
          </a:p>
          <a:p>
            <a:pPr lvl="2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Данные приставки ВСЕГДА  пишутся ТОЛЬКО ТАК!!!!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Орфограммы в приставках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0"/>
          <a:stretch/>
        </p:blipFill>
        <p:spPr>
          <a:xfrm>
            <a:off x="323528" y="4869161"/>
            <a:ext cx="2228850" cy="155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4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Орфограмма </a:t>
            </a:r>
            <a:r>
              <a:rPr lang="ru-RU" dirty="0" smtClean="0"/>
              <a:t>№3</a:t>
            </a:r>
            <a:br>
              <a:rPr lang="ru-RU" dirty="0" smtClean="0"/>
            </a:br>
            <a:r>
              <a:rPr lang="ru-RU" sz="3300" b="1" dirty="0" smtClean="0">
                <a:solidFill>
                  <a:srgbClr val="FF0000"/>
                </a:solidFill>
              </a:rPr>
              <a:t>Чередующаяся</a:t>
            </a:r>
            <a:r>
              <a:rPr lang="ru-RU" sz="3300" dirty="0" smtClean="0"/>
              <a:t> </a:t>
            </a:r>
            <a:r>
              <a:rPr lang="ru-RU" sz="3300" b="1" dirty="0" smtClean="0">
                <a:solidFill>
                  <a:srgbClr val="FF0000"/>
                </a:solidFill>
              </a:rPr>
              <a:t>гласная </a:t>
            </a:r>
            <a:r>
              <a:rPr lang="ru-RU" sz="3300" b="1" dirty="0">
                <a:solidFill>
                  <a:srgbClr val="FF0000"/>
                </a:solidFill>
              </a:rPr>
              <a:t>в корне слова</a:t>
            </a:r>
            <a:endParaRPr lang="ru-RU" sz="33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526389"/>
              </p:ext>
            </p:extLst>
          </p:nvPr>
        </p:nvGraphicFramePr>
        <p:xfrm>
          <a:off x="1187624" y="1752600"/>
          <a:ext cx="7499177" cy="484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2328"/>
                <a:gridCol w="4546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условие</a:t>
                      </a:r>
                      <a:endParaRPr lang="ru-RU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корни</a:t>
                      </a:r>
                      <a:endParaRPr lang="ru-RU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ударение</a:t>
                      </a:r>
                      <a:endParaRPr lang="ru-RU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ЗОР/ЗАР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ГАР/ГОР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КЛАН/КЛОН</a:t>
                      </a:r>
                      <a:endParaRPr lang="ru-RU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Согласная на конце корня</a:t>
                      </a:r>
                      <a:endParaRPr lang="ru-RU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+mj-lt"/>
                        </a:rPr>
                        <a:t>РАСТ, РАЩ/РОС</a:t>
                      </a:r>
                    </a:p>
                    <a:p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+mj-lt"/>
                        </a:rPr>
                        <a:t>ЛАГ/ЛОЖ</a:t>
                      </a:r>
                      <a:endParaRPr lang="ru-RU" sz="240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От суффикса А</a:t>
                      </a:r>
                      <a:endParaRPr lang="ru-RU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БЕР\БИР, ТЕР/ТИР, МИР</a:t>
                      </a:r>
                      <a:b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</a:b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\МЕР, ЖЕГ/ЖИГ, НЕМ/НИМ, ПЕР/ПИР, ЧЕТ/ЧИТ, БЛЕСТ/БЛИСТ</a:t>
                      </a:r>
                      <a:endParaRPr lang="ru-RU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От значения</a:t>
                      </a:r>
                      <a:endParaRPr lang="ru-RU" sz="24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+mj-lt"/>
                        </a:rPr>
                        <a:t>РОВН/РАВН, ПЛОВ, ПЛЫВ, ПЛАВ</a:t>
                      </a:r>
                      <a:endParaRPr lang="ru-RU" sz="2400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9872" y="1772816"/>
            <a:ext cx="5328592" cy="3754874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+mj-lt"/>
              </a:rPr>
              <a:t>ТРЕНИРОВОЧНОЕ УПРАЖНЕНИЕ:</a:t>
            </a:r>
          </a:p>
          <a:p>
            <a:endParaRPr lang="ru-RU" sz="2400" dirty="0" smtClean="0">
              <a:latin typeface="+mj-lt"/>
            </a:endParaRPr>
          </a:p>
          <a:p>
            <a:r>
              <a:rPr lang="ru-RU" sz="3200" dirty="0" smtClean="0">
                <a:latin typeface="+mj-lt"/>
              </a:rPr>
              <a:t>К..</a:t>
            </a:r>
            <a:r>
              <a:rPr lang="ru-RU" sz="3200" dirty="0" err="1" smtClean="0">
                <a:latin typeface="+mj-lt"/>
              </a:rPr>
              <a:t>снулась</a:t>
            </a:r>
            <a:r>
              <a:rPr lang="ru-RU" sz="3200" dirty="0" smtClean="0">
                <a:latin typeface="+mj-lt"/>
              </a:rPr>
              <a:t>, т..</a:t>
            </a:r>
            <a:r>
              <a:rPr lang="ru-RU" sz="3200" dirty="0" err="1" smtClean="0">
                <a:latin typeface="+mj-lt"/>
              </a:rPr>
              <a:t>реть</a:t>
            </a:r>
            <a:r>
              <a:rPr lang="ru-RU" sz="3200" dirty="0" smtClean="0">
                <a:latin typeface="+mj-lt"/>
              </a:rPr>
              <a:t>, </a:t>
            </a:r>
            <a:r>
              <a:rPr lang="ru-RU" sz="3200" dirty="0" err="1" smtClean="0">
                <a:latin typeface="+mj-lt"/>
              </a:rPr>
              <a:t>вып</a:t>
            </a:r>
            <a:r>
              <a:rPr lang="ru-RU" sz="3200" dirty="0" smtClean="0">
                <a:latin typeface="+mj-lt"/>
              </a:rPr>
              <a:t>..рать, </a:t>
            </a:r>
            <a:r>
              <a:rPr lang="ru-RU" sz="3200" dirty="0" err="1" smtClean="0">
                <a:latin typeface="+mj-lt"/>
              </a:rPr>
              <a:t>возл</a:t>
            </a:r>
            <a:r>
              <a:rPr lang="ru-RU" sz="3200" dirty="0" smtClean="0">
                <a:latin typeface="+mj-lt"/>
              </a:rPr>
              <a:t>..жил, зам..</a:t>
            </a:r>
            <a:r>
              <a:rPr lang="ru-RU" sz="3200" dirty="0" err="1" smtClean="0">
                <a:latin typeface="+mj-lt"/>
              </a:rPr>
              <a:t>реть</a:t>
            </a:r>
            <a:r>
              <a:rPr lang="ru-RU" sz="3200" dirty="0" smtClean="0">
                <a:latin typeface="+mj-lt"/>
              </a:rPr>
              <a:t>, </a:t>
            </a:r>
            <a:r>
              <a:rPr lang="ru-RU" sz="3200" dirty="0" err="1" smtClean="0">
                <a:latin typeface="+mj-lt"/>
              </a:rPr>
              <a:t>заг</a:t>
            </a:r>
            <a:r>
              <a:rPr lang="ru-RU" sz="3200" dirty="0" smtClean="0">
                <a:latin typeface="+mj-lt"/>
              </a:rPr>
              <a:t>..</a:t>
            </a:r>
            <a:r>
              <a:rPr lang="ru-RU" sz="3200" dirty="0" err="1" smtClean="0">
                <a:latin typeface="+mj-lt"/>
              </a:rPr>
              <a:t>релся</a:t>
            </a:r>
            <a:r>
              <a:rPr lang="ru-RU" sz="3200" dirty="0" smtClean="0">
                <a:latin typeface="+mj-lt"/>
              </a:rPr>
              <a:t>, </a:t>
            </a:r>
            <a:r>
              <a:rPr lang="ru-RU" sz="3200" dirty="0" err="1" smtClean="0">
                <a:latin typeface="+mj-lt"/>
              </a:rPr>
              <a:t>отр</a:t>
            </a:r>
            <a:r>
              <a:rPr lang="ru-RU" sz="3200" dirty="0" smtClean="0">
                <a:latin typeface="+mj-lt"/>
              </a:rPr>
              <a:t>..</a:t>
            </a:r>
            <a:r>
              <a:rPr lang="ru-RU" sz="3200" dirty="0" err="1" smtClean="0">
                <a:latin typeface="+mj-lt"/>
              </a:rPr>
              <a:t>сль</a:t>
            </a:r>
            <a:r>
              <a:rPr lang="ru-RU" sz="3200" dirty="0" smtClean="0">
                <a:latin typeface="+mj-lt"/>
              </a:rPr>
              <a:t>, </a:t>
            </a:r>
            <a:r>
              <a:rPr lang="ru-RU" sz="3200" dirty="0" err="1" smtClean="0">
                <a:latin typeface="+mj-lt"/>
              </a:rPr>
              <a:t>выч</a:t>
            </a:r>
            <a:r>
              <a:rPr lang="ru-RU" sz="3200" dirty="0" smtClean="0">
                <a:latin typeface="+mj-lt"/>
              </a:rPr>
              <a:t>..</a:t>
            </a:r>
            <a:r>
              <a:rPr lang="ru-RU" sz="3200" dirty="0" err="1" smtClean="0">
                <a:latin typeface="+mj-lt"/>
              </a:rPr>
              <a:t>тание</a:t>
            </a:r>
            <a:r>
              <a:rPr lang="ru-RU" sz="3200" dirty="0" smtClean="0">
                <a:latin typeface="+mj-lt"/>
              </a:rPr>
              <a:t>, </a:t>
            </a:r>
            <a:r>
              <a:rPr lang="ru-RU" sz="3200" dirty="0" err="1" smtClean="0">
                <a:latin typeface="+mj-lt"/>
              </a:rPr>
              <a:t>заж</a:t>
            </a:r>
            <a:r>
              <a:rPr lang="ru-RU" sz="3200" dirty="0" smtClean="0">
                <a:latin typeface="+mj-lt"/>
              </a:rPr>
              <a:t>..галка, </a:t>
            </a:r>
            <a:r>
              <a:rPr lang="ru-RU" sz="3200" dirty="0" err="1" smtClean="0">
                <a:latin typeface="+mj-lt"/>
              </a:rPr>
              <a:t>выт..рать</a:t>
            </a:r>
            <a:r>
              <a:rPr lang="ru-RU" sz="3200" dirty="0" smtClean="0">
                <a:latin typeface="+mj-lt"/>
              </a:rPr>
              <a:t>, </a:t>
            </a:r>
            <a:r>
              <a:rPr lang="ru-RU" sz="3200" dirty="0" err="1" smtClean="0">
                <a:latin typeface="+mj-lt"/>
              </a:rPr>
              <a:t>оз</a:t>
            </a:r>
            <a:r>
              <a:rPr lang="ru-RU" sz="3200" dirty="0" smtClean="0">
                <a:latin typeface="+mj-lt"/>
              </a:rPr>
              <a:t>..</a:t>
            </a:r>
            <a:r>
              <a:rPr lang="ru-RU" sz="3200" dirty="0" err="1" smtClean="0">
                <a:latin typeface="+mj-lt"/>
              </a:rPr>
              <a:t>рение</a:t>
            </a:r>
            <a:r>
              <a:rPr lang="ru-RU" sz="3200" dirty="0" smtClean="0">
                <a:latin typeface="+mj-lt"/>
              </a:rPr>
              <a:t>.</a:t>
            </a:r>
            <a:endParaRPr lang="ru-RU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361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8372"/>
            <a:ext cx="8435280" cy="1039427"/>
          </a:xfrm>
        </p:spPr>
        <p:txBody>
          <a:bodyPr>
            <a:normAutofit fontScale="90000"/>
          </a:bodyPr>
          <a:lstStyle/>
          <a:p>
            <a:r>
              <a:rPr lang="ru-RU" dirty="0"/>
              <a:t>Орфограмма </a:t>
            </a:r>
            <a:r>
              <a:rPr lang="ru-RU" dirty="0" smtClean="0"/>
              <a:t>№4</a:t>
            </a:r>
            <a:br>
              <a:rPr lang="ru-RU" dirty="0" smtClean="0"/>
            </a:br>
            <a:r>
              <a:rPr lang="ru-RU" sz="3100" dirty="0" smtClean="0">
                <a:solidFill>
                  <a:srgbClr val="FF0000"/>
                </a:solidFill>
              </a:rPr>
              <a:t>Н/НН в суффиксе прилагательного</a:t>
            </a:r>
            <a:endParaRPr lang="ru-RU" sz="31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152558"/>
              </p:ext>
            </p:extLst>
          </p:nvPr>
        </p:nvGraphicFramePr>
        <p:xfrm>
          <a:off x="3348038" y="1752600"/>
          <a:ext cx="5338762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9381"/>
                <a:gridCol w="26693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+mj-lt"/>
                        </a:rPr>
                        <a:t>н</a:t>
                      </a:r>
                      <a:endParaRPr lang="ru-RU" sz="3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err="1" smtClean="0">
                          <a:latin typeface="+mj-lt"/>
                        </a:rPr>
                        <a:t>нн</a:t>
                      </a:r>
                      <a:endParaRPr lang="ru-RU" sz="36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ан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+mj-lt"/>
                        </a:rPr>
                        <a:t>енн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+mj-lt"/>
                        </a:rPr>
                        <a:t>ян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ОВАНН(</a:t>
                      </a:r>
                      <a:r>
                        <a:rPr lang="ru-RU" sz="2400" dirty="0" err="1" smtClean="0">
                          <a:latin typeface="+mj-lt"/>
                        </a:rPr>
                        <a:t>ый</a:t>
                      </a:r>
                      <a:r>
                        <a:rPr lang="ru-RU" sz="2400" dirty="0" smtClean="0">
                          <a:latin typeface="+mj-lt"/>
                        </a:rPr>
                        <a:t>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ин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ЕВАНН(</a:t>
                      </a:r>
                      <a:r>
                        <a:rPr lang="ru-RU" sz="2400" dirty="0" err="1" smtClean="0">
                          <a:latin typeface="+mj-lt"/>
                        </a:rPr>
                        <a:t>ый</a:t>
                      </a:r>
                      <a:r>
                        <a:rPr lang="ru-RU" sz="2400" dirty="0" smtClean="0">
                          <a:latin typeface="+mj-lt"/>
                        </a:rPr>
                        <a:t>)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j-lt"/>
                        </a:rPr>
                        <a:t>Одна Н  в корне, другая Н  в суффиксе</a:t>
                      </a:r>
                      <a:endParaRPr lang="ru-RU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5856" y="5157192"/>
            <a:ext cx="5688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Исключения: </a:t>
            </a:r>
            <a:r>
              <a:rPr lang="ru-RU" sz="2400" dirty="0" err="1" smtClean="0">
                <a:latin typeface="+mj-lt"/>
              </a:rPr>
              <a:t>оловЯННый</a:t>
            </a:r>
            <a:r>
              <a:rPr lang="ru-RU" sz="2400" dirty="0" smtClean="0">
                <a:latin typeface="+mj-lt"/>
              </a:rPr>
              <a:t>, </a:t>
            </a:r>
            <a:r>
              <a:rPr lang="ru-RU" sz="2400" dirty="0" err="1" smtClean="0">
                <a:latin typeface="+mj-lt"/>
              </a:rPr>
              <a:t>деревЯННый</a:t>
            </a:r>
            <a:r>
              <a:rPr lang="ru-RU" sz="2400" dirty="0" smtClean="0">
                <a:latin typeface="+mj-lt"/>
              </a:rPr>
              <a:t>, </a:t>
            </a:r>
            <a:r>
              <a:rPr lang="ru-RU" sz="2400" dirty="0" err="1" smtClean="0">
                <a:latin typeface="+mj-lt"/>
              </a:rPr>
              <a:t>стеклЯННый</a:t>
            </a:r>
            <a:r>
              <a:rPr lang="ru-RU" sz="2400" dirty="0" smtClean="0">
                <a:latin typeface="+mj-lt"/>
              </a:rPr>
              <a:t>, отглагольные прилагательные с суффиксом ЕН: </a:t>
            </a:r>
            <a:r>
              <a:rPr lang="ru-RU" sz="2400" dirty="0" err="1" smtClean="0">
                <a:latin typeface="+mj-lt"/>
              </a:rPr>
              <a:t>жарЕНый</a:t>
            </a:r>
            <a:r>
              <a:rPr lang="ru-RU" sz="2400" dirty="0" smtClean="0">
                <a:latin typeface="+mj-lt"/>
              </a:rPr>
              <a:t>, </a:t>
            </a:r>
            <a:r>
              <a:rPr lang="ru-RU" sz="2400" dirty="0" err="1" smtClean="0">
                <a:latin typeface="+mj-lt"/>
              </a:rPr>
              <a:t>парЕНый</a:t>
            </a:r>
            <a:endParaRPr lang="ru-RU" sz="2400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941168"/>
            <a:ext cx="22288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752600"/>
            <a:ext cx="5410944" cy="4628728"/>
          </a:xfrm>
        </p:spPr>
        <p:txBody>
          <a:bodyPr/>
          <a:lstStyle/>
          <a:p>
            <a:pPr marL="114300" indent="0">
              <a:buNone/>
            </a:pPr>
            <a:r>
              <a:rPr lang="ru-RU" dirty="0" err="1" smtClean="0">
                <a:latin typeface="+mj-lt"/>
              </a:rPr>
              <a:t>Песча</a:t>
            </a:r>
            <a:r>
              <a:rPr lang="ru-RU" dirty="0" smtClean="0">
                <a:latin typeface="+mj-lt"/>
              </a:rPr>
              <a:t>..</a:t>
            </a:r>
            <a:r>
              <a:rPr lang="ru-RU" dirty="0" err="1" smtClean="0">
                <a:latin typeface="+mj-lt"/>
              </a:rPr>
              <a:t>ый</a:t>
            </a:r>
            <a:r>
              <a:rPr lang="ru-RU" dirty="0" smtClean="0">
                <a:latin typeface="+mj-lt"/>
              </a:rPr>
              <a:t>, величеств..</a:t>
            </a:r>
            <a:r>
              <a:rPr lang="ru-RU" dirty="0" err="1" smtClean="0">
                <a:latin typeface="+mj-lt"/>
              </a:rPr>
              <a:t>ную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еди</a:t>
            </a:r>
            <a:r>
              <a:rPr lang="ru-RU" dirty="0" smtClean="0">
                <a:latin typeface="+mj-lt"/>
              </a:rPr>
              <a:t>..ой, </a:t>
            </a:r>
            <a:r>
              <a:rPr lang="ru-RU" dirty="0" err="1" smtClean="0">
                <a:latin typeface="+mj-lt"/>
              </a:rPr>
              <a:t>оловя</a:t>
            </a:r>
            <a:r>
              <a:rPr lang="ru-RU" dirty="0" smtClean="0">
                <a:latin typeface="+mj-lt"/>
              </a:rPr>
              <a:t>..</a:t>
            </a:r>
            <a:r>
              <a:rPr lang="ru-RU" dirty="0" err="1" smtClean="0">
                <a:latin typeface="+mj-lt"/>
              </a:rPr>
              <a:t>ую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сви</a:t>
            </a:r>
            <a:r>
              <a:rPr lang="ru-RU" dirty="0" smtClean="0">
                <a:latin typeface="+mj-lt"/>
              </a:rPr>
              <a:t>..</a:t>
            </a:r>
            <a:r>
              <a:rPr lang="ru-RU" dirty="0" err="1" smtClean="0">
                <a:latin typeface="+mj-lt"/>
              </a:rPr>
              <a:t>ную</a:t>
            </a:r>
            <a:r>
              <a:rPr lang="ru-RU" dirty="0" smtClean="0">
                <a:latin typeface="+mj-lt"/>
              </a:rPr>
              <a:t>, ране..</a:t>
            </a:r>
            <a:r>
              <a:rPr lang="ru-RU" dirty="0" err="1" smtClean="0">
                <a:latin typeface="+mj-lt"/>
              </a:rPr>
              <a:t>ый</a:t>
            </a:r>
            <a:r>
              <a:rPr lang="ru-RU" dirty="0" smtClean="0">
                <a:latin typeface="+mj-lt"/>
              </a:rPr>
              <a:t>, утре..</a:t>
            </a:r>
            <a:r>
              <a:rPr lang="ru-RU" dirty="0" err="1" smtClean="0">
                <a:latin typeface="+mj-lt"/>
              </a:rPr>
              <a:t>ий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ути</a:t>
            </a:r>
            <a:r>
              <a:rPr lang="ru-RU" dirty="0" smtClean="0">
                <a:latin typeface="+mj-lt"/>
              </a:rPr>
              <a:t>..</a:t>
            </a:r>
            <a:r>
              <a:rPr lang="ru-RU" dirty="0" err="1" smtClean="0">
                <a:latin typeface="+mj-lt"/>
              </a:rPr>
              <a:t>ый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организова</a:t>
            </a:r>
            <a:r>
              <a:rPr lang="ru-RU" dirty="0" smtClean="0">
                <a:latin typeface="+mj-lt"/>
              </a:rPr>
              <a:t>..</a:t>
            </a:r>
            <a:r>
              <a:rPr lang="ru-RU" dirty="0" err="1" smtClean="0">
                <a:latin typeface="+mj-lt"/>
              </a:rPr>
              <a:t>ый</a:t>
            </a:r>
            <a:r>
              <a:rPr lang="ru-RU" dirty="0" smtClean="0">
                <a:latin typeface="+mj-lt"/>
              </a:rPr>
              <a:t>, единстве..</a:t>
            </a:r>
            <a:r>
              <a:rPr lang="ru-RU" dirty="0" err="1" smtClean="0">
                <a:latin typeface="+mj-lt"/>
              </a:rPr>
              <a:t>ый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травя..ой</a:t>
            </a:r>
            <a:r>
              <a:rPr lang="ru-RU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Орфограмма </a:t>
            </a:r>
            <a:r>
              <a:rPr lang="ru-RU" dirty="0" smtClean="0"/>
              <a:t>№4</a:t>
            </a:r>
            <a:br>
              <a:rPr lang="ru-RU" dirty="0" smtClean="0"/>
            </a:br>
            <a:r>
              <a:rPr lang="ru-RU" sz="3100" dirty="0" smtClean="0">
                <a:solidFill>
                  <a:srgbClr val="FF0000"/>
                </a:solidFill>
              </a:rPr>
              <a:t>Н/НН в суффиксе прилагательного</a:t>
            </a:r>
            <a:endParaRPr lang="ru-RU" sz="31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941168"/>
            <a:ext cx="22288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8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Пунктограммы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752600"/>
            <a:ext cx="5482952" cy="4916760"/>
          </a:xfr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Запятая между однородными членами предложения, если они не соединены союзом И, ИЛИ, ДА (=И).</a:t>
            </a:r>
          </a:p>
          <a:p>
            <a:pPr marL="571500" indent="-457200">
              <a:buFont typeface="+mj-lt"/>
              <a:buAutoNum type="arabicPeriod"/>
            </a:pPr>
            <a:r>
              <a:rPr lang="ru-RU" sz="2800" dirty="0" smtClean="0">
                <a:latin typeface="+mj-lt"/>
              </a:rPr>
              <a:t>Запятая перед союзами, в том числе и союзом И, соединяющими простые предложения в составе сложного. </a:t>
            </a:r>
            <a:endParaRPr lang="ru-RU" sz="28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21088"/>
            <a:ext cx="2454524" cy="228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Другая 1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D921A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90</TotalTime>
  <Words>817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Аптека</vt:lpstr>
      <vt:lpstr>Двадцать второе сентября классная работа</vt:lpstr>
      <vt:lpstr>Цели и задачи урока</vt:lpstr>
      <vt:lpstr>Орфограмма №1  безударная гласная в корне слова</vt:lpstr>
      <vt:lpstr>Орфограмма №2  Орфограммы в приставках</vt:lpstr>
      <vt:lpstr>Орфограммы в приставках</vt:lpstr>
      <vt:lpstr>Орфограмма №3 Чередующаяся гласная в корне слова</vt:lpstr>
      <vt:lpstr>Орфограмма №4 Н/НН в суффиксе прилагательного</vt:lpstr>
      <vt:lpstr>Орфограмма №4 Н/НН в суффиксе прилагательного</vt:lpstr>
      <vt:lpstr>Пунктограммы</vt:lpstr>
      <vt:lpstr>Морфемный разбор</vt:lpstr>
      <vt:lpstr>Синтаксический разбор предложения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ЕВГЕША</dc:creator>
  <cp:lastModifiedBy>ЕВГЕША</cp:lastModifiedBy>
  <cp:revision>10</cp:revision>
  <dcterms:created xsi:type="dcterms:W3CDTF">2014-09-23T01:18:36Z</dcterms:created>
  <dcterms:modified xsi:type="dcterms:W3CDTF">2014-09-23T02:59:51Z</dcterms:modified>
</cp:coreProperties>
</file>