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71" r:id="rId14"/>
    <p:sldId id="272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B3E2F-F592-4879-9874-22AEC1DD8AB4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57BB0-C645-46D4-A982-BF864EB767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59A1F-A1B1-41B4-AA1F-6EB7397A390D}" type="datetimeFigureOut">
              <a:rPr lang="ru-RU" smtClean="0"/>
              <a:pPr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6;&#1072;&#1073;&#1086;&#1095;&#1080;&#1081;%20&#1089;&#1090;&#1086;&#1083;\&#1041;&#1091;&#1083;&#1075;&#1072;&#1088;%20&#1082;&#1091;&#1088;&#1072;&#1077;%20(&#1064;&#1077;&#1076;&#1077;&#1074;&#1088;)\&#1041;&#1091;&#1083;&#1075;&#1072;&#1088;%20&#1082;&#1091;&#1088;&#1072;&#1077;%20(&#1064;&#1077;&#1076;&#1077;&#1074;&#1088;)%20-%20&#1058;&#1241;&#1092;&#1090;&#1080;&#1083;&#1241;&#1199;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&#1056;&#1072;&#1073;&#1086;&#1095;&#1080;&#1081;%20&#1089;&#1090;&#1086;&#1083;\&#1050;&#1072;&#1088;&#1072;&#1086;&#1082;&#1077;\&#1050;&#1072;&#1088;&#1072;&#1086;&#1082;&#1077;%20-%20&#1058;&#1091;&#1075;&#1072;&#1085;%20&#1090;&#1077;&#1083;.mp3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1714511"/>
          </a:xfrm>
        </p:spPr>
        <p:txBody>
          <a:bodyPr>
            <a:normAutofit fontScale="90000"/>
          </a:bodyPr>
          <a:lstStyle/>
          <a:p>
            <a:r>
              <a:rPr lang="tt-RU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tt-RU" sz="3600" dirty="0" smtClean="0">
                <a:latin typeface="Times New Roman" pitchFamily="18" charset="0"/>
                <a:cs typeface="Times New Roman" pitchFamily="18" charset="0"/>
              </a:rPr>
              <a:t>әзрәте Пушкин вә Лермонтов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,Тукай – </a:t>
            </a:r>
            <a:r>
              <a:rPr lang="tt-RU" sz="3600" dirty="0" smtClean="0">
                <a:latin typeface="Times New Roman" pitchFamily="18" charset="0"/>
                <a:cs typeface="Times New Roman" pitchFamily="18" charset="0"/>
              </a:rPr>
              <a:t>өч йолдыз ул”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86016"/>
          </a:xfrm>
        </p:spPr>
        <p:txBody>
          <a:bodyPr>
            <a:noAutofit/>
          </a:bodyPr>
          <a:lstStyle/>
          <a:p>
            <a:r>
              <a:rPr lang="tt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нчы сыйныф укучылары өчен</a:t>
            </a:r>
          </a:p>
          <a:p>
            <a:r>
              <a:rPr lang="tt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Бөек шагыйребез Габдулла Тукай иҗаты белән рус 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әдәбияты арасындагы бәйләнешләрне күзәтү дәресе.</a:t>
            </a:r>
          </a:p>
          <a:p>
            <a:endParaRPr lang="tt-RU" sz="2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Төзүче:Фәтхетдинова А.Ф.</a:t>
            </a:r>
          </a:p>
          <a:p>
            <a:r>
              <a:rPr lang="tt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Чуар – Абдул гомуми белем бирү мәктәбе</a:t>
            </a:r>
          </a:p>
          <a:p>
            <a:r>
              <a:rPr lang="tt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2011 ел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Булгар курае (Шедевр) - Тәфтиләү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15338" y="564357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857232"/>
            <a:ext cx="3000396" cy="400052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857232"/>
            <a:ext cx="2952750" cy="400052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928662" y="521495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Г.Тукай “Шүрәле”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57752" y="5214950"/>
            <a:ext cx="3786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Пушкин  ”Руслан һәм Людмила”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     Чыннан да, Тукаебыз халык авыз иҗатына таянып, халык тарафыннан  үз итеп кабул ителерлек искиткеч гүзәл әсәрләр иҗат итте.Фольклорга мәхәббәт әсәрләренең телен халык сөйләменә якынайтты, образлылыгын көчәйтүгә китерде.Әнә шулай үзеннән-үзе җырлап торучы Тукай теле белән халык теле аерылмас бербөтенне тәшкил итте.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71876"/>
            <a:ext cx="170974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571876"/>
            <a:ext cx="178595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3571876"/>
            <a:ext cx="171451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3571876"/>
            <a:ext cx="178595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Тукайның “Яш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ьл</a:t>
            </a:r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әр” һәм М.Ю.Лермонтовның “Уйлану” шигыр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ләрен анализлау.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4570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 pitchFamily="18" charset="0"/>
                          <a:cs typeface="Times New Roman" pitchFamily="18" charset="0"/>
                        </a:rPr>
                        <a:t>Нәрсә чагыштырыла</a:t>
                      </a:r>
                      <a:endParaRPr lang="ru-RU" sz="11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 pitchFamily="18" charset="0"/>
                          <a:cs typeface="Times New Roman" pitchFamily="18" charset="0"/>
                        </a:rPr>
                        <a:t>Габдулла Тукай</a:t>
                      </a:r>
                      <a:endParaRPr lang="ru-RU" sz="11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 pitchFamily="18" charset="0"/>
                          <a:cs typeface="Times New Roman" pitchFamily="18" charset="0"/>
                        </a:rPr>
                        <a:t>Михаил Юрьевич Лермонтов</a:t>
                      </a:r>
                      <a:endParaRPr lang="ru-RU" sz="11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 pitchFamily="18" charset="0"/>
                          <a:cs typeface="Times New Roman" pitchFamily="18" charset="0"/>
                        </a:rPr>
                        <a:t>Исеме</a:t>
                      </a:r>
                      <a:endParaRPr lang="ru-RU" sz="11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tt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Яш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r>
                        <a:rPr lang="tt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ләр</a:t>
                      </a:r>
                      <a:r>
                        <a:rPr lang="en-US" sz="1100" dirty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tt-RU" sz="1100">
                          <a:latin typeface="Times New Roman" pitchFamily="18" charset="0"/>
                          <a:cs typeface="Times New Roman" pitchFamily="18" charset="0"/>
                        </a:rPr>
                        <a:t>Уйлану</a:t>
                      </a:r>
                      <a:r>
                        <a:rPr lang="en-US" sz="110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 pitchFamily="18" charset="0"/>
                          <a:cs typeface="Times New Roman" pitchFamily="18" charset="0"/>
                        </a:rPr>
                        <a:t>Язылу вакыты</a:t>
                      </a:r>
                      <a:endParaRPr lang="ru-RU" sz="11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 pitchFamily="18" charset="0"/>
                          <a:cs typeface="Times New Roman" pitchFamily="18" charset="0"/>
                        </a:rPr>
                        <a:t>1910 ел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 pitchFamily="18" charset="0"/>
                          <a:cs typeface="Times New Roman" pitchFamily="18" charset="0"/>
                        </a:rPr>
                        <a:t>1838 елны Петербургта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r>
                        <a:rPr lang="tt-RU" sz="1100" b="1" i="1" dirty="0">
                          <a:latin typeface="Times New Roman" pitchFamily="18" charset="0"/>
                          <a:cs typeface="Times New Roman" pitchFamily="18" charset="0"/>
                        </a:rPr>
                        <a:t>анры</a:t>
                      </a:r>
                      <a:endParaRPr lang="ru-RU" sz="11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 pitchFamily="18" charset="0"/>
                          <a:cs typeface="Times New Roman" pitchFamily="18" charset="0"/>
                        </a:rPr>
                        <a:t>Элегия</a:t>
                      </a:r>
                      <a:r>
                        <a:rPr lang="ru-RU" sz="1100">
                          <a:latin typeface="Times New Roman" pitchFamily="18" charset="0"/>
                          <a:cs typeface="Times New Roman" pitchFamily="18" charset="0"/>
                        </a:rPr>
                        <a:t> (лирик геройның эчке монологы )</a:t>
                      </a:r>
                      <a:r>
                        <a:rPr lang="tt-RU" sz="1100">
                          <a:latin typeface="Times New Roman" pitchFamily="18" charset="0"/>
                          <a:cs typeface="Times New Roman" pitchFamily="18" charset="0"/>
                        </a:rPr>
                        <a:t> 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Элегия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 (лирик </a:t>
                      </a:r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геройның эчке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монологы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 )</a:t>
                      </a: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 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1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t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 pitchFamily="18" charset="0"/>
                          <a:cs typeface="Times New Roman" pitchFamily="18" charset="0"/>
                        </a:rPr>
                        <a:t>Темасы</a:t>
                      </a:r>
                      <a:endParaRPr lang="ru-RU" sz="11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 pitchFamily="18" charset="0"/>
                          <a:cs typeface="Times New Roman" pitchFamily="18" charset="0"/>
                        </a:rPr>
                        <a:t>Үз буын кешеләренең пассивлыгына ризасызлык белдерү 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 pitchFamily="18" charset="0"/>
                          <a:cs typeface="Times New Roman" pitchFamily="18" charset="0"/>
                        </a:rPr>
                        <a:t>Үз буын кешеләренең пассивлыгына ризасызлык белдерү 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1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t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 pitchFamily="18" charset="0"/>
                          <a:cs typeface="Times New Roman" pitchFamily="18" charset="0"/>
                        </a:rPr>
                        <a:t>Идеясы</a:t>
                      </a:r>
                      <a:endParaRPr lang="ru-RU" sz="11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Яш</a:t>
                      </a:r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буынның яшәү максаты булмауда гаепле , көрәшкә өнди 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 pitchFamily="18" charset="0"/>
                          <a:cs typeface="Times New Roman" pitchFamily="18" charset="0"/>
                        </a:rPr>
                        <a:t>Яшь буынның яшәү максаты булмауда гаепле , көрәшкә өнди 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043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tt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Геройлар</a:t>
                      </a:r>
                      <a:endParaRPr lang="ru-RU" sz="11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Яш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r>
                        <a:rPr lang="tt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ләр 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Патриот кеше 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964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t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 pitchFamily="18" charset="0"/>
                          <a:cs typeface="Times New Roman" pitchFamily="18" charset="0"/>
                        </a:rPr>
                        <a:t>Аваздаш шиг</a:t>
                      </a:r>
                      <a:r>
                        <a:rPr lang="ru-RU" sz="11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ъри</a:t>
                      </a:r>
                      <a:r>
                        <a:rPr lang="ru-RU" sz="1100" b="1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юллар</a:t>
                      </a:r>
                      <a:endParaRPr lang="ru-RU" sz="11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Бара милләт зәгыйф</a:t>
                      </a:r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 абыныр , абынмас 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Сүнә яшьләрдә ут кабыныр , кабынмас 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Кичә якты вә милли бер күңелдән 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Бөген тычкан утыдай нур табылмас 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Буп-буш яки дөм караңгы киләчәкле 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Үзебезнең буынга мин карыйм әрнеп 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Өскә йөкләп белем белән биргә шикне 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Картая ул эшсезлектән күгәреп 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1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 pitchFamily="18" charset="0"/>
                          <a:cs typeface="Times New Roman" pitchFamily="18" charset="0"/>
                        </a:rPr>
                        <a:t>Аталарның соңга калган акыллары , ялгышлары белән баеп без яшибез 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Ышанабыз халык көчсезлегенә 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Бабайлар һөһрәтен сагыныр-сагынмас 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5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Тотып милләт ливасын , юлга чыктык :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“Бу куллар мәңге , дип , җиргә салынмас “.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Егетләр ! Бездә көч юк , ахры , булмас </a:t>
                      </a:r>
                      <a:r>
                        <a:rPr lang="tt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t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Көлеп карп үткән көннәргә без бары ашыгабыз үләргә-бәхетсез , дансыз ...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 pitchFamily="18" charset="0"/>
                          <a:cs typeface="Times New Roman" pitchFamily="18" charset="0"/>
                        </a:rPr>
                        <a:t>Сүзсез , эзсез узарбыз дөнья буенча 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  Без XX гасырда Тукай белән бергә яшәдек, XXI гасырга аның белән бергә атлап кердек. Республикабызның  беренче президенты М.Ш.Шәймиев: </a:t>
            </a:r>
            <a:r>
              <a:rPr lang="tt-RU" b="1" i="1" dirty="0" smtClean="0">
                <a:latin typeface="Times New Roman" pitchFamily="18" charset="0"/>
                <a:cs typeface="Times New Roman" pitchFamily="18" charset="0"/>
              </a:rPr>
              <a:t>“Тукай мирасы яшәгәндә, милләтебез дә яшәр. Татар халкы милләт булып яшәгәндә, Тукай да яшәр!”-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диде. Чыннан да, татар дөньясы бүген яңарыш юлында. Бөтен дөньяга сибелгән татар халкының гимнына әверелгән “Туган тел” җыры безне якты киләчәккә өнди, милли рух тәрбияли.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Габдулла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Тукай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тел,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матур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әткәм-әнкәмнең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теле! </a:t>
            </a: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Дөньяда күп нәрсә белдем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аркылы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Иң элек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белән әнкәм бишектә көйләгән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Аннары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төннәр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әбкәм хикәят сөйләгән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тел!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Һәрвакытта ярдәмең белән синең,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Кечкенәдән аңлашылган шатлыгым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кайгым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минем.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тел!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Синдә булган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иң элек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кыйлган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догам:</a:t>
            </a: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Ярлыкагыл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үзем һәм әткәм-әнкәмне,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ходам!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Караоке - Туган тел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15338" y="557214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589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Игътибарыгыз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4000" b="1" i="1" dirty="0" smtClean="0">
                <a:latin typeface="Times New Roman" pitchFamily="18" charset="0"/>
                <a:cs typeface="Times New Roman" pitchFamily="18" charset="0"/>
              </a:rPr>
              <a:t>өчен рәхмәт!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Максат 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Бөек шагыйребез Габдулла Тукай иҗаты белән рус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әдәбияты арасындагы бәйләнешләрне күзәтү</a:t>
            </a:r>
          </a:p>
          <a:p>
            <a:pPr>
              <a:buFont typeface="Wingdings" pitchFamily="2" charset="2"/>
              <a:buChar char="Ø"/>
            </a:pP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Бөек рус шагыйрьләренең Тукай иҗатына йогынтысын ачыклау</a:t>
            </a:r>
          </a:p>
          <a:p>
            <a:pPr>
              <a:buFont typeface="Wingdings" pitchFamily="2" charset="2"/>
              <a:buChar char="Ø"/>
            </a:pP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Әдәби багланышларны  күзәтү һәм тикшерү барышында укучыларда танып- белү активлыгын, мөстәкыйльлеген, акыл эшчәнлеген ,логик фикерләүләрен үстерү</a:t>
            </a:r>
          </a:p>
          <a:p>
            <a:pPr>
              <a:buFont typeface="Wingdings" pitchFamily="2" charset="2"/>
              <a:buChar char="Ø"/>
            </a:pP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Татар һәм рус халкының күптәннән килгән дуслыгын,бердәмлеген төшендерү</a:t>
            </a:r>
          </a:p>
          <a:p>
            <a:pPr>
              <a:buFont typeface="Wingdings" pitchFamily="2" charset="2"/>
              <a:buChar char="Ø"/>
            </a:pP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Укучыларга әхлак тәрбиясе бирү, аларда  гражданлык һәм толерантлык хисе тәрбияләү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Дәрескә эпиграф 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“Шиг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ре Лермонтов вә Пушкин –олуг саф диңгез ул”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Г.Тукай</a:t>
            </a:r>
          </a:p>
          <a:p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“Образ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ца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ми мне Пушкин и Лермонтов слу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жат»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Г.Тукай.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“Pushkin and Lermontov  serve samples to me”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G.Tukay</a:t>
            </a:r>
            <a:endParaRPr lang="tt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             Килә </a:t>
            </a:r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язлар,китә язлар,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            Һәр </a:t>
            </a:r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ел саен үзгәрелә...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              Һәр </a:t>
            </a:r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ел саен Тукай гына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                  Япь-яшь </a:t>
            </a:r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килеш кала бирә.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235745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500702"/>
            <a:ext cx="8286808" cy="428628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26.04.1886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–15.04.1913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143116"/>
            <a:ext cx="2214578" cy="307183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1714488"/>
            <a:ext cx="2214578" cy="307183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536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71472" y="2643182"/>
            <a:ext cx="2286016" cy="307183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Прямоугольник 9"/>
          <p:cNvSpPr/>
          <p:nvPr/>
        </p:nvSpPr>
        <p:spPr>
          <a:xfrm rot="10800000" flipV="1">
            <a:off x="357158" y="5895198"/>
            <a:ext cx="27146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ru-RU" sz="2000" dirty="0" smtClean="0"/>
              <a:t>06.06.1799 </a:t>
            </a:r>
            <a:r>
              <a:rPr lang="ru-RU" sz="2000" dirty="0" smtClean="0"/>
              <a:t>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10.02.1837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15074" y="5072074"/>
            <a:ext cx="2571768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15.10.1814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15.07.1841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1357298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Александр Сергеевич  Пушкин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868" y="1000108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Габдулла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Тукай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7950" y="428604"/>
            <a:ext cx="2500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Михаил Юрьевич  Лермонтов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700" b="1" dirty="0" smtClean="0">
                <a:latin typeface="Times New Roman" pitchFamily="18" charset="0"/>
                <a:cs typeface="Times New Roman" pitchFamily="18" charset="0"/>
              </a:rPr>
              <a:t>Г.Тукайның Лермонтов һәм Пушкинга багышланган нинди әсәрләре бар һәм алар нинди шигъри юлларда чагылыш таба?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001056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tt-RU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 Пушкин илә Лермонтовтан үрнәк алам,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 Әкрен-әкрен югарыга үрләп барам.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“Бер татар шагыйренең сүзләре”шигыре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t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Хәзрәти </a:t>
            </a: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Пушкин вә Лермонтов әгәр булса кояш,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Ай кеби, нурны алардан икътибас иткән бу баш. </a:t>
            </a:r>
          </a:p>
          <a:p>
            <a:pPr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“Кыйтга” шигыре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Тиңдәшсез шагыйрь булдың,  афәрин,Пушкин Александр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Минем дәртем һәм омтылышым синең дәртең белән бер үктер.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“Пушкинә”  шигыре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Хәзрәти Пушкин авылда язды үз “Евгениен”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Мин исә җырлыйм фәкать монда бәрәңгенең көен .</a:t>
            </a:r>
          </a:p>
          <a:p>
            <a:pPr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“Пушкин вә мин” шигыре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000505"/>
            <a:ext cx="2571768" cy="71438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2500330" cy="307183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3000364" y="1714488"/>
            <a:ext cx="57150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1809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нчы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өек инглиз язучысы                   Байрон “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Альбомга</a:t>
            </a: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” шигырен яза.1836 елда М.Лермонтов аны рус теленә тәрҗемә итә.100 елга якын вакыт үткәннән соң , 1807 елда, Тукаебыз да  шул тәрҗемәгә  ияреп  шигыр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 иҗат итә.Шуны дә әйтеп китәсем килә:шигыр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ьне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язганда Байронга 21,Лермонтовка 22 ,ә Тукайга 21 яш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4286256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22.01.1788 -19.04.1834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571480"/>
          <a:ext cx="8643999" cy="5857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1333"/>
                <a:gridCol w="2881333"/>
                <a:gridCol w="2881333"/>
              </a:tblGrid>
              <a:tr h="58579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Byron 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«Lines written in an album, at Malta»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As o'er cold sepulchral stone </a:t>
                      </a: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Some name arrests the passer-by: 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Thus, when thou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view'st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this page alone, </a:t>
                      </a: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May mine attract the pensive eye! 	</a:t>
                      </a:r>
                    </a:p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And when by thee that name is read, </a:t>
                      </a: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Perchance in some succeeding year, </a:t>
                      </a: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Reflect on me as on the dead, </a:t>
                      </a: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And think my heart is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burried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here.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М.Ю. Лермонтов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 альбом(из Байрона)»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Как одинокая гробница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Вниманье путника зовет,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Так эта бледная страница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Пусть милый взор твой привлечет. 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 если после многих лет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Прочтешь ты, как мечтал поэт,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 вспомнишь как тебя любил он,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То думай, что его уж нет,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сердце здесь похоронил он.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Г.Тукай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Байроннан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	 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Бераз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елдан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соң укып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бу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шигырьне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Карарсың, бәлки, бу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хәсрәтле җырны,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Вә уйларсың: ничек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шагыйрь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яраткан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Ничек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янган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синең өчен җан аткан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Белерсең: инде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шагыйрь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юк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диерсең;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Егылган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сирәк мәхлук!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диерсең.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Фикер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кыйл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шунда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ди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инде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үлгән,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Йөрәген бу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шигырь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астына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күмгән.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56793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71804"/>
                <a:gridCol w="2743200"/>
                <a:gridCol w="2743200"/>
              </a:tblGrid>
              <a:tr h="7416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tt-RU" sz="1100" b="1" i="1" dirty="0">
                          <a:latin typeface="Times New Roman"/>
                          <a:ea typeface="Calibri"/>
                          <a:cs typeface="Times New Roman"/>
                        </a:rPr>
                        <a:t>әрсә чагыштырыла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/>
                          <a:ea typeface="Calibri"/>
                          <a:cs typeface="Times New Roman"/>
                        </a:rPr>
                        <a:t> Габдулла  </a:t>
                      </a:r>
                      <a:r>
                        <a:rPr lang="tt-RU" sz="11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Тукайда</a:t>
                      </a:r>
                      <a:r>
                        <a:rPr lang="tt-RU" sz="11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“Шүрәле”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Александр  Пушкинда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“Руслан һәм Людмила”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/>
                          <a:ea typeface="Calibri"/>
                          <a:cs typeface="Times New Roman"/>
                        </a:rPr>
                        <a:t>Язылу вакыты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  XX нче гасыр башы  1907 ел.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  XІX гасыр башы 1820 ел.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Times New Roman"/>
                          <a:ea typeface="Calibri"/>
                          <a:cs typeface="Times New Roman"/>
                        </a:rPr>
                        <a:t>Жанры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  Әкияти поэма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  Әкияти поэма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/>
                          <a:ea typeface="Calibri"/>
                          <a:cs typeface="Times New Roman"/>
                        </a:rPr>
                        <a:t>Темасы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  Явыз көчләрнең җиңелүе, яхшылыкның җиңеп чыгуы.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  Явыз көчләрнең җиңелүе,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Яхшылыкның җиңеп чыгуы.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/>
                          <a:ea typeface="Calibri"/>
                          <a:cs typeface="Times New Roman"/>
                        </a:rPr>
                        <a:t>Идея эчтәлеге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/>
                          <a:ea typeface="Calibri"/>
                          <a:cs typeface="Times New Roman"/>
                        </a:rPr>
                        <a:t>Гаепсез әкият герое- Былтырның үз алдына килгән куркынычтан зирәклек, тапкырлык күрсәтеп котылуы, ә явыз Шүрәленең, бүтән Шүрәлеләргә сабак булырлык “капканга” эләгүе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  Әкият геройларының явызлыкка корылган өстен көчләре китергән зур каршылыклар аша да чын мәхәббәт хисләренең җиңеп чыгуы.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/>
                          <a:ea typeface="Calibri"/>
                          <a:cs typeface="Times New Roman"/>
                        </a:rPr>
                        <a:t>Компози</a:t>
                      </a:r>
                      <a:r>
                        <a:rPr lang="ru-RU" sz="1100" b="1" i="1" dirty="0" err="1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tt-RU" sz="1100" b="1" i="1" dirty="0">
                          <a:latin typeface="Times New Roman"/>
                          <a:ea typeface="Calibri"/>
                          <a:cs typeface="Times New Roman"/>
                        </a:rPr>
                        <a:t>ион алымнар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  “Шүрәле” әкияте карурманда күзәтелә.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  Төп геройлар  бу әкияттә: Шүрәле һәм батыр егет була.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  “Руслан һәм Людмила” поэмасы төрле урыннарда: князь Владимирның сараенда, карурманда һәм явыз көчләрнең сараенда күзәтелә.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  Төп геройлар бу поэмада: Руслан һәм Людмила була.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b="1" i="1" dirty="0">
                          <a:latin typeface="Times New Roman"/>
                          <a:ea typeface="Calibri"/>
                          <a:cs typeface="Times New Roman"/>
                        </a:rPr>
                        <a:t>Тел сүрәтләү чаралары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/>
                          <a:ea typeface="Calibri"/>
                          <a:cs typeface="Times New Roman"/>
                        </a:rPr>
                        <a:t>   Бу поэмада чагыштыру, аллегория, эпитет һәм метафора кулланыла.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latin typeface="Times New Roman"/>
                          <a:ea typeface="Calibri"/>
                          <a:cs typeface="Times New Roman"/>
                        </a:rPr>
                        <a:t>   Бу поэмада: метафора, эпитет, аллегория кулланыла.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Тукайның “Шүрәле”һәм Пушкинның “Руслан һәм Людмила” поэмаларын чагыштыру.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-1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4-17</Template>
  <TotalTime>320</TotalTime>
  <Words>1060</Words>
  <Application>Microsoft Office PowerPoint</Application>
  <PresentationFormat>Экран (4:3)</PresentationFormat>
  <Paragraphs>177</Paragraphs>
  <Slides>15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4-17</vt:lpstr>
      <vt:lpstr>“Хәзрәте Пушкин вә Лермонтов,Тукай – өч йолдыз ул” </vt:lpstr>
      <vt:lpstr>Максат :</vt:lpstr>
      <vt:lpstr>Дәрескә эпиграф :</vt:lpstr>
      <vt:lpstr>Слайд 4</vt:lpstr>
      <vt:lpstr>       26.04.1886 –15.04.1913</vt:lpstr>
      <vt:lpstr>  Г.Тукайның Лермонтов һәм Пушкинга багышланган нинди әсәрләре бар һәм алар нинди шигъри юлларда чагылыш таба? </vt:lpstr>
      <vt:lpstr>Слайд 7</vt:lpstr>
      <vt:lpstr>Слайд 8</vt:lpstr>
      <vt:lpstr>Тукайның “Шүрәле”һәм Пушкинның “Руслан һәм Людмила” поэмаларын чагыштыру. </vt:lpstr>
      <vt:lpstr>Слайд 10</vt:lpstr>
      <vt:lpstr>Слайд 11</vt:lpstr>
      <vt:lpstr>Тукайның “Яшьләр” һәм М.Ю.Лермонтовның “Уйлану” шигырьләрен анализлау.</vt:lpstr>
      <vt:lpstr>Слайд 13</vt:lpstr>
      <vt:lpstr>Габдулла Тукай Туган тел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“Хәзрәте Пушкин вә Лермонтов,Тукай – өч йолдыз ул” </dc:title>
  <dc:creator>Admin</dc:creator>
  <cp:lastModifiedBy>Admin</cp:lastModifiedBy>
  <cp:revision>27</cp:revision>
  <dcterms:created xsi:type="dcterms:W3CDTF">2011-04-18T16:37:44Z</dcterms:created>
  <dcterms:modified xsi:type="dcterms:W3CDTF">2011-04-22T16:46:03Z</dcterms:modified>
</cp:coreProperties>
</file>