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31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90" r:id="rId13"/>
    <p:sldId id="289" r:id="rId14"/>
    <p:sldId id="291" r:id="rId15"/>
    <p:sldId id="292" r:id="rId16"/>
    <p:sldId id="294" r:id="rId17"/>
    <p:sldId id="266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67" r:id="rId26"/>
    <p:sldId id="302" r:id="rId27"/>
    <p:sldId id="303" r:id="rId28"/>
    <p:sldId id="304" r:id="rId29"/>
    <p:sldId id="305" r:id="rId30"/>
    <p:sldId id="306" r:id="rId31"/>
    <p:sldId id="30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5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C20F6-1EB4-4B15-80B3-F23892A15EDF}" type="datetimeFigureOut">
              <a:rPr lang="ru-RU" smtClean="0"/>
              <a:t>07.07.2012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896E3-9DAE-43F0-988D-D0CEB43BF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9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22ADFF-0EA2-43ED-91D5-DA536C0573FF}" type="datetimeFigureOut">
              <a:rPr lang="ru-RU" smtClean="0"/>
              <a:pPr/>
              <a:t>07.07.2012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EFE0DDB-4BAA-4A74-81A7-A8ADEDE9C9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40768"/>
            <a:ext cx="6400800" cy="2160240"/>
          </a:xfrm>
        </p:spPr>
        <p:txBody>
          <a:bodyPr>
            <a:normAutofit fontScale="90000"/>
          </a:bodyPr>
          <a:lstStyle/>
          <a:p>
            <a:r>
              <a:rPr lang="tt-RU" sz="1800" b="1" dirty="0" smtClean="0">
                <a:solidFill>
                  <a:srgbClr val="FF0000"/>
                </a:solidFill>
              </a:rPr>
              <a:t/>
            </a:r>
            <a:br>
              <a:rPr lang="tt-RU" sz="1800" b="1" dirty="0" smtClean="0">
                <a:solidFill>
                  <a:srgbClr val="FF0000"/>
                </a:solidFill>
              </a:rPr>
            </a:br>
            <a:r>
              <a:rPr lang="tt-RU" sz="2200" b="1" dirty="0">
                <a:solidFill>
                  <a:srgbClr val="FF0000"/>
                </a:solidFill>
              </a:rPr>
              <a:t/>
            </a:r>
            <a:br>
              <a:rPr lang="tt-RU" sz="2200" b="1" dirty="0">
                <a:solidFill>
                  <a:srgbClr val="FF0000"/>
                </a:solidFill>
              </a:rPr>
            </a:br>
            <a:r>
              <a:rPr lang="ru-RU" sz="4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Батырлыгы</a:t>
            </a:r>
            <a:r>
              <a:rPr lang="ru-RU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</a:t>
            </a:r>
            <a:r>
              <a:rPr lang="tt-RU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лән</a:t>
            </a:r>
            <a:br>
              <a:rPr lang="tt-RU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t-RU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җырларга кергән</a:t>
            </a:r>
            <a:br>
              <a:rPr lang="tt-RU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t-RU" sz="44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шагыйрь</a:t>
            </a:r>
            <a:r>
              <a:rPr lang="tt-RU" sz="2200" b="1" dirty="0" smtClean="0">
                <a:solidFill>
                  <a:srgbClr val="FF0000"/>
                </a:solidFill>
              </a:rPr>
              <a:t>.</a:t>
            </a:r>
            <a:r>
              <a:rPr lang="tt-RU" sz="1800" b="1" dirty="0">
                <a:solidFill>
                  <a:srgbClr val="FF0000"/>
                </a:solidFill>
              </a:rPr>
              <a:t/>
            </a:r>
            <a:br>
              <a:rPr lang="tt-RU" sz="1800" b="1" dirty="0">
                <a:solidFill>
                  <a:srgbClr val="FF00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6912768" cy="3048001"/>
          </a:xfrm>
        </p:spPr>
        <p:txBody>
          <a:bodyPr/>
          <a:lstStyle/>
          <a:p>
            <a:pPr indent="0">
              <a:buNone/>
            </a:pPr>
            <a:endParaRPr lang="tt-RU" dirty="0" smtClean="0"/>
          </a:p>
          <a:p>
            <a:pPr indent="0">
              <a:buNone/>
            </a:pPr>
            <a:endParaRPr lang="tt-RU" dirty="0"/>
          </a:p>
          <a:p>
            <a:pPr indent="0">
              <a:lnSpc>
                <a:spcPct val="100000"/>
              </a:lnSpc>
              <a:buNone/>
            </a:pPr>
            <a:r>
              <a:rPr lang="tt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февраль – Муса Җәлилне искә алу көне.</a:t>
            </a:r>
          </a:p>
          <a:p>
            <a:pPr lvl="0" indent="0" algn="ctr">
              <a:lnSpc>
                <a:spcPct val="100000"/>
              </a:lnSpc>
              <a:buNone/>
            </a:pPr>
            <a:endParaRPr lang="tt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0" algn="ctr">
              <a:lnSpc>
                <a:spcPct val="100000"/>
              </a:lnSpc>
              <a:buNone/>
            </a:pPr>
            <a:r>
              <a:rPr lang="tt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  </a:t>
            </a:r>
            <a:r>
              <a:rPr lang="tt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уен.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1 сорау  50 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иҗат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юлы: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38400"/>
            <a:ext cx="7776864" cy="3048001"/>
          </a:xfrm>
        </p:spPr>
        <p:txBody>
          <a:bodyPr>
            <a:noAutofit/>
          </a:bodyPr>
          <a:lstStyle/>
          <a:p>
            <a:pPr indent="0">
              <a:lnSpc>
                <a:spcPts val="5760"/>
              </a:lnSpc>
              <a:buNone/>
            </a:pPr>
            <a:r>
              <a:rPr lang="tt-RU" sz="4000" b="1" dirty="0" smtClean="0"/>
              <a:t>Муса Җәлил турында язылган нинди әдәби әсәрләр беләсез?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100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иҗат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юлы: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9"/>
            <a:ext cx="7272808" cy="2448272"/>
          </a:xfrm>
        </p:spPr>
        <p:txBody>
          <a:bodyPr>
            <a:noAutofit/>
          </a:bodyPr>
          <a:lstStyle/>
          <a:p>
            <a:pPr indent="0">
              <a:lnSpc>
                <a:spcPts val="5760"/>
              </a:lnSpc>
              <a:buNone/>
            </a:pPr>
            <a:r>
              <a:rPr lang="tt-RU" sz="4000" b="1" dirty="0" smtClean="0"/>
              <a:t>Муса Җәлил исемен йөрткән</a:t>
            </a:r>
          </a:p>
          <a:p>
            <a:pPr indent="0">
              <a:lnSpc>
                <a:spcPts val="5760"/>
              </a:lnSpc>
              <a:buNone/>
            </a:pPr>
            <a:r>
              <a:rPr lang="tt-RU" sz="4000" b="1" dirty="0" smtClean="0"/>
              <a:t>нинди биналарны беләсез 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3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150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иҗат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юлы: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1"/>
            <a:ext cx="6840760" cy="2358751"/>
          </a:xfrm>
        </p:spPr>
        <p:txBody>
          <a:bodyPr>
            <a:noAutofit/>
          </a:bodyPr>
          <a:lstStyle/>
          <a:p>
            <a:pPr indent="0" algn="ctr">
              <a:lnSpc>
                <a:spcPts val="5760"/>
              </a:lnSpc>
              <a:buNone/>
            </a:pPr>
            <a:r>
              <a:rPr lang="tt-RU" sz="4000" b="1" dirty="0" smtClean="0"/>
              <a:t>Муса Җәлилнең Казандагы һәйкәле ничәнче елда куелган?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2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4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200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иҗат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юлы: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76872"/>
            <a:ext cx="7776864" cy="2952329"/>
          </a:xfrm>
        </p:spPr>
        <p:txBody>
          <a:bodyPr>
            <a:noAutofit/>
          </a:bodyPr>
          <a:lstStyle/>
          <a:p>
            <a:pPr indent="0" algn="ctr">
              <a:lnSpc>
                <a:spcPts val="5760"/>
              </a:lnSpc>
              <a:buNone/>
            </a:pPr>
            <a:r>
              <a:rPr lang="tt-RU" sz="4000" b="1" dirty="0" smtClean="0"/>
              <a:t>Муса Җәлил  язылган “Карак песи”,”Әтәч”,”Күке”,”Беренче дәрес” җырларының компо-зиторын ата?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250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иҗат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юлы: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5"/>
            <a:ext cx="7776864" cy="1944217"/>
          </a:xfrm>
        </p:spPr>
        <p:txBody>
          <a:bodyPr>
            <a:noAutofit/>
          </a:bodyPr>
          <a:lstStyle/>
          <a:p>
            <a:pPr indent="0" algn="ctr">
              <a:lnSpc>
                <a:spcPts val="5760"/>
              </a:lnSpc>
              <a:buNone/>
            </a:pPr>
            <a:r>
              <a:rPr lang="tt-RU" sz="4000" b="1" dirty="0" smtClean="0"/>
              <a:t>Муса Җәлилнең нинди мактаулы исемнәре бар?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3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00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иҗат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юлы: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7920880" cy="3096345"/>
          </a:xfrm>
        </p:spPr>
        <p:txBody>
          <a:bodyPr>
            <a:noAutofit/>
          </a:bodyPr>
          <a:lstStyle/>
          <a:p>
            <a:pPr indent="0" algn="ctr">
              <a:lnSpc>
                <a:spcPts val="5760"/>
              </a:lnSpc>
              <a:buNone/>
            </a:pPr>
            <a:r>
              <a:rPr lang="tt-RU" sz="3600" b="1" dirty="0" smtClean="0"/>
              <a:t>Рафаэль Мостафин Муса Җәлил иҗатын өйрәнүче язучы буларак билгеле.Аның Муса Җәлил турында язган китапларын ата?</a:t>
            </a:r>
            <a:endParaRPr lang="ru-RU" sz="36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7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иҗат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юлы: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7"/>
            <a:ext cx="7920880" cy="2808312"/>
          </a:xfrm>
        </p:spPr>
        <p:txBody>
          <a:bodyPr>
            <a:noAutofit/>
          </a:bodyPr>
          <a:lstStyle/>
          <a:p>
            <a:pPr indent="0" algn="ctr">
              <a:lnSpc>
                <a:spcPts val="5760"/>
              </a:lnSpc>
              <a:buNone/>
            </a:pPr>
            <a:r>
              <a:rPr lang="tt-RU" sz="3600" b="1" dirty="0" smtClean="0"/>
              <a:t>Муса Җәлил опера- балет театрының архитекторы Мәңгәр авылы белән бәйле шәхес? Архитекторны ата?</a:t>
            </a:r>
            <a:endParaRPr lang="ru-RU" sz="36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5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2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поэзиясе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2438401"/>
            <a:ext cx="5843606" cy="2633674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Ромашкалар бар да ак,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Аерылмый бер – береннән.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Ничек болай бер үзе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Ул кызылдан киенгән.</a:t>
            </a:r>
          </a:p>
          <a:p>
            <a:pPr indent="0">
              <a:buNone/>
            </a:pPr>
            <a:endParaRPr lang="tt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100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2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поэзиясе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2428868"/>
            <a:ext cx="6929486" cy="2633674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Кыз авырды,тәне ут шикелле,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Сулгып-сулгып тибә йөрәге.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Гаҗиз калды доктор, авыру кызга Бер дару да файда бирмәде.</a:t>
            </a:r>
          </a:p>
          <a:p>
            <a:pPr indent="0">
              <a:lnSpc>
                <a:spcPct val="110000"/>
              </a:lnSpc>
              <a:buNone/>
            </a:pPr>
            <a:endParaRPr lang="tt-RU" sz="3200" b="1" dirty="0" smtClean="0"/>
          </a:p>
          <a:p>
            <a:pPr indent="0">
              <a:buNone/>
            </a:pPr>
            <a:endParaRPr lang="tt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3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150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2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поэзиясе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2438401"/>
            <a:ext cx="5843606" cy="2633674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Кешеләр сугыша,кан коя,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Киселә меңнәрчә гомерләр.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Төн буе улашып якында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Иснәнеп йөриләр бүреләр.</a:t>
            </a:r>
          </a:p>
          <a:p>
            <a:pPr indent="0">
              <a:buNone/>
            </a:pPr>
            <a:endParaRPr lang="tt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75049"/>
              </p:ext>
            </p:extLst>
          </p:nvPr>
        </p:nvGraphicFramePr>
        <p:xfrm>
          <a:off x="1043608" y="1412776"/>
          <a:ext cx="6912771" cy="3718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60240"/>
                <a:gridCol w="678933"/>
                <a:gridCol w="678933"/>
                <a:gridCol w="678933"/>
                <a:gridCol w="678933"/>
                <a:gridCol w="678933"/>
                <a:gridCol w="678933"/>
                <a:gridCol w="678933"/>
              </a:tblGrid>
              <a:tr h="947407">
                <a:tc>
                  <a:txBody>
                    <a:bodyPr/>
                    <a:lstStyle/>
                    <a:p>
                      <a:r>
                        <a:rPr lang="tt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Муса Җәлил биографиясе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50</a:t>
                      </a:r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100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150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200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250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300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350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7407">
                <a:tc>
                  <a:txBody>
                    <a:bodyPr/>
                    <a:lstStyle/>
                    <a:p>
                      <a:r>
                        <a:rPr lang="tt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Муса</a:t>
                      </a:r>
                      <a:r>
                        <a:rPr lang="tt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t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Җәлилнең</a:t>
                      </a:r>
                    </a:p>
                    <a:p>
                      <a:r>
                        <a:rPr lang="tt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иҗат  юлы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50 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200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350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47407">
                <a:tc>
                  <a:txBody>
                    <a:bodyPr/>
                    <a:lstStyle/>
                    <a:p>
                      <a:r>
                        <a:rPr lang="tt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Муса Җәлилнең</a:t>
                      </a:r>
                    </a:p>
                    <a:p>
                      <a:r>
                        <a:rPr lang="tt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Поэзиясе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 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150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200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250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300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350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0314">
                <a:tc>
                  <a:txBody>
                    <a:bodyPr/>
                    <a:lstStyle/>
                    <a:p>
                      <a:r>
                        <a:rPr lang="tt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Җәлилчеләр</a:t>
                      </a:r>
                    </a:p>
                    <a:p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50 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100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150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200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250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300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1800" b="1" dirty="0" smtClean="0">
                          <a:latin typeface="Times New Roman" pitchFamily="18" charset="0"/>
                          <a:cs typeface="Times New Roman" pitchFamily="18" charset="0"/>
                          <a:hlinkClick r:id="rId29" action="ppaction://hlinksldjump"/>
                        </a:rPr>
                        <a:t>350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0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200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2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поэзиясе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438401"/>
            <a:ext cx="7286676" cy="2633674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Җыр өйрәтте мине хөр яшәргә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Һәм үләргә кыю ир булып.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Гомрем минем моңлы бер җыр иде,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Үлемем дә яңрар җыр булып.</a:t>
            </a:r>
          </a:p>
          <a:p>
            <a:pPr indent="0">
              <a:buNone/>
            </a:pPr>
            <a:endParaRPr lang="tt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5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250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2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поэзиясе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2438401"/>
            <a:ext cx="5843606" cy="2633674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Иркәли таң кошын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Зөбәрҗәт тамчылар.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Әйтче,бу күрнешкә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Сокланмый кем чыдар?!</a:t>
            </a:r>
          </a:p>
          <a:p>
            <a:pPr indent="0">
              <a:buNone/>
            </a:pPr>
            <a:endParaRPr lang="tt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300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2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поэзиясе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2438401"/>
            <a:ext cx="6700862" cy="2633674"/>
          </a:xfrm>
        </p:spPr>
        <p:txBody>
          <a:bodyPr>
            <a:normAutofit fontScale="92500" lnSpcReduction="20000"/>
          </a:bodyPr>
          <a:lstStyle/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Әкияттәге серле йомгак булып</a:t>
            </a:r>
          </a:p>
          <a:p>
            <a:pPr indent="0">
              <a:buNone/>
            </a:pPr>
            <a:r>
              <a:rPr lang="tt-RU" sz="3200" b="1" dirty="0" smtClean="0"/>
              <a:t>Тәгәрәде тормыш сукмагым.</a:t>
            </a:r>
          </a:p>
          <a:p>
            <a:pPr indent="0">
              <a:buNone/>
            </a:pPr>
            <a:r>
              <a:rPr lang="tt-RU" sz="3200" b="1" dirty="0" smtClean="0"/>
              <a:t>Озак бардым ;ахры,көн батканда</a:t>
            </a:r>
          </a:p>
          <a:p>
            <a:pPr indent="0">
              <a:buNone/>
            </a:pPr>
            <a:r>
              <a:rPr lang="tt-RU" sz="3200" b="1" dirty="0" smtClean="0"/>
              <a:t>Шушы йортка арып туктадым.</a:t>
            </a:r>
            <a:endParaRPr lang="tt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072330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7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350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2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поэзиясе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2438401"/>
            <a:ext cx="6629424" cy="2633674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Алар...Алар җыйнап аналарны,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Балаларны кырга кудылар.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Казыттылар чокыр,ә үзләре</a:t>
            </a:r>
          </a:p>
          <a:p>
            <a:pPr indent="0">
              <a:lnSpc>
                <a:spcPct val="110000"/>
              </a:lnSpc>
              <a:buNone/>
            </a:pPr>
            <a:r>
              <a:rPr lang="tt-RU" sz="3200" b="1" dirty="0" smtClean="0"/>
              <a:t>Читтән ,көлеп,карап тордылар.</a:t>
            </a:r>
          </a:p>
          <a:p>
            <a:pPr indent="0">
              <a:buNone/>
            </a:pPr>
            <a:endParaRPr lang="tt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5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2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Җәлилчеләр: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8794" y="2714619"/>
            <a:ext cx="5843606" cy="2357455"/>
          </a:xfrm>
        </p:spPr>
        <p:txBody>
          <a:bodyPr>
            <a:normAutofit/>
          </a:bodyPr>
          <a:lstStyle/>
          <a:p>
            <a:pPr indent="0" algn="ctr">
              <a:lnSpc>
                <a:spcPct val="110000"/>
              </a:lnSpc>
              <a:buNone/>
            </a:pPr>
            <a:r>
              <a:rPr lang="tt-RU" sz="4000" b="1" dirty="0" smtClean="0"/>
              <a:t>Җәлилчеләр ничәү?</a:t>
            </a:r>
          </a:p>
          <a:p>
            <a:pPr indent="0">
              <a:buNone/>
            </a:pPr>
            <a:endParaRPr lang="tt-RU" dirty="0" smtClean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43768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2 сорау  100 балл</a:t>
            </a:r>
            <a:b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Җәлилчеләр: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438401"/>
            <a:ext cx="7143800" cy="25622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tt-RU" sz="4000" b="1" dirty="0" smtClean="0"/>
              <a:t>Моабит дәфтәрләрен саклап калган Белгия антифашистының исемен ата?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15206" y="521495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3 сорау  150 балл</a:t>
            </a:r>
            <a:b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Җәлилчеләр: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438401"/>
            <a:ext cx="7143800" cy="25622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tt-RU" sz="4000" b="1" dirty="0" smtClean="0"/>
              <a:t>Муса Җәлил белән беррәттән кайсы балалар язучысы корбан булган?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15206" y="5286388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4 сорау  200 балл</a:t>
            </a:r>
            <a:b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Җәлилчеләр: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438401"/>
            <a:ext cx="7143800" cy="25622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tt-RU" sz="4000" b="1" dirty="0" smtClean="0"/>
              <a:t>Сугыш елларында Муса Җәлил иҗат иткән нинди исем астындагы шигырьләрне беләсез?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15206" y="5286388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5 сорау  250 балл</a:t>
            </a:r>
            <a:b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Җәлилчеләр: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438401"/>
            <a:ext cx="7143800" cy="25622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tt-RU" sz="4000" b="1" dirty="0" smtClean="0"/>
              <a:t>Шагыйрь Муса Җәлилнең хатынының исемен ата?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15206" y="5286388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6 сорау  300 балл</a:t>
            </a:r>
            <a:b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Җәлилчеләр: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438401"/>
            <a:ext cx="7143800" cy="25622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tt-RU" sz="4000" b="1" dirty="0" smtClean="0"/>
              <a:t>Шагыйрьнең Моабит дәфтәрләре кайчан безнең илгә кайтып җиткән?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15206" y="5286388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864096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1 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сорау 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50 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биографиясе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ru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105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1"/>
            <a:ext cx="6912768" cy="2070719"/>
          </a:xfrm>
        </p:spPr>
        <p:txBody>
          <a:bodyPr/>
          <a:lstStyle/>
          <a:p>
            <a:pPr lvl="0" indent="0"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</a:rPr>
              <a:t>ничә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</a:rPr>
              <a:t>яшьлек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</a:rPr>
              <a:t>юбилеен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</a:rPr>
              <a:t>билгеләп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4000" b="1" dirty="0" err="1">
                <a:solidFill>
                  <a:srgbClr val="000000"/>
                </a:solidFill>
                <a:latin typeface="Times New Roman" pitchFamily="18" charset="0"/>
              </a:rPr>
              <a:t>үтәбез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2876" y="5301208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8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7 сорау  350 балл</a:t>
            </a:r>
            <a:b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</a:rPr>
              <a:t>Җәлилчеләр: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2438401"/>
            <a:ext cx="7143800" cy="25622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tt-RU" sz="4000" b="1" dirty="0" smtClean="0"/>
              <a:t>Ни өчен 1953 елның 25 апреле шагыйрьнең икенче туган көне булып санала?</a:t>
            </a:r>
            <a:endParaRPr lang="ru-RU" sz="40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15206" y="5286388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4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5852" y="2000240"/>
            <a:ext cx="656754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tt-RU" sz="66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Игътибарыгыз </a:t>
            </a:r>
          </a:p>
          <a:p>
            <a:pPr algn="ctr"/>
            <a:r>
              <a:rPr lang="tt-RU" sz="6600" b="1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</a:rPr>
              <a:t>өчен рәхмәт!</a:t>
            </a:r>
            <a:endParaRPr lang="ru-RU" sz="6600" b="1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\Мои документы\Мои рисунки\картинкидля презентаций\278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071942"/>
            <a:ext cx="1273969" cy="1369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2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сорау  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</a:rPr>
              <a:t>100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Муса </a:t>
            </a:r>
            <a:r>
              <a:rPr lang="ru-RU" sz="2000" b="1" cap="none" spc="0" dirty="0" err="1">
                <a:solidFill>
                  <a:srgbClr val="000000"/>
                </a:solidFill>
                <a:latin typeface="Times New Roman" pitchFamily="18" charset="0"/>
              </a:rPr>
              <a:t>Җәлилнең</a:t>
            </a: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cap="none" spc="0" dirty="0" err="1">
                <a:solidFill>
                  <a:srgbClr val="000000"/>
                </a:solidFill>
                <a:latin typeface="Times New Roman" pitchFamily="18" charset="0"/>
              </a:rPr>
              <a:t>биографиясе</a:t>
            </a: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38401"/>
            <a:ext cx="6696744" cy="2142727"/>
          </a:xfrm>
        </p:spPr>
        <p:txBody>
          <a:bodyPr/>
          <a:lstStyle/>
          <a:p>
            <a:pPr lvl="0" indent="0"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tt-RU" sz="4000" b="1" dirty="0">
                <a:solidFill>
                  <a:srgbClr val="000000"/>
                </a:solidFill>
                <a:latin typeface="Times New Roman" pitchFamily="18" charset="0"/>
              </a:rPr>
              <a:t>Т атар халкының бөек улы – Муса Җәлилнең туган көнен ата?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64288" y="5264805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00800" cy="864096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t-RU" sz="18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tt-RU" sz="18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t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tt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t-RU" sz="18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tt-RU" sz="18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t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tt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t-RU" sz="18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tt-RU" sz="18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3</a:t>
            </a: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сорау 150 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биографиясе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ru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38401"/>
            <a:ext cx="6840760" cy="1710679"/>
          </a:xfrm>
        </p:spPr>
        <p:txBody>
          <a:bodyPr/>
          <a:lstStyle/>
          <a:p>
            <a:pPr lvl="0" indent="0"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tt-RU" sz="4000" b="1" dirty="0">
                <a:solidFill>
                  <a:srgbClr val="000000"/>
                </a:solidFill>
                <a:latin typeface="Times New Roman" pitchFamily="18" charset="0"/>
              </a:rPr>
              <a:t>Муса Җәлилнең туган авылын ата?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64288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8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4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сорау 200 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Муса </a:t>
            </a:r>
            <a:r>
              <a:rPr lang="ru-RU" sz="20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Җәлилнең</a:t>
            </a: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0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биографиясе</a:t>
            </a: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438401"/>
            <a:ext cx="6768752" cy="2070720"/>
          </a:xfrm>
        </p:spPr>
        <p:txBody>
          <a:bodyPr/>
          <a:lstStyle/>
          <a:p>
            <a:pPr lvl="0" indent="0"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tt-RU" sz="4000" b="1" dirty="0">
                <a:solidFill>
                  <a:srgbClr val="000000"/>
                </a:solidFill>
                <a:latin typeface="Times New Roman" pitchFamily="18" charset="0"/>
              </a:rPr>
              <a:t>Муса Җәлилнең нинди мәдрәсәдә белем алганын ата?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301208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0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1080120"/>
          </a:xfrm>
        </p:spPr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5 </a:t>
            </a: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сорау 250 балл</a:t>
            </a:r>
            <a:b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4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М</a:t>
            </a: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уса </a:t>
            </a:r>
            <a:r>
              <a:rPr lang="ru-RU" sz="20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Җәлилнең</a:t>
            </a: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0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биографиясе</a:t>
            </a:r>
            <a: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  <a:br>
              <a:rPr lang="ru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710680"/>
          </a:xfrm>
        </p:spPr>
        <p:txBody>
          <a:bodyPr/>
          <a:lstStyle/>
          <a:p>
            <a:pPr lvl="0" indent="0"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tt-RU" sz="4000" b="1" dirty="0">
                <a:solidFill>
                  <a:srgbClr val="000000"/>
                </a:solidFill>
                <a:latin typeface="Times New Roman" pitchFamily="18" charset="0"/>
              </a:rPr>
              <a:t>Муса Җәлил ничәнче елда сугышка китә?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308304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2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936104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t-RU" sz="22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6 </a:t>
            </a:r>
            <a: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сорау 300 балл</a:t>
            </a:r>
            <a:br>
              <a:rPr lang="tt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Муса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Җәлилнең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200" b="1" cap="none" spc="0" dirty="0" err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биографиясе</a:t>
            </a:r>
            <a:r>
              <a:rPr lang="ru-RU" sz="22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ru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ru-RU" sz="18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710680"/>
          </a:xfrm>
        </p:spPr>
        <p:txBody>
          <a:bodyPr/>
          <a:lstStyle/>
          <a:p>
            <a:pPr lvl="0" indent="0"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tt-RU" sz="4000" b="1" dirty="0">
                <a:solidFill>
                  <a:srgbClr val="000000"/>
                </a:solidFill>
                <a:latin typeface="Times New Roman" pitchFamily="18" charset="0"/>
              </a:rPr>
              <a:t>Муса Җәлилнең тормышы нинди төрмә белән бәйле?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164288" y="5229200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tt-RU" sz="2000" b="1" cap="none" spc="0" dirty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7</a:t>
            </a:r>
            <a: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сорау 350 балл</a:t>
            </a:r>
            <a:br>
              <a:rPr lang="tt-RU" sz="20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Муса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Җәлилнең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2000" b="1" cap="none" spc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биографиясе</a:t>
            </a:r>
            <a:r>
              <a:rPr lang="ru-RU" sz="2000" b="1" cap="none" spc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438401"/>
            <a:ext cx="6840760" cy="1710680"/>
          </a:xfrm>
        </p:spPr>
        <p:txBody>
          <a:bodyPr/>
          <a:lstStyle/>
          <a:p>
            <a:pPr lvl="0" indent="0"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tt-RU" sz="4000" b="1" dirty="0">
                <a:solidFill>
                  <a:srgbClr val="000000"/>
                </a:solidFill>
                <a:latin typeface="Times New Roman" pitchFamily="18" charset="0"/>
              </a:rPr>
              <a:t>Муса Җәлилнең </a:t>
            </a:r>
            <a:r>
              <a:rPr lang="tt-RU" sz="4000" b="1" dirty="0" smtClean="0">
                <a:solidFill>
                  <a:srgbClr val="000000"/>
                </a:solidFill>
                <a:latin typeface="Times New Roman" pitchFamily="18" charset="0"/>
              </a:rPr>
              <a:t>кызының исемен ата?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236296" y="5274916"/>
            <a:ext cx="978408" cy="484632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5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592</TotalTime>
  <Words>490</Words>
  <Application>Microsoft Office PowerPoint</Application>
  <PresentationFormat>Экран (4:3)</PresentationFormat>
  <Paragraphs>121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Кутюр</vt:lpstr>
      <vt:lpstr>  Батырлыгы белән җырларга кергән шагыйрь.  </vt:lpstr>
      <vt:lpstr>Презентация PowerPoint</vt:lpstr>
      <vt:lpstr>1 сорау  50 балл Муса Җәлилнең биографиясе: </vt:lpstr>
      <vt:lpstr>2 сорау  100 балл Муса Җәлилнең биографиясе:</vt:lpstr>
      <vt:lpstr>     3 сорау 150 балл Муса Җәлилнең биографиясе: </vt:lpstr>
      <vt:lpstr>4 сорау 200 балл Муса Җәлилнең биографиясе:</vt:lpstr>
      <vt:lpstr>5 сорау 250 балл Муса Җәлилнең биографиясе: </vt:lpstr>
      <vt:lpstr>6 сорау 300 балл Муса Җәлилнең биографиясе: </vt:lpstr>
      <vt:lpstr>7 сорау 350 балл Муса Җәлилнең биографиясе:</vt:lpstr>
      <vt:lpstr>1 сорау  50 балл Муса Җәлилнең иҗат юлы:</vt:lpstr>
      <vt:lpstr>2 сорау  100 балл Муса Җәлилнең иҗат юлы:</vt:lpstr>
      <vt:lpstr>3 сорау  150 балл Муса Җәлилнең иҗат юлы:</vt:lpstr>
      <vt:lpstr>4 сорау  200 балл Муса Җәлилнең иҗат юлы:</vt:lpstr>
      <vt:lpstr>5 сорау  250 балл Муса Җәлилнең иҗат юлы:</vt:lpstr>
      <vt:lpstr>6 сорау  300 балл Муса Җәлилнең иҗат юлы:</vt:lpstr>
      <vt:lpstr>7 сорау  350 балл Муса Җәлилнең иҗат юлы:</vt:lpstr>
      <vt:lpstr>1 сорау  50 балл Муса Җәлилнең поэзиясе:</vt:lpstr>
      <vt:lpstr>2 сорау  100 балл Муса Җәлилнең поэзиясе:</vt:lpstr>
      <vt:lpstr>3 сорау  150 балл Муса Җәлилнең поэзиясе:</vt:lpstr>
      <vt:lpstr>4 сорау  200 балл Муса Җәлилнең поэзиясе:</vt:lpstr>
      <vt:lpstr>5 сорау  250 балл Муса Җәлилнең поэзиясе:</vt:lpstr>
      <vt:lpstr>6 сорау  300 балл Муса Җәлилнең поэзиясе:</vt:lpstr>
      <vt:lpstr>7 сорау  350 балл Муса Җәлилнең поэзиясе:</vt:lpstr>
      <vt:lpstr>1 сорау  50 балл Җәлилчеләр:</vt:lpstr>
      <vt:lpstr>2 сорау  100 балл Җәлилчеләр:</vt:lpstr>
      <vt:lpstr>3 сорау  150 балл Җәлилчеләр:</vt:lpstr>
      <vt:lpstr>4 сорау  200 балл Җәлилчеләр:</vt:lpstr>
      <vt:lpstr>5 сорау  250 балл Җәлилчеләр:</vt:lpstr>
      <vt:lpstr>6 сорау  300 балл Җәлилчеләр:</vt:lpstr>
      <vt:lpstr>7 сорау  350 балл Җәлилчеләр: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Батырлыгы белән җырларга кергән шагыйрь</dc:title>
  <dc:creator>Альбина</dc:creator>
  <cp:lastModifiedBy>User</cp:lastModifiedBy>
  <cp:revision>37</cp:revision>
  <dcterms:created xsi:type="dcterms:W3CDTF">2012-02-14T03:45:53Z</dcterms:created>
  <dcterms:modified xsi:type="dcterms:W3CDTF">2012-07-07T18:16:20Z</dcterms:modified>
</cp:coreProperties>
</file>