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9FA4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94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Lucida Sans"/>
              </a:rPr>
              <a:t>Возрастно</a:t>
            </a:r>
            <a:r>
              <a:rPr lang="ru-RU" sz="4000" dirty="0" smtClean="0">
                <a:solidFill>
                  <a:srgbClr val="002060"/>
                </a:solidFill>
                <a:latin typeface="Lucida Sans"/>
              </a:rPr>
              <a:t> – нормативная 
модель развития 
в подростковом периоде.
Возрастные возможности подросткового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54"/>
            <a:ext cx="6400800" cy="714380"/>
          </a:xfrm>
        </p:spPr>
        <p:txBody>
          <a:bodyPr/>
          <a:lstStyle/>
          <a:p>
            <a:r>
              <a:rPr lang="ru-RU" dirty="0" smtClean="0"/>
              <a:t>Педагог-психолог	</a:t>
            </a:r>
            <a:r>
              <a:rPr lang="ru-RU" smtClean="0"/>
              <a:t>	А.В.Савенкова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9"/>
          <a:ext cx="9144000" cy="554031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00166"/>
                <a:gridCol w="2643206"/>
                <a:gridCol w="2428892"/>
                <a:gridCol w="2571736"/>
              </a:tblGrid>
              <a:tr h="1357321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Модель</a:t>
                      </a:r>
                      <a:endParaRPr lang="ru-RU" sz="3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учебно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-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экспериментальной 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ситуации развития: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проектно-исследовательской деятельности: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микросреде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предпрофессиональ-ного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 выбора: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182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в сознании:</a:t>
                      </a: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Инициация возможности широкой социальной оценки «своих учебных средств», «своих способов решений» для осознания их значимости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Осознание себя как учащегося — учащего самого себя, изменяющего себя.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Опробация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культурных позиций «учителя», «умельца», «эксперта»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Инициация взаимодействия из позиции «консультанта» через «свой проект» со «своей группой»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Моделирование норм построения целостного поведения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Рефлексия своих способностей, определение границы своей взрослости.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Формирование адекватной «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Я-концепции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43074"/>
          </a:xfrm>
        </p:spPr>
        <p:txBody>
          <a:bodyPr>
            <a:normAutofit/>
          </a:bodyPr>
          <a:lstStyle/>
          <a:p>
            <a:pPr algn="l"/>
            <a:r>
              <a:rPr lang="ru-RU" sz="4400" dirty="0" err="1" smtClean="0">
                <a:solidFill>
                  <a:srgbClr val="002060"/>
                </a:solidFill>
              </a:rPr>
              <a:t>Возрастно</a:t>
            </a:r>
            <a:r>
              <a:rPr lang="ru-RU" sz="4400" dirty="0" smtClean="0">
                <a:solidFill>
                  <a:srgbClr val="002060"/>
                </a:solidFill>
              </a:rPr>
              <a:t> – нормативная </a:t>
            </a:r>
            <a:r>
              <a:rPr lang="en-US" sz="4400" dirty="0" smtClean="0">
                <a:solidFill>
                  <a:srgbClr val="002060"/>
                </a:solidFill>
              </a:rPr>
              <a:t/>
            </a:r>
            <a:br>
              <a:rPr lang="en-US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модель развития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8043890" cy="380905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описание главных линий и новообразований развития ребенка на определенной ступени — становление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(по типам ситуаций развития данного возраста) в деятельности, общности, сознании.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9710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Этапы подросткового развития: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400" dirty="0" smtClean="0">
                <a:solidFill>
                  <a:srgbClr val="0070C0"/>
                </a:solidFill>
                <a:effectLst/>
              </a:rPr>
              <a:t>1 этап: 11 —13 лет, 5—7 классы </a:t>
            </a:r>
            <a:endParaRPr lang="ru-RU" sz="4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/>
              <a:t>начало перехода от детства к взрослости</a:t>
            </a:r>
          </a:p>
          <a:p>
            <a:pPr lvl="0"/>
            <a:r>
              <a:rPr lang="ru-RU" sz="2600" dirty="0" smtClean="0"/>
              <a:t>возникновение и развитие самосознания  </a:t>
            </a:r>
          </a:p>
          <a:p>
            <a:pPr lvl="0"/>
            <a:r>
              <a:rPr lang="ru-RU" sz="2600" dirty="0" smtClean="0"/>
              <a:t>чувство взрослости</a:t>
            </a:r>
          </a:p>
          <a:p>
            <a:pPr lvl="0"/>
            <a:r>
              <a:rPr lang="ru-RU" sz="2600" dirty="0" smtClean="0"/>
              <a:t>внутренняя переориентация подростка с правил и ограничений, связанных с моралью послушания, на нормы поведения взрослых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9710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Этапы подросткового развития: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400" dirty="0" smtClean="0">
                <a:solidFill>
                  <a:srgbClr val="0070C0"/>
                </a:solidFill>
                <a:effectLst/>
              </a:rPr>
              <a:t>2 этап: 14 —15 лет, 8—9 классы </a:t>
            </a:r>
            <a:endParaRPr lang="ru-RU" sz="4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358346" cy="47149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скачкообразный характер развития</a:t>
            </a:r>
          </a:p>
          <a:p>
            <a:pPr lvl="0"/>
            <a:r>
              <a:rPr lang="ru-RU" dirty="0" smtClean="0"/>
              <a:t>стремление к общению и совместной деятельности</a:t>
            </a:r>
          </a:p>
          <a:p>
            <a:pPr lvl="0"/>
            <a:r>
              <a:rPr lang="ru-RU" dirty="0" smtClean="0"/>
              <a:t>перехода от детства к взрослости</a:t>
            </a:r>
          </a:p>
          <a:p>
            <a:pPr lvl="0"/>
            <a:r>
              <a:rPr lang="ru-RU" dirty="0" smtClean="0"/>
              <a:t>особая чувствительность к морально-этическому «кодексу товарищества»</a:t>
            </a:r>
          </a:p>
          <a:p>
            <a:pPr lvl="0"/>
            <a:r>
              <a:rPr lang="ru-RU" dirty="0" smtClean="0"/>
              <a:t>формирование нравственных понятий и убеждений, выработка моральных принципов</a:t>
            </a:r>
          </a:p>
          <a:p>
            <a:pPr lvl="0"/>
            <a:r>
              <a:rPr lang="ru-RU" dirty="0" smtClean="0"/>
              <a:t>сложные поведенческие проявления (непослушание, сопротивление, протест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рост информационных перегрузок (объёмы и способы получения информации)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Возрастно-нормативная модель развития подростков: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500430" y="6143644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3178959" y="3107529"/>
            <a:ext cx="2786082" cy="200026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3571868" y="2500306"/>
            <a:ext cx="2000264" cy="1428760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571868" y="2285992"/>
            <a:ext cx="2000264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500430" y="4357694"/>
            <a:ext cx="2071702" cy="1571636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51" idx="1"/>
          </p:cNvCxnSpPr>
          <p:nvPr/>
        </p:nvCxnSpPr>
        <p:spPr>
          <a:xfrm rot="10800000" flipV="1">
            <a:off x="3500430" y="2607462"/>
            <a:ext cx="2071702" cy="1321603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0" idx="1"/>
            <a:endCxn id="47" idx="3"/>
          </p:cNvCxnSpPr>
          <p:nvPr/>
        </p:nvCxnSpPr>
        <p:spPr>
          <a:xfrm rot="10800000">
            <a:off x="3500430" y="4179099"/>
            <a:ext cx="2071702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49" idx="1"/>
          </p:cNvCxnSpPr>
          <p:nvPr/>
        </p:nvCxnSpPr>
        <p:spPr>
          <a:xfrm rot="10800000">
            <a:off x="3500430" y="4429133"/>
            <a:ext cx="2071702" cy="1393041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3143240" y="3286124"/>
            <a:ext cx="2786082" cy="207170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Скругленный прямоугольник 44"/>
          <p:cNvSpPr/>
          <p:nvPr/>
        </p:nvSpPr>
        <p:spPr>
          <a:xfrm>
            <a:off x="357158" y="1785926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учебно-экспериментальной ситуации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7" name="Скругленный прямоугольник 46"/>
          <p:cNvSpPr/>
          <p:nvPr/>
        </p:nvSpPr>
        <p:spPr>
          <a:xfrm>
            <a:off x="285720" y="3500438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проектно-исследовательской деятельности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8" name="Скругленный прямоугольник 47"/>
          <p:cNvSpPr/>
          <p:nvPr/>
        </p:nvSpPr>
        <p:spPr>
          <a:xfrm>
            <a:off x="285720" y="5214950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slope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микросреде 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предпрофессиональ-ного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выбора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9" name="Скругленный прямоугольник 48"/>
          <p:cNvSpPr/>
          <p:nvPr/>
        </p:nvSpPr>
        <p:spPr>
          <a:xfrm>
            <a:off x="5572132" y="5357826"/>
            <a:ext cx="2857520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сознании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0" name="Скругленный прямоугольник 49"/>
          <p:cNvSpPr/>
          <p:nvPr/>
        </p:nvSpPr>
        <p:spPr>
          <a:xfrm>
            <a:off x="5572132" y="3714752"/>
            <a:ext cx="2928958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общности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1" name="Скругленный прямоугольник 50"/>
          <p:cNvSpPr/>
          <p:nvPr/>
        </p:nvSpPr>
        <p:spPr>
          <a:xfrm>
            <a:off x="5572132" y="2143116"/>
            <a:ext cx="2928958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деятельности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Интегральные новообразования: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500430" y="6143644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571868" y="2285992"/>
            <a:ext cx="2000264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0" idx="1"/>
            <a:endCxn id="47" idx="3"/>
          </p:cNvCxnSpPr>
          <p:nvPr/>
        </p:nvCxnSpPr>
        <p:spPr>
          <a:xfrm rot="10800000">
            <a:off x="3500430" y="4179099"/>
            <a:ext cx="2071702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Скругленный прямоугольник 44"/>
          <p:cNvSpPr/>
          <p:nvPr/>
        </p:nvSpPr>
        <p:spPr>
          <a:xfrm>
            <a:off x="357158" y="1785926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 индивидуальной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</a:t>
            </a:r>
            <a: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7" name="Скругленный прямоугольник 46"/>
          <p:cNvSpPr/>
          <p:nvPr/>
        </p:nvSpPr>
        <p:spPr>
          <a:xfrm>
            <a:off x="285720" y="3500438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идентичность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8" name="Скругленный прямоугольник 47"/>
          <p:cNvSpPr/>
          <p:nvPr/>
        </p:nvSpPr>
        <p:spPr>
          <a:xfrm>
            <a:off x="285720" y="5214950"/>
            <a:ext cx="3214710" cy="1357322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slope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Определяющая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сравнивающая рефлексия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49" name="Скругленный прямоугольник 48"/>
          <p:cNvSpPr/>
          <p:nvPr/>
        </p:nvSpPr>
        <p:spPr>
          <a:xfrm>
            <a:off x="5572132" y="5357826"/>
            <a:ext cx="2857520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сознании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0" name="Скругленный прямоугольник 49"/>
          <p:cNvSpPr/>
          <p:nvPr/>
        </p:nvSpPr>
        <p:spPr>
          <a:xfrm>
            <a:off x="5572132" y="3714752"/>
            <a:ext cx="2928958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общности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1" name="Скругленный прямоугольник 50"/>
          <p:cNvSpPr/>
          <p:nvPr/>
        </p:nvSpPr>
        <p:spPr>
          <a:xfrm>
            <a:off x="5572132" y="2143116"/>
            <a:ext cx="2928958" cy="928694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bevelB prst="relaxedInset"/>
          </a:sp3d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Субъектность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деятельности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89"/>
          <a:ext cx="9144000" cy="65132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00166"/>
                <a:gridCol w="2714644"/>
                <a:gridCol w="2500330"/>
                <a:gridCol w="2428860"/>
              </a:tblGrid>
              <a:tr h="747927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Модель</a:t>
                      </a:r>
                      <a:endParaRPr lang="ru-RU" sz="3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В </a:t>
                      </a:r>
                      <a:r>
                        <a:rPr lang="ru-RU" sz="1400" kern="50" dirty="0" err="1" smtClean="0">
                          <a:latin typeface="+mn-lt"/>
                          <a:ea typeface="Andale Sans UI"/>
                        </a:rPr>
                        <a:t>учебно</a:t>
                      </a:r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-</a:t>
                      </a:r>
                    </a:p>
                    <a:p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экспериментальной </a:t>
                      </a:r>
                    </a:p>
                    <a:p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ситуации развития: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В проектно-исследовательской деятельности: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В микросреде </a:t>
                      </a:r>
                      <a:r>
                        <a:rPr lang="ru-RU" sz="1400" kern="50" dirty="0" err="1" smtClean="0">
                          <a:latin typeface="+mn-lt"/>
                          <a:ea typeface="Andale Sans UI"/>
                        </a:rPr>
                        <a:t>предпрофессионального</a:t>
                      </a:r>
                      <a:r>
                        <a:rPr lang="ru-RU" sz="1400" kern="50" dirty="0" smtClean="0">
                          <a:latin typeface="+mn-lt"/>
                          <a:ea typeface="Andale Sans UI"/>
                        </a:rPr>
                        <a:t> выбора: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05679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в</a:t>
                      </a:r>
                      <a:r>
                        <a:rPr kumimoji="0" lang="ru-RU" sz="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деятельности:</a:t>
                      </a:r>
                      <a:endParaRPr lang="ru-RU" sz="1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Способность к самостоятельной постановке и реализации учебной задачи на новой предметности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Способность к экспериментированию с научными понятиями и способами учебной деятельности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Переход от учебных действий как способов теоретического познания к практическому их опробованию через реальное учебное исследование и проектные формы организации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Осваивание целостной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 деятельности: поиск обобщенных способов действия,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планирования, организации, реализации, контроля и оценки результатов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869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в общности: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Восприятие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взрослого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наставника и консультанта в учебном экспериментировании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Ориентация не только на сверстников, но и на старших и младших школьников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Восприятие взрослого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потенциального участника совместной деятельности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Ориентация на организацию «своей группы» в рамках проектирования и на вхождение в группу в качестве участника проекта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Построение отношения со взрослыми из разных культурных позиций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Отношения со сверстниками и другими школьниками определяются общей профессиональной направленностью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38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в сознании: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Инициация возможности широкой социальной оценки «своих учебных средств», «своих способов решений» для осознания их значимости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Осознание себя как учащегося — учащего самого себя, изменяющего себя.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Опробация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культурных позиций «учителя», «умельца», «эксперта»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Инициация взаимодействия из позиции «консультанта» через «свой проект» со «своей группой»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Моделирование норм построения целостного поведения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Рефлексия своих способностей, определение границы своей взрослости.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Формирование адекватной «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Я-концепции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558784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00166"/>
                <a:gridCol w="2643206"/>
                <a:gridCol w="2428892"/>
                <a:gridCol w="2571736"/>
              </a:tblGrid>
              <a:tr h="1357322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Модель</a:t>
                      </a:r>
                      <a:endParaRPr lang="ru-RU" sz="3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учебно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-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экспериментальной 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ситуации развития: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проектно-исследовательской деятельности: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микросреде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предпрофессиональ-ного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 выбора: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3052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</a:t>
                      </a: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в деятельности:</a:t>
                      </a:r>
                      <a:endParaRPr lang="ru-RU" sz="3600" b="1" dirty="0">
                        <a:solidFill>
                          <a:srgbClr val="00B0F0"/>
                        </a:solidFill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Способность к самостоятельной постановке и реализации учебной задачи на новой предметности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Способность к экспериментированию с научными понятиями и способами учебной деятельности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Переход от учебных действий как способов теоретического познания к практическому их опробованию через реальное учебное исследование и проектные формы организации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Осваивание целостной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 деятельности: поиск обобщенных способов действия,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планирования, организации, реализации, контроля и оценки результатов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7"/>
          <a:ext cx="9144000" cy="557216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00166"/>
                <a:gridCol w="2643206"/>
                <a:gridCol w="2428892"/>
                <a:gridCol w="2571736"/>
              </a:tblGrid>
              <a:tr h="1352363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Модель</a:t>
                      </a:r>
                      <a:endParaRPr lang="ru-RU" sz="3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учебно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-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экспериментальной </a:t>
                      </a:r>
                    </a:p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ситуации развития: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проектно-исследовательской деятельности: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В микросреде </a:t>
                      </a:r>
                      <a:r>
                        <a:rPr lang="ru-RU" sz="2000" kern="50" dirty="0" err="1" smtClean="0">
                          <a:latin typeface="+mn-lt"/>
                          <a:ea typeface="Andale Sans UI"/>
                        </a:rPr>
                        <a:t>предпрофессиональ-ного</a:t>
                      </a:r>
                      <a:r>
                        <a:rPr lang="ru-RU" sz="2000" kern="50" dirty="0" smtClean="0">
                          <a:latin typeface="+mn-lt"/>
                          <a:ea typeface="Andale Sans UI"/>
                        </a:rPr>
                        <a:t> выбора: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19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в общности:</a:t>
                      </a: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Восприятие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взрослого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наставника и консультанта в учебном экспериментировании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Ориентация не только на сверстников, но и на старших и младших школьников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Восприятие взрослого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потенциального участника совместной деятельности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Ориентация на организацию «своей группы» в рамках проектирования и на вхождение в группу в качестве участника проекта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Построение отношения со взрослыми из разных культурных позиций</a:t>
                      </a:r>
                    </a:p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Отношения со сверстниками и другими школьниками определяются общей профессиональной направленностью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706</Words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Возрастно – нормативная 
модель развития 
в подростковом периоде.
Возрастные возможности подросткового возраста </vt:lpstr>
      <vt:lpstr>Возрастно – нормативная  модель развития </vt:lpstr>
      <vt:lpstr>Этапы подросткового развития:  1 этап: 11 —13 лет, 5—7 классы </vt:lpstr>
      <vt:lpstr>Этапы подросткового развития:  2 этап: 14 —15 лет, 8—9 классы </vt:lpstr>
      <vt:lpstr>Возрастно-нормативная модель развития подростков:</vt:lpstr>
      <vt:lpstr>Интегральные новообразования: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Анечка</cp:lastModifiedBy>
  <cp:revision>25</cp:revision>
  <dcterms:modified xsi:type="dcterms:W3CDTF">2015-02-12T16:59:03Z</dcterms:modified>
</cp:coreProperties>
</file>