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7" r:id="rId3"/>
    <p:sldId id="286" r:id="rId4"/>
    <p:sldId id="285" r:id="rId5"/>
    <p:sldId id="284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67" r:id="rId22"/>
    <p:sldId id="266" r:id="rId23"/>
    <p:sldId id="265" r:id="rId24"/>
    <p:sldId id="264" r:id="rId25"/>
    <p:sldId id="263" r:id="rId26"/>
    <p:sldId id="262" r:id="rId27"/>
    <p:sldId id="261" r:id="rId28"/>
    <p:sldId id="260" r:id="rId29"/>
    <p:sldId id="259" r:id="rId30"/>
    <p:sldId id="257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57E02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36ED-83AD-4557-B566-2507D74B1E3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A908-33DE-42A8-ADDD-AC081A44F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BA12-BA3E-41FC-88AE-14DD4100AB16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AB93-C2F9-49CF-BA54-9F0B79E32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79FB-E238-4E41-B4AD-D028CBA88BB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D272-BF3A-4D5B-8D17-F1C3B6B86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1350-280E-4697-B7F4-758308DBCC3B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162C-8C8C-41FF-95B8-56A34D255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2650-3B51-4719-A7B9-B04229000699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1B9FD-51A9-49F0-A9D0-94D72F354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D35B-6819-4E0B-B47A-8CDABDF4557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BE69-2E23-49EF-BFBC-3BCAF2C6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2567-3F28-4580-AF60-A90BD1B14403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93DAB-A9BD-4B5A-8BEF-5B1F9A7E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79C9-43B9-45B4-8A33-454292065A6D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1633-F0A2-47C0-8F3F-479D5E0AA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4C44-5989-485B-8E0A-7CB2B2FC708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6E9F-21CD-41BF-AA3B-D4C67B79A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24A9-E2F3-4779-BD5D-4D5E89DD1442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CE87-A027-4C48-92A1-3680DD6C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26A5D-7A57-47F3-98BD-701E580A32D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AB92-22E7-478B-84AC-14FBD2F5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3BE27-00BA-4F9F-8E84-BD5D6EE195C8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E42D67-9DDA-4FE7-A032-7F9E02F0C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971550" y="1412875"/>
            <a:ext cx="6913563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27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Обобщение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систематизация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знаний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глаголе"</a:t>
            </a: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5532438" cy="5111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МКОУ Горбатовская СОШ</a:t>
            </a:r>
          </a:p>
        </p:txBody>
      </p:sp>
      <p:sp>
        <p:nvSpPr>
          <p:cNvPr id="13317" name="WordArt 7"/>
          <p:cNvSpPr>
            <a:spLocks noChangeArrowheads="1" noChangeShapeType="1" noTextEdit="1"/>
          </p:cNvSpPr>
          <p:nvPr/>
        </p:nvSpPr>
        <p:spPr bwMode="auto">
          <a:xfrm>
            <a:off x="4572000" y="5589588"/>
            <a:ext cx="4130675" cy="6905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Учитель: Зенова И.Е.</a:t>
            </a:r>
          </a:p>
        </p:txBody>
      </p:sp>
      <p:sp>
        <p:nvSpPr>
          <p:cNvPr id="13318" name="WordArt 8"/>
          <p:cNvSpPr>
            <a:spLocks noChangeArrowheads="1" noChangeShapeType="1" noTextEdit="1"/>
          </p:cNvSpPr>
          <p:nvPr/>
        </p:nvSpPr>
        <p:spPr bwMode="auto">
          <a:xfrm>
            <a:off x="611188" y="5373688"/>
            <a:ext cx="150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5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68313" y="1398588"/>
            <a:ext cx="79200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3.</a:t>
            </a:r>
            <a:r>
              <a:rPr lang="ru-RU" b="1" u="sng"/>
              <a:t> </a:t>
            </a:r>
            <a:r>
              <a:rPr lang="ru-RU" sz="2800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Во всех словах строчки в окончании пишется буква Ю.</a:t>
            </a:r>
            <a:endParaRPr lang="ru-RU" sz="280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1)Они вод…т, клее…т, бре…т, та…т;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2) Они стро…т, бор…тся, высп…тся, обве…т;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3)Они слуша…т, дремл…т, леле…т;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3)Они жал…т, кол…т, пол…т,терп…т;</a:t>
            </a:r>
          </a:p>
        </p:txBody>
      </p:sp>
      <p:pic>
        <p:nvPicPr>
          <p:cNvPr id="22532" name="Picture 13" descr="j03567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860800"/>
            <a:ext cx="21526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95288" y="1363663"/>
            <a:ext cx="81375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u="sng"/>
              <a:t>4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 каком предложении есть неопределенная форма глагола?</a:t>
            </a:r>
            <a:endParaRPr lang="ru-RU" sz="280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1)  Летом молодежь веселит_ся на улице до утра.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2) Не унывайте, если не всё получит_ся хорошо.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3) Соревнования продолжат_ся завтра.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4) Завтра надо пораньше проснут_ся.</a:t>
            </a:r>
          </a:p>
        </p:txBody>
      </p:sp>
      <p:pic>
        <p:nvPicPr>
          <p:cNvPr id="23556" name="Picture 7" descr="50r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716338"/>
            <a:ext cx="18129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50825" y="1576388"/>
            <a:ext cx="849788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5. В каком примере НЕ пишется слитно?</a:t>
            </a:r>
            <a:endParaRPr lang="ru-RU" sz="280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1) Мы (не)стали ждать повторного приглашения.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2) Тузик (не)навидел соседского кота.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3) Почтальон , наверное, (не)нашёл наш дом.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4) Даше  никогда (не)любила заниматься малышами.</a:t>
            </a:r>
          </a:p>
        </p:txBody>
      </p:sp>
      <p:pic>
        <p:nvPicPr>
          <p:cNvPr id="24580" name="Picture 19" descr="Bears_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644900"/>
            <a:ext cx="1403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258888" y="-36513"/>
            <a:ext cx="7561262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Сделайте фонетический разбор слова               </a:t>
            </a:r>
            <a:r>
              <a:rPr lang="ru-RU" sz="4800" i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Ёж.</a:t>
            </a:r>
            <a:r>
              <a:rPr lang="ru-RU" sz="48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5604" name="Picture 11" descr="butterfly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652963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547813" y="836613"/>
            <a:ext cx="6481762" cy="17081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Станция 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"Звуки и буквы"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08737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Станция "СИНКВЕЙН"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900113" y="1643063"/>
            <a:ext cx="72723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Пример синквейна: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1. Глагол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2. Спрягаемый, изменяемый, обозначающий, видовой.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3. Делать, сделать.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4. Глагол украшает нашу речь.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5. Действие</a:t>
            </a:r>
          </a:p>
        </p:txBody>
      </p:sp>
      <p:pic>
        <p:nvPicPr>
          <p:cNvPr id="26629" name="Picture 10" descr="37r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038600"/>
            <a:ext cx="205105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619250" y="241300"/>
            <a:ext cx="5257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u="sng">
                <a:solidFill>
                  <a:srgbClr val="FF33CC"/>
                </a:solidFill>
                <a:latin typeface="Bookman Old Style" pitchFamily="18" charset="0"/>
              </a:rPr>
              <a:t>Личные итоги урока</a:t>
            </a:r>
            <a:r>
              <a:rPr lang="ru-RU" sz="4800">
                <a:solidFill>
                  <a:srgbClr val="FF33CC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23850" y="2286000"/>
            <a:ext cx="83518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solidFill>
                  <a:srgbClr val="57E02C"/>
                </a:solidFill>
                <a:latin typeface="Bookman Old Style" pitchFamily="18" charset="0"/>
              </a:rPr>
              <a:t>Что нового вы открыли  на уроке? </a:t>
            </a:r>
          </a:p>
          <a:p>
            <a:r>
              <a:rPr lang="ru-RU" sz="3600">
                <a:solidFill>
                  <a:schemeClr val="hlink"/>
                </a:solidFill>
                <a:latin typeface="Bookman Old Style" pitchFamily="18" charset="0"/>
              </a:rPr>
              <a:t>Что осталось непонятным?</a:t>
            </a:r>
          </a:p>
          <a:p>
            <a:r>
              <a:rPr lang="ru-RU" sz="3600">
                <a:latin typeface="Bookman Old Style" pitchFamily="18" charset="0"/>
              </a:rPr>
              <a:t> </a:t>
            </a:r>
            <a:r>
              <a:rPr lang="ru-RU" sz="3600">
                <a:solidFill>
                  <a:schemeClr val="folHlink"/>
                </a:solidFill>
                <a:latin typeface="Bookman Old Style" pitchFamily="18" charset="0"/>
              </a:rPr>
              <a:t>Выполнили вы цели, которые поставили для себя в начале урока?</a:t>
            </a:r>
          </a:p>
        </p:txBody>
      </p:sp>
      <p:pic>
        <p:nvPicPr>
          <p:cNvPr id="27653" name="Picture 7" descr="holiday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797425"/>
            <a:ext cx="14430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7488237" cy="6905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Домашнее задание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1976438"/>
            <a:ext cx="73437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2430463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Запись в дневники. </a:t>
            </a:r>
          </a:p>
          <a:p>
            <a:pPr lvl="1" algn="ctr">
              <a:tabLst>
                <a:tab pos="228600" algn="l"/>
                <a:tab pos="2430463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Общее.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Ответить на вопросы </a:t>
            </a:r>
          </a:p>
          <a:p>
            <a:pPr lvl="1" algn="ctr">
              <a:tabLst>
                <a:tab pos="228600" algn="l"/>
                <a:tab pos="2430463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Задание по выбору: </a:t>
            </a:r>
          </a:p>
          <a:p>
            <a:pPr algn="ctr">
              <a:tabLst>
                <a:tab pos="228600" algn="l"/>
                <a:tab pos="2430463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А) Упр. 564</a:t>
            </a:r>
          </a:p>
          <a:p>
            <a:pPr algn="ctr">
              <a:tabLst>
                <a:tab pos="228600" algn="l"/>
                <a:tab pos="2430463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Б) Исследовательское.  Определить в сказке К.Г. Паустовского  «Тёплый хлеб» частоту употребления глаголов. </a:t>
            </a:r>
          </a:p>
          <a:p>
            <a:pPr algn="ctr" eaLnBrk="0" hangingPunct="0">
              <a:tabLst>
                <a:tab pos="228600" algn="l"/>
                <a:tab pos="2430463" algn="l"/>
              </a:tabLst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00FF"/>
          </a:solidFill>
        </p:spPr>
      </p:pic>
      <p:pic>
        <p:nvPicPr>
          <p:cNvPr id="14339" name="Picture 4" descr="4527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068638"/>
            <a:ext cx="7489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>
            <a:off x="1042988" y="765175"/>
            <a:ext cx="6711950" cy="19431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Путешествие по стране "Глагол"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277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379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1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584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686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789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891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993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6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98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5832475" cy="201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ПЕРРОН</a:t>
            </a:r>
          </a:p>
        </p:txBody>
      </p:sp>
      <p:pic>
        <p:nvPicPr>
          <p:cNvPr id="15364" name="Picture 5" descr="10725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890963"/>
            <a:ext cx="3095625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301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16497" name="Group 113"/>
          <p:cNvGraphicFramePr>
            <a:graphicFrameLocks noGrp="1"/>
          </p:cNvGraphicFramePr>
          <p:nvPr/>
        </p:nvGraphicFramePr>
        <p:xfrm>
          <a:off x="684213" y="1557338"/>
          <a:ext cx="7920037" cy="4895850"/>
        </p:xfrm>
        <a:graphic>
          <a:graphicData uri="http://schemas.openxmlformats.org/drawingml/2006/table">
            <a:tbl>
              <a:tblPr/>
              <a:tblGrid>
                <a:gridCol w="422275"/>
                <a:gridCol w="7497762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   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Повторить правописание личных окончаний глагола.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Узнать, какие явления, помимо действия, может обозначать глагол.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Вспомнить, на какие вопросы отвечает глагол.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Узнать, каким членом предложения помимо сказуемого может быть глагол.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Повторить постановку знаков препинания при однородных членах предложения.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Узнать, какая морфема указывает на прошедшее время глагола.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Вспомнить фразеологические обороты и их значения.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Пополнить свой словарный запас.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Отдохнуть на уроке.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9" name="Rectangle 114"/>
          <p:cNvSpPr>
            <a:spLocks noChangeArrowheads="1"/>
          </p:cNvSpPr>
          <p:nvPr/>
        </p:nvSpPr>
        <p:spPr bwMode="auto">
          <a:xfrm>
            <a:off x="755650" y="468313"/>
            <a:ext cx="7488238" cy="528637"/>
          </a:xfrm>
          <a:prstGeom prst="rect">
            <a:avLst/>
          </a:prstGeom>
          <a:solidFill>
            <a:srgbClr val="57E02C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/>
            <a:r>
              <a:rPr lang="ru-RU" sz="2800" b="1">
                <a:latin typeface="Gulim" pitchFamily="34" charset="-127"/>
              </a:rPr>
              <a:t>Цель (чего я хочу добиться на уроке)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188" y="642938"/>
            <a:ext cx="8208962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FF33CC"/>
                </a:solidFill>
                <a:latin typeface="Bookman Old Style" pitchFamily="18" charset="0"/>
              </a:rPr>
              <a:t>Какое слово может быть и прилагательным, и глаголом?</a:t>
            </a:r>
          </a:p>
          <a:p>
            <a:pPr algn="ctr"/>
            <a:endParaRPr lang="ru-RU" sz="4000" b="1">
              <a:solidFill>
                <a:srgbClr val="FF33CC"/>
              </a:solidFill>
              <a:latin typeface="Bookman Old Style" pitchFamily="18" charset="0"/>
            </a:endParaRPr>
          </a:p>
          <a:p>
            <a:r>
              <a:rPr lang="ru-RU" sz="3200">
                <a:latin typeface="Bookman Old Style" pitchFamily="18" charset="0"/>
              </a:rPr>
              <a:t>  1) весела   </a:t>
            </a:r>
          </a:p>
          <a:p>
            <a:r>
              <a:rPr lang="ru-RU" sz="3200">
                <a:latin typeface="Bookman Old Style" pitchFamily="18" charset="0"/>
              </a:rPr>
              <a:t>  2) смела        </a:t>
            </a:r>
          </a:p>
          <a:p>
            <a:r>
              <a:rPr lang="ru-RU" sz="3200">
                <a:latin typeface="Bookman Old Style" pitchFamily="18" charset="0"/>
              </a:rPr>
              <a:t>  3) бывалый     </a:t>
            </a:r>
          </a:p>
          <a:p>
            <a:r>
              <a:rPr lang="ru-RU" sz="3200">
                <a:latin typeface="Bookman Old Style" pitchFamily="18" charset="0"/>
              </a:rPr>
              <a:t>  4) болен</a:t>
            </a:r>
          </a:p>
        </p:txBody>
      </p:sp>
      <p:pic>
        <p:nvPicPr>
          <p:cNvPr id="17412" name="Picture 5" descr="683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565400"/>
            <a:ext cx="2103437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6"/>
          <p:cNvSpPr>
            <a:spLocks noChangeArrowheads="1" noChangeShapeType="1" noTextEdit="1"/>
          </p:cNvSpPr>
          <p:nvPr/>
        </p:nvSpPr>
        <p:spPr bwMode="auto">
          <a:xfrm>
            <a:off x="755650" y="5157788"/>
            <a:ext cx="7200900" cy="7921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СТАНЦИЯ "УГАДАЙ-КА"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244475"/>
            <a:ext cx="8351838" cy="620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Станция «ПОЧТОВАЯ»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 севере, где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живут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ненцы, даже весной, когда уже всюду стаял снег, все еще стоят морозы и воют метели.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Вот раз весной ненецкий почтальон должен был ве…ти почту из одного ненецкого села в другое. Нед…леко – всего тридцать километров.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 ненцев очень ле…кие сани – нарты. В них они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запрягают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оленей. Олени мчат их быстрее всяких лошадей.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Почтальон выш…л утром, посм…трел на небо, помял рукой снег 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подумал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«Будет метель. Но я успею проскочить раньше метели».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Он запряг четырех лучших оленей, надел на себя меховой халат с капюшоном, меховые сапоги и взял в руки длин…ую палку. Этой палкой он будет пог…нять оленей, чтоб они быстрее бежали.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Почтальон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привязал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почту покрепче к нартам, вскочил на сани, сел бочком и пустил оленей во весь дух. (Б.Житков)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 rot="5400000">
            <a:off x="-244475" y="1836738"/>
            <a:ext cx="5456238" cy="3167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Станция "Отдыхай-ка"</a:t>
            </a:r>
          </a:p>
        </p:txBody>
      </p:sp>
      <p:pic>
        <p:nvPicPr>
          <p:cNvPr id="19460" name="Рисунок 6" descr="12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125538"/>
            <a:ext cx="935038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7" descr="2275bdbb48a852cffe916bddd75a990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505200"/>
            <a:ext cx="1397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2" descr="8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3284538"/>
            <a:ext cx="9858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3" descr="70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420938"/>
            <a:ext cx="1247775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187450" y="620713"/>
            <a:ext cx="6480175" cy="5111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Станция Отгадай-ка"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23850" y="1495425"/>
            <a:ext cx="84248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800" u="sng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 какой строчке во всех словах в окончании пишется буква И.</a:t>
            </a:r>
            <a:endParaRPr lang="ru-RU" sz="280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дыш…т, увид…т, гоня…тся, раздел…т;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распил…т, слыш…т, скач…т, гре…т;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угон…тся, вылет…т, объяв…т, провер…т;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услыш…т, вдрогн…т, слуша…т, поздрав…т;</a:t>
            </a:r>
          </a:p>
        </p:txBody>
      </p:sp>
      <p:pic>
        <p:nvPicPr>
          <p:cNvPr id="20485" name="Picture 8" descr="поса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164013"/>
            <a:ext cx="28797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188" y="1173163"/>
            <a:ext cx="776446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800" u="sng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Во всех словах строчки в окончании пишется буква Е.</a:t>
            </a:r>
            <a:endParaRPr lang="ru-RU" sz="280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колыш…т, ре…т, реша…т, осво…т;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посе…т, чу…т, кол…т, вкуша…т;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кат…тся, утеша…т, клее…т ,та…т;</a:t>
            </a:r>
          </a:p>
          <a:p>
            <a:pPr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Он упуст…т, пове…т, зате…т, стел…т;</a:t>
            </a:r>
          </a:p>
        </p:txBody>
      </p:sp>
      <p:pic>
        <p:nvPicPr>
          <p:cNvPr id="21508" name="Picture 14" descr="j03567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716338"/>
            <a:ext cx="23558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429</Words>
  <Application>Microsoft Office PowerPoint</Application>
  <PresentationFormat>Экран (4:3)</PresentationFormat>
  <Paragraphs>80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Bookman Old Style</vt:lpstr>
      <vt:lpstr>Gulim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Windows User</cp:lastModifiedBy>
  <cp:revision>16</cp:revision>
  <dcterms:created xsi:type="dcterms:W3CDTF">2011-01-13T13:46:40Z</dcterms:created>
  <dcterms:modified xsi:type="dcterms:W3CDTF">2014-04-01T15:21:42Z</dcterms:modified>
</cp:coreProperties>
</file>