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1000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3;&#1091;&#1083;&#1100;&#1089;&#1080;&#1085;&#1072;\Documents\&#1060;&#1072;&#1088;&#1080;&#1076;_&#1071;&#1088;&#1091;&#1083;&#1083;&#1080;&#1085;_-_&#1064;&#1091;&#1088;&#1072;&#1083;&#1077;_(MusVid.net)_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180528" y="4113076"/>
            <a:ext cx="102971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72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L_Times New Roman"/>
                <a:ea typeface="Times New Roman" pitchFamily="18" charset="0"/>
                <a:cs typeface="Times New Roman" pitchFamily="18" charset="0"/>
              </a:rPr>
              <a:t>Илдә калдың җыр булып</a:t>
            </a:r>
            <a:endParaRPr kumimoji="0" lang="tt-RU" sz="7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Фарид_Яруллин_-_Шурале_(MusVid.net)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6553200"/>
            <a:ext cx="304800" cy="3048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60648"/>
            <a:ext cx="324036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000" numSld="16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0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547260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4149080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 smtClean="0">
                <a:solidFill>
                  <a:srgbClr val="7030A0"/>
                </a:solidFill>
              </a:rPr>
              <a:t>Әстерханга </a:t>
            </a:r>
            <a:r>
              <a:rPr lang="ru-RU" sz="3200" b="1" dirty="0" smtClean="0">
                <a:solidFill>
                  <a:srgbClr val="7030A0"/>
                </a:solidFill>
              </a:rPr>
              <a:t>Г.Тукай </a:t>
            </a:r>
            <a:r>
              <a:rPr lang="ru-RU" sz="3200" b="1" dirty="0" err="1" smtClean="0">
                <a:solidFill>
                  <a:srgbClr val="7030A0"/>
                </a:solidFill>
              </a:rPr>
              <a:t>килү уңае белән </a:t>
            </a:r>
            <a:r>
              <a:rPr lang="ru-RU" sz="3200" b="1" dirty="0" smtClean="0">
                <a:solidFill>
                  <a:srgbClr val="7030A0"/>
                </a:solidFill>
              </a:rPr>
              <a:t>1911 </a:t>
            </a:r>
            <a:r>
              <a:rPr lang="ru-RU" sz="3200" b="1" dirty="0" err="1" smtClean="0">
                <a:solidFill>
                  <a:srgbClr val="7030A0"/>
                </a:solidFill>
              </a:rPr>
              <a:t>елның җәендә төшерелгән фоторәсем</a:t>
            </a:r>
            <a:r>
              <a:rPr lang="ru-RU" sz="3200" b="1" dirty="0" smtClean="0">
                <a:solidFill>
                  <a:srgbClr val="7030A0"/>
                </a:solidFill>
              </a:rPr>
              <a:t>. </a:t>
            </a:r>
            <a:r>
              <a:rPr lang="ru-RU" sz="3200" b="1" dirty="0" err="1" smtClean="0">
                <a:solidFill>
                  <a:srgbClr val="7030A0"/>
                </a:solidFill>
              </a:rPr>
              <a:t>Урта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рәттә сулдан</a:t>
            </a:r>
            <a:r>
              <a:rPr lang="ru-RU" sz="3200" b="1" dirty="0" smtClean="0">
                <a:solidFill>
                  <a:srgbClr val="7030A0"/>
                </a:solidFill>
              </a:rPr>
              <a:t>: артист </a:t>
            </a:r>
            <a:r>
              <a:rPr lang="ru-RU" sz="3200" b="1" dirty="0" err="1" smtClean="0">
                <a:solidFill>
                  <a:srgbClr val="7030A0"/>
                </a:solidFill>
              </a:rPr>
              <a:t>Зәйни Солтанов</a:t>
            </a:r>
            <a:r>
              <a:rPr lang="ru-RU" sz="3200" b="1" dirty="0" smtClean="0">
                <a:solidFill>
                  <a:srgbClr val="7030A0"/>
                </a:solidFill>
              </a:rPr>
              <a:t>, </a:t>
            </a:r>
            <a:r>
              <a:rPr lang="ru-RU" sz="3200" b="1" dirty="0" err="1" smtClean="0">
                <a:solidFill>
                  <a:srgbClr val="7030A0"/>
                </a:solidFill>
              </a:rPr>
              <a:t>Габдулла</a:t>
            </a:r>
            <a:r>
              <a:rPr lang="ru-RU" sz="3200" b="1" dirty="0" smtClean="0">
                <a:solidFill>
                  <a:srgbClr val="7030A0"/>
                </a:solidFill>
              </a:rPr>
              <a:t> Тукай, </a:t>
            </a:r>
            <a:r>
              <a:rPr lang="ru-RU" sz="3200" b="1" dirty="0" err="1" smtClean="0">
                <a:solidFill>
                  <a:srgbClr val="7030A0"/>
                </a:solidFill>
              </a:rPr>
              <a:t>шагыйрь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Сәгыйть Рәмиев.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45638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23928" y="1484784"/>
            <a:ext cx="5040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7030A0"/>
                </a:solidFill>
              </a:rPr>
              <a:t>Г.Тукай. </a:t>
            </a:r>
          </a:p>
          <a:p>
            <a:pPr algn="just"/>
            <a:r>
              <a:rPr lang="ru-RU" sz="3600" b="1" dirty="0" smtClean="0">
                <a:solidFill>
                  <a:srgbClr val="7030A0"/>
                </a:solidFill>
              </a:rPr>
              <a:t>1912 </a:t>
            </a:r>
            <a:r>
              <a:rPr lang="ru-RU" sz="3600" b="1" dirty="0" err="1" smtClean="0">
                <a:solidFill>
                  <a:srgbClr val="7030A0"/>
                </a:solidFill>
              </a:rPr>
              <a:t>елгы</a:t>
            </a: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</a:rPr>
              <a:t>фоторәсем</a:t>
            </a:r>
            <a:r>
              <a:rPr lang="ru-RU" sz="3600" b="1" dirty="0" smtClean="0">
                <a:solidFill>
                  <a:srgbClr val="7030A0"/>
                </a:solidFill>
              </a:rPr>
              <a:t>. </a:t>
            </a:r>
          </a:p>
          <a:p>
            <a:pPr algn="just"/>
            <a:endParaRPr lang="ru-RU" sz="36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3600" b="1" dirty="0" err="1" smtClean="0">
                <a:solidFill>
                  <a:srgbClr val="7030A0"/>
                </a:solidFill>
              </a:rPr>
              <a:t>Тукайның бераз</a:t>
            </a: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</a:rPr>
              <a:t>гына</a:t>
            </a: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</a:rPr>
              <a:t>елмаеп</a:t>
            </a: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</a:rPr>
              <a:t>төшкән бу</a:t>
            </a: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</a:rPr>
              <a:t>бердәнбер фотосы</a:t>
            </a:r>
            <a:r>
              <a:rPr lang="ru-RU" sz="3600" b="1" dirty="0" smtClean="0">
                <a:solidFill>
                  <a:srgbClr val="7030A0"/>
                </a:solidFill>
              </a:rPr>
              <a:t>. 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74441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067944" y="1412776"/>
            <a:ext cx="4968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err="1" smtClean="0">
                <a:solidFill>
                  <a:srgbClr val="7030A0"/>
                </a:solidFill>
              </a:rPr>
              <a:t>Г.Тукайның </a:t>
            </a:r>
            <a:r>
              <a:rPr lang="ru-RU" sz="4000" b="1" dirty="0" smtClean="0">
                <a:solidFill>
                  <a:srgbClr val="7030A0"/>
                </a:solidFill>
              </a:rPr>
              <a:t>дусты Ф.</a:t>
            </a:r>
            <a:r>
              <a:rPr lang="ru-RU" sz="4000" b="1" dirty="0" err="1" smtClean="0">
                <a:solidFill>
                  <a:srgbClr val="7030A0"/>
                </a:solidFill>
              </a:rPr>
              <a:t>Әмирхан</a:t>
            </a:r>
            <a:r>
              <a:rPr lang="ru-RU" sz="4000" b="1" dirty="0" smtClean="0">
                <a:solidFill>
                  <a:srgbClr val="7030A0"/>
                </a:solidFill>
              </a:rPr>
              <a:t>, Г.</a:t>
            </a:r>
            <a:r>
              <a:rPr lang="ru-RU" sz="4000" b="1" dirty="0" err="1" smtClean="0">
                <a:solidFill>
                  <a:srgbClr val="7030A0"/>
                </a:solidFill>
              </a:rPr>
              <a:t>Коләхмәтов</a:t>
            </a:r>
            <a:r>
              <a:rPr lang="ru-RU" sz="4000" b="1" dirty="0" smtClean="0">
                <a:solidFill>
                  <a:srgbClr val="7030A0"/>
                </a:solidFill>
              </a:rPr>
              <a:t>, К.</a:t>
            </a:r>
            <a:r>
              <a:rPr lang="ru-RU" sz="4000" b="1" dirty="0" err="1" smtClean="0">
                <a:solidFill>
                  <a:srgbClr val="7030A0"/>
                </a:solidFill>
              </a:rPr>
              <a:t>Коләхмәтов белән төшкән </a:t>
            </a:r>
            <a:r>
              <a:rPr lang="ru-RU" sz="4000" b="1" dirty="0" smtClean="0">
                <a:solidFill>
                  <a:srgbClr val="7030A0"/>
                </a:solidFill>
              </a:rPr>
              <a:t>1912 </a:t>
            </a:r>
            <a:r>
              <a:rPr lang="ru-RU" sz="4000" b="1" dirty="0" err="1" smtClean="0">
                <a:solidFill>
                  <a:srgbClr val="7030A0"/>
                </a:solidFill>
              </a:rPr>
              <a:t>елгы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фоторәсеме</a:t>
            </a:r>
            <a:r>
              <a:rPr lang="ru-RU" sz="4000" b="1" dirty="0" smtClean="0">
                <a:solidFill>
                  <a:srgbClr val="7030A0"/>
                </a:solidFill>
              </a:rPr>
              <a:t>. 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51125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3501008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1913 ел. </a:t>
            </a:r>
            <a:r>
              <a:rPr lang="ru-RU" sz="2400" b="1" dirty="0" err="1" smtClean="0">
                <a:solidFill>
                  <a:srgbClr val="7030A0"/>
                </a:solidFill>
              </a:rPr>
              <a:t>Казанның </a:t>
            </a:r>
            <a:r>
              <a:rPr lang="ru-RU" sz="2400" b="1" dirty="0" smtClean="0">
                <a:solidFill>
                  <a:srgbClr val="7030A0"/>
                </a:solidFill>
              </a:rPr>
              <a:t>Клячкин </a:t>
            </a:r>
            <a:r>
              <a:rPr lang="ru-RU" sz="2400" b="1" dirty="0" err="1" smtClean="0">
                <a:solidFill>
                  <a:srgbClr val="7030A0"/>
                </a:solidFill>
              </a:rPr>
              <a:t>хастаханәсе</a:t>
            </a:r>
            <a:r>
              <a:rPr lang="ru-RU" sz="2400" b="1" dirty="0" smtClean="0">
                <a:solidFill>
                  <a:srgbClr val="7030A0"/>
                </a:solidFill>
              </a:rPr>
              <a:t>. Бер </a:t>
            </a:r>
            <a:r>
              <a:rPr lang="ru-RU" sz="2400" b="1" dirty="0" err="1" smtClean="0">
                <a:solidFill>
                  <a:srgbClr val="7030A0"/>
                </a:solidFill>
              </a:rPr>
              <a:t>тәүлектән Тукайның йөрәге тибүдән туктаячак</a:t>
            </a:r>
            <a:r>
              <a:rPr lang="ru-RU" sz="2400" b="1" dirty="0" smtClean="0">
                <a:solidFill>
                  <a:srgbClr val="7030A0"/>
                </a:solidFill>
              </a:rPr>
              <a:t>. </a:t>
            </a:r>
            <a:r>
              <a:rPr lang="ru-RU" sz="2400" b="1" dirty="0" err="1" smtClean="0">
                <a:solidFill>
                  <a:srgbClr val="7030A0"/>
                </a:solidFill>
              </a:rPr>
              <a:t>Дуслары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шагыйрьнең көннәре санаулы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булуын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аңлап, аның рөхсәте белән </a:t>
            </a:r>
            <a:r>
              <a:rPr lang="ru-RU" sz="2400" b="1" dirty="0" smtClean="0">
                <a:solidFill>
                  <a:srgbClr val="7030A0"/>
                </a:solidFill>
              </a:rPr>
              <a:t>1 </a:t>
            </a:r>
            <a:r>
              <a:rPr lang="ru-RU" sz="2400" b="1" dirty="0" err="1" smtClean="0">
                <a:solidFill>
                  <a:srgbClr val="7030A0"/>
                </a:solidFill>
              </a:rPr>
              <a:t>апрельдә хастаханәгә </a:t>
            </a:r>
            <a:r>
              <a:rPr lang="ru-RU" sz="2400" b="1" dirty="0" smtClean="0">
                <a:solidFill>
                  <a:srgbClr val="7030A0"/>
                </a:solidFill>
              </a:rPr>
              <a:t>фотограф </a:t>
            </a:r>
            <a:r>
              <a:rPr lang="ru-RU" sz="2400" b="1" dirty="0" err="1" smtClean="0">
                <a:solidFill>
                  <a:srgbClr val="7030A0"/>
                </a:solidFill>
              </a:rPr>
              <a:t>чакыралар</a:t>
            </a:r>
            <a:r>
              <a:rPr lang="ru-RU" sz="2400" b="1" dirty="0" smtClean="0">
                <a:solidFill>
                  <a:srgbClr val="7030A0"/>
                </a:solidFill>
              </a:rPr>
              <a:t>. </a:t>
            </a:r>
            <a:r>
              <a:rPr lang="ru-RU" sz="2400" b="1" dirty="0" err="1" smtClean="0">
                <a:solidFill>
                  <a:srgbClr val="7030A0"/>
                </a:solidFill>
              </a:rPr>
              <a:t>Фотога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төшүчеләр өчәү була</a:t>
            </a:r>
            <a:r>
              <a:rPr lang="ru-RU" sz="2400" b="1" dirty="0" smtClean="0">
                <a:solidFill>
                  <a:srgbClr val="7030A0"/>
                </a:solidFill>
              </a:rPr>
              <a:t>. </a:t>
            </a:r>
            <a:r>
              <a:rPr lang="ru-RU" sz="2400" b="1" dirty="0" err="1" smtClean="0">
                <a:solidFill>
                  <a:srgbClr val="7030A0"/>
                </a:solidFill>
              </a:rPr>
              <a:t>Әмма рәхимсез </a:t>
            </a:r>
            <a:r>
              <a:rPr lang="ru-RU" sz="2400" b="1" dirty="0" smtClean="0">
                <a:solidFill>
                  <a:srgbClr val="7030A0"/>
                </a:solidFill>
              </a:rPr>
              <a:t>цензура </a:t>
            </a:r>
            <a:r>
              <a:rPr lang="ru-RU" sz="2400" b="1" dirty="0" err="1" smtClean="0">
                <a:solidFill>
                  <a:srgbClr val="7030A0"/>
                </a:solidFill>
              </a:rPr>
              <a:t>монда</a:t>
            </a:r>
            <a:r>
              <a:rPr lang="ru-RU" sz="2400" b="1" dirty="0" smtClean="0">
                <a:solidFill>
                  <a:srgbClr val="7030A0"/>
                </a:solidFill>
              </a:rPr>
              <a:t> да </a:t>
            </a:r>
            <a:r>
              <a:rPr lang="ru-RU" sz="2400" b="1" dirty="0" err="1" smtClean="0">
                <a:solidFill>
                  <a:srgbClr val="7030A0"/>
                </a:solidFill>
              </a:rPr>
              <a:t>үз эшен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эшли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үлем түшәгенә </a:t>
            </a:r>
            <a:r>
              <a:rPr lang="ru-RU" sz="2400" b="1" dirty="0" smtClean="0">
                <a:solidFill>
                  <a:srgbClr val="7030A0"/>
                </a:solidFill>
              </a:rPr>
              <a:t>калган </a:t>
            </a:r>
            <a:r>
              <a:rPr lang="ru-RU" sz="2400" b="1" dirty="0" err="1" smtClean="0">
                <a:solidFill>
                  <a:srgbClr val="7030A0"/>
                </a:solidFill>
              </a:rPr>
              <a:t>Тукайны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караучылар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сурәттән </a:t>
            </a:r>
            <a:r>
              <a:rPr lang="ru-RU" sz="2400" b="1" dirty="0" smtClean="0">
                <a:solidFill>
                  <a:srgbClr val="7030A0"/>
                </a:solidFill>
              </a:rPr>
              <a:t>"</a:t>
            </a:r>
            <a:r>
              <a:rPr lang="ru-RU" sz="2400" b="1" dirty="0" err="1" smtClean="0">
                <a:solidFill>
                  <a:srgbClr val="7030A0"/>
                </a:solidFill>
              </a:rPr>
              <a:t>сөртелә</a:t>
            </a:r>
            <a:r>
              <a:rPr lang="ru-RU" sz="2400" b="1" dirty="0" smtClean="0">
                <a:solidFill>
                  <a:srgbClr val="7030A0"/>
                </a:solidFill>
              </a:rPr>
              <a:t>". Тукай </a:t>
            </a:r>
            <a:r>
              <a:rPr lang="ru-RU" sz="2400" b="1" dirty="0" err="1" smtClean="0">
                <a:solidFill>
                  <a:srgbClr val="7030A0"/>
                </a:solidFill>
              </a:rPr>
              <a:t>үзе генә</a:t>
            </a:r>
            <a:r>
              <a:rPr lang="ru-RU" sz="2400" b="1" dirty="0" smtClean="0">
                <a:solidFill>
                  <a:srgbClr val="7030A0"/>
                </a:solidFill>
              </a:rPr>
              <a:t> кала. 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36004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95936" y="908720"/>
            <a:ext cx="48965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7030A0"/>
                </a:solidFill>
              </a:rPr>
              <a:t>Татар </a:t>
            </a:r>
            <a:r>
              <a:rPr lang="ru-RU" sz="2800" b="1" dirty="0" err="1" smtClean="0">
                <a:solidFill>
                  <a:srgbClr val="7030A0"/>
                </a:solidFill>
              </a:rPr>
              <a:t>халкының бөек шагыйре</a:t>
            </a:r>
            <a:r>
              <a:rPr lang="ru-RU" sz="2800" b="1" dirty="0" smtClean="0">
                <a:solidFill>
                  <a:srgbClr val="7030A0"/>
                </a:solidFill>
              </a:rPr>
              <a:t> 1913 </a:t>
            </a:r>
            <a:r>
              <a:rPr lang="ru-RU" sz="2800" b="1" dirty="0" err="1" smtClean="0">
                <a:solidFill>
                  <a:srgbClr val="7030A0"/>
                </a:solidFill>
              </a:rPr>
              <a:t>елның </a:t>
            </a:r>
            <a:r>
              <a:rPr lang="ru-RU" sz="2800" b="1" dirty="0" smtClean="0">
                <a:solidFill>
                  <a:srgbClr val="7030A0"/>
                </a:solidFill>
              </a:rPr>
              <a:t>15 (2) </a:t>
            </a:r>
            <a:r>
              <a:rPr lang="ru-RU" sz="2800" b="1" dirty="0" err="1" smtClean="0">
                <a:solidFill>
                  <a:srgbClr val="7030A0"/>
                </a:solidFill>
              </a:rPr>
              <a:t>апрелендә </a:t>
            </a:r>
            <a:r>
              <a:rPr lang="ru-RU" sz="2800" b="1" dirty="0" smtClean="0">
                <a:solidFill>
                  <a:srgbClr val="7030A0"/>
                </a:solidFill>
              </a:rPr>
              <a:t>кичке 8 </a:t>
            </a:r>
            <a:r>
              <a:rPr lang="ru-RU" sz="2800" b="1" dirty="0" err="1" smtClean="0">
                <a:solidFill>
                  <a:srgbClr val="7030A0"/>
                </a:solidFill>
              </a:rPr>
              <a:t>сәгать </a:t>
            </a:r>
            <a:r>
              <a:rPr lang="ru-RU" sz="2800" b="1" dirty="0" smtClean="0">
                <a:solidFill>
                  <a:srgbClr val="7030A0"/>
                </a:solidFill>
              </a:rPr>
              <a:t>15 </a:t>
            </a:r>
            <a:r>
              <a:rPr lang="ru-RU" sz="2800" b="1" dirty="0" err="1" smtClean="0">
                <a:solidFill>
                  <a:srgbClr val="7030A0"/>
                </a:solidFill>
              </a:rPr>
              <a:t>минутта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күзләрен мәңгегә йома</a:t>
            </a:r>
            <a:r>
              <a:rPr lang="ru-RU" sz="2800" b="1" dirty="0" smtClean="0">
                <a:solidFill>
                  <a:srgbClr val="7030A0"/>
                </a:solidFill>
              </a:rPr>
              <a:t>...   </a:t>
            </a:r>
          </a:p>
          <a:p>
            <a:pPr algn="just"/>
            <a:r>
              <a:rPr lang="ru-RU" sz="2800" b="1" dirty="0" err="1" smtClean="0">
                <a:solidFill>
                  <a:srgbClr val="7030A0"/>
                </a:solidFill>
              </a:rPr>
              <a:t>Шагыйрьнең вафатыннан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соң йөзеннән төшереп алынган</a:t>
            </a:r>
            <a:r>
              <a:rPr lang="ru-RU" sz="2800" b="1" dirty="0" smtClean="0">
                <a:solidFill>
                  <a:srgbClr val="7030A0"/>
                </a:solidFill>
              </a:rPr>
              <a:t> гипс </a:t>
            </a:r>
            <a:r>
              <a:rPr lang="ru-RU" sz="2800" b="1" dirty="0" err="1" smtClean="0">
                <a:solidFill>
                  <a:srgbClr val="7030A0"/>
                </a:solidFill>
              </a:rPr>
              <a:t>битлек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бүгенге көндә Казандагы</a:t>
            </a:r>
            <a:r>
              <a:rPr lang="ru-RU" sz="2800" b="1" dirty="0" smtClean="0">
                <a:solidFill>
                  <a:srgbClr val="7030A0"/>
                </a:solidFill>
              </a:rPr>
              <a:t> Г.Тукай </a:t>
            </a:r>
            <a:r>
              <a:rPr lang="ru-RU" sz="2800" b="1" dirty="0" err="1" smtClean="0">
                <a:solidFill>
                  <a:srgbClr val="7030A0"/>
                </a:solidFill>
              </a:rPr>
              <a:t>Әдәби музеенда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саклана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482453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3645024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Татар </a:t>
            </a:r>
            <a:r>
              <a:rPr lang="ru-RU" sz="2400" b="1" dirty="0" err="1" smtClean="0">
                <a:solidFill>
                  <a:srgbClr val="7030A0"/>
                </a:solidFill>
              </a:rPr>
              <a:t>халкы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үзенең сөекле шагыйре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Габдулла</a:t>
            </a:r>
            <a:r>
              <a:rPr lang="ru-RU" sz="2400" b="1" dirty="0" smtClean="0">
                <a:solidFill>
                  <a:srgbClr val="7030A0"/>
                </a:solidFill>
              </a:rPr>
              <a:t> Тукай </a:t>
            </a:r>
            <a:r>
              <a:rPr lang="ru-RU" sz="2400" b="1" dirty="0" err="1" smtClean="0">
                <a:solidFill>
                  <a:srgbClr val="7030A0"/>
                </a:solidFill>
              </a:rPr>
              <a:t>белән </a:t>
            </a:r>
            <a:r>
              <a:rPr lang="ru-RU" sz="2400" b="1" dirty="0" smtClean="0">
                <a:solidFill>
                  <a:srgbClr val="7030A0"/>
                </a:solidFill>
              </a:rPr>
              <a:t>1913 </a:t>
            </a:r>
            <a:r>
              <a:rPr lang="ru-RU" sz="2400" b="1" dirty="0" err="1" smtClean="0">
                <a:solidFill>
                  <a:srgbClr val="7030A0"/>
                </a:solidFill>
              </a:rPr>
              <a:t>елның </a:t>
            </a:r>
            <a:r>
              <a:rPr lang="ru-RU" sz="2400" b="1" dirty="0" smtClean="0">
                <a:solidFill>
                  <a:srgbClr val="7030A0"/>
                </a:solidFill>
              </a:rPr>
              <a:t>17 (4) </a:t>
            </a:r>
            <a:r>
              <a:rPr lang="ru-RU" sz="2400" b="1" dirty="0" err="1" smtClean="0">
                <a:solidFill>
                  <a:srgbClr val="7030A0"/>
                </a:solidFill>
              </a:rPr>
              <a:t>апрелендә хушлаша</a:t>
            </a:r>
            <a:r>
              <a:rPr lang="ru-RU" sz="2400" b="1" dirty="0" smtClean="0">
                <a:solidFill>
                  <a:srgbClr val="7030A0"/>
                </a:solidFill>
              </a:rPr>
              <a:t>. </a:t>
            </a:r>
            <a:r>
              <a:rPr lang="ru-RU" sz="2400" b="1" dirty="0" err="1" smtClean="0">
                <a:solidFill>
                  <a:srgbClr val="7030A0"/>
                </a:solidFill>
              </a:rPr>
              <a:t>Шагыйрьне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соңгы юлга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озатырга</a:t>
            </a:r>
            <a:r>
              <a:rPr lang="ru-RU" sz="2400" b="1" dirty="0" smtClean="0">
                <a:solidFill>
                  <a:srgbClr val="7030A0"/>
                </a:solidFill>
              </a:rPr>
              <a:t> Казан </a:t>
            </a:r>
            <a:r>
              <a:rPr lang="ru-RU" sz="2400" b="1" dirty="0" err="1" smtClean="0">
                <a:solidFill>
                  <a:srgbClr val="7030A0"/>
                </a:solidFill>
              </a:rPr>
              <a:t>урамнарына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бик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күп халык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чыга</a:t>
            </a:r>
            <a:r>
              <a:rPr lang="ru-RU" sz="2400" b="1" dirty="0" smtClean="0">
                <a:solidFill>
                  <a:srgbClr val="7030A0"/>
                </a:solidFill>
              </a:rPr>
              <a:t>. </a:t>
            </a:r>
            <a:r>
              <a:rPr lang="ru-RU" sz="2400" b="1" dirty="0" err="1" smtClean="0">
                <a:solidFill>
                  <a:srgbClr val="7030A0"/>
                </a:solidFill>
              </a:rPr>
              <a:t>Алар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арасында</a:t>
            </a:r>
            <a:r>
              <a:rPr lang="ru-RU" sz="2400" b="1" dirty="0" smtClean="0">
                <a:solidFill>
                  <a:srgbClr val="7030A0"/>
                </a:solidFill>
              </a:rPr>
              <a:t> – </a:t>
            </a:r>
            <a:r>
              <a:rPr lang="ru-RU" sz="2400" b="1" dirty="0" err="1" smtClean="0">
                <a:solidFill>
                  <a:srgbClr val="7030A0"/>
                </a:solidFill>
              </a:rPr>
              <a:t>шагыйрьнең якын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дуслары</a:t>
            </a:r>
            <a:r>
              <a:rPr lang="ru-RU" sz="2400" b="1" dirty="0" smtClean="0">
                <a:solidFill>
                  <a:srgbClr val="7030A0"/>
                </a:solidFill>
              </a:rPr>
              <a:t>, дин </a:t>
            </a:r>
            <a:r>
              <a:rPr lang="ru-RU" sz="2400" b="1" dirty="0" err="1" smtClean="0">
                <a:solidFill>
                  <a:srgbClr val="7030A0"/>
                </a:solidFill>
              </a:rPr>
              <a:t>әһелләре</a:t>
            </a:r>
            <a:r>
              <a:rPr lang="ru-RU" sz="2400" b="1" dirty="0" smtClean="0">
                <a:solidFill>
                  <a:srgbClr val="7030A0"/>
                </a:solidFill>
              </a:rPr>
              <a:t>, газета–журнал, </a:t>
            </a:r>
            <a:r>
              <a:rPr lang="ru-RU" sz="2400" b="1" dirty="0" err="1" smtClean="0">
                <a:solidFill>
                  <a:srgbClr val="7030A0"/>
                </a:solidFill>
              </a:rPr>
              <a:t>нәшрият хезмәткәрләре, "Сәйяр" артистлары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шәкертләр, студентлар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һәм, гомумән, бик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күп төрле катлау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халкы</a:t>
            </a:r>
            <a:r>
              <a:rPr lang="ru-RU" sz="2400" b="1" dirty="0" smtClean="0">
                <a:solidFill>
                  <a:srgbClr val="7030A0"/>
                </a:solidFill>
              </a:rPr>
              <a:t>. </a:t>
            </a:r>
          </a:p>
          <a:p>
            <a:pPr algn="just"/>
            <a:r>
              <a:rPr lang="ru-RU" sz="2400" b="1" dirty="0" err="1" smtClean="0">
                <a:solidFill>
                  <a:srgbClr val="7030A0"/>
                </a:solidFill>
              </a:rPr>
              <a:t>Шагыйрьнең җеназасы Печән </a:t>
            </a:r>
            <a:r>
              <a:rPr lang="ru-RU" sz="2400" b="1" dirty="0" smtClean="0">
                <a:solidFill>
                  <a:srgbClr val="7030A0"/>
                </a:solidFill>
              </a:rPr>
              <a:t>базары </a:t>
            </a:r>
            <a:r>
              <a:rPr lang="ru-RU" sz="2400" b="1" dirty="0" err="1" smtClean="0">
                <a:solidFill>
                  <a:srgbClr val="7030A0"/>
                </a:solidFill>
              </a:rPr>
              <a:t>мәчете каршында</a:t>
            </a:r>
            <a:r>
              <a:rPr lang="ru-RU" sz="2400" b="1" dirty="0" smtClean="0">
                <a:solidFill>
                  <a:srgbClr val="7030A0"/>
                </a:solidFill>
              </a:rPr>
              <a:t>. 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41044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5157192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7030A0"/>
                </a:solidFill>
              </a:rPr>
              <a:t>Габдулла</a:t>
            </a:r>
            <a:r>
              <a:rPr lang="ru-RU" sz="4000" b="1" dirty="0" smtClean="0">
                <a:solidFill>
                  <a:srgbClr val="7030A0"/>
                </a:solidFill>
              </a:rPr>
              <a:t> Тукай </a:t>
            </a:r>
            <a:r>
              <a:rPr lang="ru-RU" sz="4000" b="1" dirty="0" err="1" smtClean="0">
                <a:solidFill>
                  <a:srgbClr val="7030A0"/>
                </a:solidFill>
              </a:rPr>
              <a:t>кабере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өстендә һәйкәл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repeatCount="indefinite" fill="hold" grpId="0" nodeType="click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32048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1484784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7030A0"/>
                </a:solidFill>
              </a:rPr>
              <a:t>Тукайның кечкенә вакыттагы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фотосурәтләре сакланмаган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дөресрәге, балачакта</a:t>
            </a:r>
            <a:r>
              <a:rPr lang="ru-RU" sz="2400" b="1" dirty="0" smtClean="0">
                <a:solidFill>
                  <a:srgbClr val="7030A0"/>
                </a:solidFill>
              </a:rPr>
              <a:t> </a:t>
            </a:r>
            <a:r>
              <a:rPr lang="ru-RU" sz="2400" b="1" dirty="0" err="1" smtClean="0">
                <a:solidFill>
                  <a:srgbClr val="7030A0"/>
                </a:solidFill>
              </a:rPr>
              <a:t>ул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фотога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төшмәгән, чөнки ул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чорда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авылларда</a:t>
            </a:r>
            <a:r>
              <a:rPr lang="ru-RU" sz="2400" b="1" dirty="0" smtClean="0">
                <a:solidFill>
                  <a:srgbClr val="7030A0"/>
                </a:solidFill>
              </a:rPr>
              <a:t> фотограф </a:t>
            </a:r>
            <a:r>
              <a:rPr lang="ru-RU" sz="2400" b="1" dirty="0" err="1" smtClean="0">
                <a:solidFill>
                  <a:srgbClr val="7030A0"/>
                </a:solidFill>
              </a:rPr>
              <a:t>булмаган</a:t>
            </a:r>
            <a:r>
              <a:rPr lang="ru-RU" sz="2400" b="1" dirty="0" smtClean="0">
                <a:solidFill>
                  <a:srgbClr val="7030A0"/>
                </a:solidFill>
              </a:rPr>
              <a:t>. </a:t>
            </a:r>
            <a:r>
              <a:rPr lang="ru-RU" sz="2400" b="1" dirty="0" err="1" smtClean="0">
                <a:solidFill>
                  <a:srgbClr val="7030A0"/>
                </a:solidFill>
              </a:rPr>
              <a:t>Шагыйрь</a:t>
            </a:r>
            <a:r>
              <a:rPr lang="ru-RU" sz="2400" b="1" dirty="0" smtClean="0">
                <a:solidFill>
                  <a:srgbClr val="7030A0"/>
                </a:solidFill>
              </a:rPr>
              <a:t> 1903 </a:t>
            </a:r>
            <a:r>
              <a:rPr lang="ru-RU" sz="2400" b="1" dirty="0" err="1" smtClean="0">
                <a:solidFill>
                  <a:srgbClr val="7030A0"/>
                </a:solidFill>
              </a:rPr>
              <a:t>елда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унҗиде яшендә беренче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тапкыр</a:t>
            </a:r>
            <a:r>
              <a:rPr lang="ru-RU" sz="2400" b="1" dirty="0" smtClean="0">
                <a:solidFill>
                  <a:srgbClr val="7030A0"/>
                </a:solidFill>
              </a:rPr>
              <a:t> объектив </a:t>
            </a:r>
            <a:r>
              <a:rPr lang="ru-RU" sz="2400" b="1" dirty="0" err="1" smtClean="0">
                <a:solidFill>
                  <a:srgbClr val="7030A0"/>
                </a:solidFill>
              </a:rPr>
              <a:t>каршына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басарга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җөрьәт итә</a:t>
            </a:r>
            <a:r>
              <a:rPr lang="ru-RU" sz="2400" b="1" dirty="0" smtClean="0">
                <a:solidFill>
                  <a:srgbClr val="7030A0"/>
                </a:solidFill>
              </a:rPr>
              <a:t>. 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Тукай </a:t>
            </a:r>
            <a:r>
              <a:rPr lang="ru-RU" sz="2400" b="1" dirty="0" err="1" smtClean="0">
                <a:solidFill>
                  <a:srgbClr val="7030A0"/>
                </a:solidFill>
              </a:rPr>
              <a:t>озын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буйлы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шәкерт янында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басып</a:t>
            </a:r>
            <a:r>
              <a:rPr lang="ru-RU" sz="2400" b="1" dirty="0" smtClean="0">
                <a:solidFill>
                  <a:srgbClr val="7030A0"/>
                </a:solidFill>
              </a:rPr>
              <a:t> тора. 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88843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3968" y="836712"/>
            <a:ext cx="46805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7030A0"/>
                </a:solidFill>
              </a:rPr>
              <a:t>Габдулла</a:t>
            </a:r>
            <a:r>
              <a:rPr lang="ru-RU" sz="2800" b="1" dirty="0" smtClean="0">
                <a:solidFill>
                  <a:srgbClr val="7030A0"/>
                </a:solidFill>
              </a:rPr>
              <a:t> Тукай </a:t>
            </a:r>
            <a:r>
              <a:rPr lang="ru-RU" sz="2800" b="1" dirty="0" err="1" smtClean="0">
                <a:solidFill>
                  <a:srgbClr val="7030A0"/>
                </a:solidFill>
              </a:rPr>
              <a:t>Мотыйгулла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Төхфәтуллинның улы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Камил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белән </a:t>
            </a:r>
            <a:r>
              <a:rPr lang="ru-RU" sz="2800" b="1" dirty="0" smtClean="0">
                <a:solidFill>
                  <a:srgbClr val="7030A0"/>
                </a:solidFill>
              </a:rPr>
              <a:t>1905-1907 </a:t>
            </a:r>
            <a:r>
              <a:rPr lang="ru-RU" sz="2800" b="1" dirty="0" err="1" smtClean="0">
                <a:solidFill>
                  <a:srgbClr val="7030A0"/>
                </a:solidFill>
              </a:rPr>
              <a:t>елларда</a:t>
            </a:r>
            <a:r>
              <a:rPr lang="ru-RU" sz="2800" b="1" dirty="0" smtClean="0">
                <a:solidFill>
                  <a:srgbClr val="7030A0"/>
                </a:solidFill>
              </a:rPr>
              <a:t> Уральск </a:t>
            </a:r>
            <a:r>
              <a:rPr lang="ru-RU" sz="2800" b="1" dirty="0" err="1" smtClean="0">
                <a:solidFill>
                  <a:srgbClr val="7030A0"/>
                </a:solidFill>
              </a:rPr>
              <a:t>шәһәрендә бик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тыгыз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хезмәттәшлектә була</a:t>
            </a:r>
            <a:r>
              <a:rPr lang="ru-RU" sz="2800" b="1" dirty="0" smtClean="0">
                <a:solidFill>
                  <a:srgbClr val="7030A0"/>
                </a:solidFill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</a:rPr>
              <a:t>Бу</a:t>
            </a:r>
            <a:r>
              <a:rPr lang="ru-RU" sz="2800" b="1" dirty="0" smtClean="0">
                <a:solidFill>
                  <a:srgbClr val="7030A0"/>
                </a:solidFill>
              </a:rPr>
              <a:t> фото (</a:t>
            </a:r>
            <a:r>
              <a:rPr lang="ru-RU" sz="2800" b="1" dirty="0" err="1" smtClean="0">
                <a:solidFill>
                  <a:srgbClr val="7030A0"/>
                </a:solidFill>
              </a:rPr>
              <a:t>сулда</a:t>
            </a:r>
            <a:r>
              <a:rPr lang="ru-RU" sz="2800" b="1" dirty="0" smtClean="0">
                <a:solidFill>
                  <a:srgbClr val="7030A0"/>
                </a:solidFill>
              </a:rPr>
              <a:t> – </a:t>
            </a:r>
            <a:r>
              <a:rPr lang="ru-RU" sz="2800" b="1" dirty="0" err="1" smtClean="0">
                <a:solidFill>
                  <a:srgbClr val="7030A0"/>
                </a:solidFill>
              </a:rPr>
              <a:t>Камил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уңда </a:t>
            </a:r>
            <a:r>
              <a:rPr lang="ru-RU" sz="2800" b="1" dirty="0" smtClean="0">
                <a:solidFill>
                  <a:srgbClr val="7030A0"/>
                </a:solidFill>
              </a:rPr>
              <a:t>– </a:t>
            </a:r>
            <a:r>
              <a:rPr lang="ru-RU" sz="2800" b="1" dirty="0" err="1" smtClean="0">
                <a:solidFill>
                  <a:srgbClr val="7030A0"/>
                </a:solidFill>
              </a:rPr>
              <a:t>Габдулла</a:t>
            </a:r>
            <a:r>
              <a:rPr lang="ru-RU" sz="2800" b="1" dirty="0" smtClean="0">
                <a:solidFill>
                  <a:srgbClr val="7030A0"/>
                </a:solidFill>
              </a:rPr>
              <a:t>) – </a:t>
            </a:r>
            <a:r>
              <a:rPr lang="ru-RU" sz="2800" b="1" dirty="0" err="1" smtClean="0">
                <a:solidFill>
                  <a:srgbClr val="7030A0"/>
                </a:solidFill>
              </a:rPr>
              <a:t>шул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еллардагы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мөнәсәбәтләрнең шаһиты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38437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779912" y="1484784"/>
            <a:ext cx="5184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err="1" smtClean="0">
                <a:solidFill>
                  <a:srgbClr val="7030A0"/>
                </a:solidFill>
              </a:rPr>
              <a:t>Г.Тукайның Уральскидагы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матбагада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эшләгән вакытында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төшкән фоторәсеме.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</a:p>
          <a:p>
            <a:pPr algn="just"/>
            <a:r>
              <a:rPr lang="ru-RU" sz="4000" b="1" dirty="0" smtClean="0">
                <a:solidFill>
                  <a:srgbClr val="7030A0"/>
                </a:solidFill>
              </a:rPr>
              <a:t>                      1905 ел. 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496855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414908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Г.Тукай </a:t>
            </a:r>
            <a:r>
              <a:rPr lang="ru-RU" sz="2400" b="1" dirty="0" err="1" smtClean="0">
                <a:solidFill>
                  <a:srgbClr val="7030A0"/>
                </a:solidFill>
              </a:rPr>
              <a:t>Уральскидагы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иптәшләре арасында</a:t>
            </a:r>
            <a:r>
              <a:rPr lang="ru-RU" sz="2400" b="1" dirty="0" smtClean="0">
                <a:solidFill>
                  <a:srgbClr val="7030A0"/>
                </a:solidFill>
              </a:rPr>
              <a:t>. 1907 </a:t>
            </a:r>
            <a:r>
              <a:rPr lang="ru-RU" sz="2400" b="1" dirty="0" err="1" smtClean="0">
                <a:solidFill>
                  <a:srgbClr val="7030A0"/>
                </a:solidFill>
              </a:rPr>
              <a:t>елгы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фоторәсем</a:t>
            </a:r>
            <a:r>
              <a:rPr lang="ru-RU" sz="2400" b="1" dirty="0" smtClean="0">
                <a:solidFill>
                  <a:srgbClr val="7030A0"/>
                </a:solidFill>
              </a:rPr>
              <a:t>. </a:t>
            </a:r>
            <a:r>
              <a:rPr lang="ru-RU" sz="2400" b="1" dirty="0" err="1" smtClean="0">
                <a:solidFill>
                  <a:srgbClr val="7030A0"/>
                </a:solidFill>
              </a:rPr>
              <a:t>Сулдан</a:t>
            </a:r>
            <a:r>
              <a:rPr lang="ru-RU" sz="2400" b="1" dirty="0" smtClean="0">
                <a:solidFill>
                  <a:srgbClr val="7030A0"/>
                </a:solidFill>
              </a:rPr>
              <a:t>: </a:t>
            </a:r>
            <a:r>
              <a:rPr lang="ru-RU" sz="2400" b="1" dirty="0" err="1" smtClean="0">
                <a:solidFill>
                  <a:srgbClr val="7030A0"/>
                </a:solidFill>
              </a:rPr>
              <a:t>Нәҗип Нигъмәтуллин </a:t>
            </a:r>
            <a:r>
              <a:rPr lang="ru-RU" sz="2400" b="1" dirty="0" smtClean="0">
                <a:solidFill>
                  <a:srgbClr val="7030A0"/>
                </a:solidFill>
              </a:rPr>
              <a:t>(</a:t>
            </a:r>
            <a:r>
              <a:rPr lang="ru-RU" sz="2400" b="1" dirty="0" err="1" smtClean="0">
                <a:solidFill>
                  <a:srgbClr val="7030A0"/>
                </a:solidFill>
              </a:rPr>
              <a:t>буфетчы</a:t>
            </a:r>
            <a:r>
              <a:rPr lang="ru-RU" sz="2400" b="1" dirty="0" smtClean="0">
                <a:solidFill>
                  <a:srgbClr val="7030A0"/>
                </a:solidFill>
              </a:rPr>
              <a:t>), </a:t>
            </a:r>
            <a:r>
              <a:rPr lang="ru-RU" sz="2400" b="1" dirty="0" err="1" smtClean="0">
                <a:solidFill>
                  <a:srgbClr val="7030A0"/>
                </a:solidFill>
              </a:rPr>
              <a:t>Курушкин</a:t>
            </a:r>
            <a:r>
              <a:rPr lang="ru-RU" sz="2400" b="1" dirty="0" smtClean="0">
                <a:solidFill>
                  <a:srgbClr val="7030A0"/>
                </a:solidFill>
              </a:rPr>
              <a:t> (бухгалтер), </a:t>
            </a:r>
            <a:r>
              <a:rPr lang="ru-RU" sz="2400" b="1" dirty="0" err="1" smtClean="0">
                <a:solidFill>
                  <a:srgbClr val="7030A0"/>
                </a:solidFill>
              </a:rPr>
              <a:t>Рәхмәтулла Хәйруллин </a:t>
            </a:r>
            <a:r>
              <a:rPr lang="ru-RU" sz="2400" b="1" dirty="0" smtClean="0">
                <a:solidFill>
                  <a:srgbClr val="7030A0"/>
                </a:solidFill>
              </a:rPr>
              <a:t>(приказчик), </a:t>
            </a:r>
            <a:r>
              <a:rPr lang="ru-RU" sz="2400" b="1" dirty="0" err="1" smtClean="0">
                <a:solidFill>
                  <a:srgbClr val="7030A0"/>
                </a:solidFill>
              </a:rPr>
              <a:t>Габдулла</a:t>
            </a:r>
            <a:r>
              <a:rPr lang="ru-RU" sz="2400" b="1" dirty="0" smtClean="0">
                <a:solidFill>
                  <a:srgbClr val="7030A0"/>
                </a:solidFill>
              </a:rPr>
              <a:t> Тукай, </a:t>
            </a:r>
            <a:r>
              <a:rPr lang="ru-RU" sz="2400" b="1" dirty="0" err="1" smtClean="0">
                <a:solidFill>
                  <a:srgbClr val="7030A0"/>
                </a:solidFill>
              </a:rPr>
              <a:t>Сираҗетдин Белюков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(шәкерт, </a:t>
            </a:r>
            <a:r>
              <a:rPr lang="ru-RU" sz="2400" b="1" dirty="0" smtClean="0">
                <a:solidFill>
                  <a:srgbClr val="7030A0"/>
                </a:solidFill>
              </a:rPr>
              <a:t>Тукай </a:t>
            </a:r>
            <a:r>
              <a:rPr lang="ru-RU" sz="2400" b="1" dirty="0" err="1" smtClean="0">
                <a:solidFill>
                  <a:srgbClr val="7030A0"/>
                </a:solidFill>
              </a:rPr>
              <a:t>белән бергә мәдрәсәне ташлап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чыга</a:t>
            </a:r>
            <a:r>
              <a:rPr lang="ru-RU" sz="2400" b="1" dirty="0" smtClean="0">
                <a:solidFill>
                  <a:srgbClr val="7030A0"/>
                </a:solidFill>
              </a:rPr>
              <a:t>). 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67240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139952" y="1700808"/>
            <a:ext cx="47525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err="1" smtClean="0">
                <a:solidFill>
                  <a:srgbClr val="7030A0"/>
                </a:solidFill>
              </a:rPr>
              <a:t>Габдулла</a:t>
            </a:r>
            <a:r>
              <a:rPr lang="ru-RU" sz="4400" b="1" dirty="0" smtClean="0">
                <a:solidFill>
                  <a:srgbClr val="7030A0"/>
                </a:solidFill>
              </a:rPr>
              <a:t> Тукай </a:t>
            </a:r>
            <a:r>
              <a:rPr lang="ru-RU" sz="4400" b="1" dirty="0" err="1" smtClean="0">
                <a:solidFill>
                  <a:srgbClr val="7030A0"/>
                </a:solidFill>
              </a:rPr>
              <a:t>Казанга</a:t>
            </a:r>
            <a:r>
              <a:rPr lang="ru-RU" sz="4400" b="1" dirty="0" smtClean="0">
                <a:solidFill>
                  <a:srgbClr val="7030A0"/>
                </a:solidFill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</a:rPr>
              <a:t>килгән чорда</a:t>
            </a:r>
            <a:r>
              <a:rPr lang="ru-RU" sz="4400" b="1" dirty="0" smtClean="0">
                <a:solidFill>
                  <a:srgbClr val="7030A0"/>
                </a:solidFill>
              </a:rPr>
              <a:t>. </a:t>
            </a:r>
          </a:p>
          <a:p>
            <a:pPr algn="just"/>
            <a:r>
              <a:rPr lang="ru-RU" sz="4400" b="1" dirty="0" smtClean="0">
                <a:solidFill>
                  <a:srgbClr val="7030A0"/>
                </a:solidFill>
              </a:rPr>
              <a:t>                    1908 ел 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511256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4437112"/>
            <a:ext cx="80648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Г.Тукай </a:t>
            </a:r>
            <a:r>
              <a:rPr lang="ru-RU" sz="4400" b="1" dirty="0" err="1" smtClean="0">
                <a:solidFill>
                  <a:srgbClr val="7030A0"/>
                </a:solidFill>
              </a:rPr>
              <a:t>һәм </a:t>
            </a:r>
            <a:r>
              <a:rPr lang="ru-RU" sz="4400" b="1" dirty="0" smtClean="0">
                <a:solidFill>
                  <a:srgbClr val="7030A0"/>
                </a:solidFill>
              </a:rPr>
              <a:t>Ф.</a:t>
            </a:r>
            <a:r>
              <a:rPr lang="ru-RU" sz="4400" b="1" dirty="0" err="1" smtClean="0">
                <a:solidFill>
                  <a:srgbClr val="7030A0"/>
                </a:solidFill>
              </a:rPr>
              <a:t>Әмирхан</a:t>
            </a:r>
            <a:endParaRPr lang="ru-RU" sz="4400" b="1" dirty="0" smtClean="0">
              <a:solidFill>
                <a:srgbClr val="7030A0"/>
              </a:solidFill>
            </a:endParaRPr>
          </a:p>
          <a:p>
            <a:r>
              <a:rPr lang="ru-RU" sz="4400" b="1" dirty="0" smtClean="0">
                <a:solidFill>
                  <a:srgbClr val="7030A0"/>
                </a:solidFill>
              </a:rPr>
              <a:t>                                           1908 ел. 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60851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932040" y="1196752"/>
            <a:ext cx="39604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err="1" smtClean="0">
                <a:solidFill>
                  <a:srgbClr val="7030A0"/>
                </a:solidFill>
              </a:rPr>
              <a:t>Өч дус</a:t>
            </a:r>
            <a:r>
              <a:rPr lang="ru-RU" sz="4000" b="1" dirty="0" smtClean="0">
                <a:solidFill>
                  <a:srgbClr val="7030A0"/>
                </a:solidFill>
              </a:rPr>
              <a:t>, </a:t>
            </a:r>
            <a:r>
              <a:rPr lang="ru-RU" sz="4000" b="1" dirty="0" err="1" smtClean="0">
                <a:solidFill>
                  <a:srgbClr val="7030A0"/>
                </a:solidFill>
              </a:rPr>
              <a:t>өч шагыйрь</a:t>
            </a:r>
            <a:r>
              <a:rPr lang="ru-RU" sz="4000" b="1" dirty="0" smtClean="0">
                <a:solidFill>
                  <a:srgbClr val="7030A0"/>
                </a:solidFill>
              </a:rPr>
              <a:t>. Тукай, </a:t>
            </a:r>
            <a:r>
              <a:rPr lang="ru-RU" sz="4000" b="1" dirty="0" err="1" smtClean="0">
                <a:solidFill>
                  <a:srgbClr val="7030A0"/>
                </a:solidFill>
              </a:rPr>
              <a:t>уртада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Сәгыйть Рәмиев, җирдә </a:t>
            </a:r>
            <a:r>
              <a:rPr lang="ru-RU" sz="4000" b="1" dirty="0" smtClean="0">
                <a:solidFill>
                  <a:srgbClr val="7030A0"/>
                </a:solidFill>
              </a:rPr>
              <a:t>– </a:t>
            </a:r>
            <a:r>
              <a:rPr lang="ru-RU" sz="4000" b="1" dirty="0" err="1" smtClean="0">
                <a:solidFill>
                  <a:srgbClr val="7030A0"/>
                </a:solidFill>
              </a:rPr>
              <a:t>Фәхрелислам Агиев</a:t>
            </a:r>
            <a:r>
              <a:rPr lang="ru-RU" sz="4000" b="1" dirty="0" smtClean="0">
                <a:solidFill>
                  <a:srgbClr val="7030A0"/>
                </a:solidFill>
              </a:rPr>
              <a:t>. 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496855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3573016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7030A0"/>
                </a:solidFill>
              </a:rPr>
              <a:t>Әстерханда </a:t>
            </a:r>
            <a:r>
              <a:rPr lang="ru-RU" sz="2800" b="1" dirty="0" smtClean="0">
                <a:solidFill>
                  <a:srgbClr val="7030A0"/>
                </a:solidFill>
              </a:rPr>
              <a:t>1911 </a:t>
            </a:r>
            <a:r>
              <a:rPr lang="ru-RU" sz="2800" b="1" dirty="0" err="1" smtClean="0">
                <a:solidFill>
                  <a:srgbClr val="7030A0"/>
                </a:solidFill>
              </a:rPr>
              <a:t>елның җәендә төшкән фоторәсемдә Габдулла</a:t>
            </a:r>
            <a:r>
              <a:rPr lang="ru-RU" sz="2800" b="1" dirty="0" smtClean="0">
                <a:solidFill>
                  <a:srgbClr val="7030A0"/>
                </a:solidFill>
              </a:rPr>
              <a:t> Тукай, </a:t>
            </a:r>
            <a:r>
              <a:rPr lang="ru-RU" sz="2800" b="1" dirty="0" err="1" smtClean="0">
                <a:solidFill>
                  <a:srgbClr val="7030A0"/>
                </a:solidFill>
              </a:rPr>
              <a:t>Сәгыйть Рәмиев, Шаһит Гайфи</a:t>
            </a:r>
            <a:r>
              <a:rPr lang="ru-RU" sz="2800" b="1" dirty="0" smtClean="0">
                <a:solidFill>
                  <a:srgbClr val="7030A0"/>
                </a:solidFill>
              </a:rPr>
              <a:t>. Тукай </a:t>
            </a:r>
            <a:r>
              <a:rPr lang="ru-RU" sz="2800" b="1" dirty="0" err="1" smtClean="0">
                <a:solidFill>
                  <a:srgbClr val="7030A0"/>
                </a:solidFill>
              </a:rPr>
              <a:t>Әстерханга баргач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Шаһит Гайфи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анда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аның яшәешен кайгыртучы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була</a:t>
            </a:r>
            <a:r>
              <a:rPr lang="ru-RU" sz="2800" b="1" dirty="0" smtClean="0">
                <a:solidFill>
                  <a:srgbClr val="7030A0"/>
                </a:solidFill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</a:rPr>
              <a:t>Тукайны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күп тапкырлар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кымыз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эчәргә алып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баралар</a:t>
            </a:r>
            <a:r>
              <a:rPr lang="ru-RU" sz="2800" b="1" dirty="0" smtClean="0">
                <a:solidFill>
                  <a:srgbClr val="7030A0"/>
                </a:solidFill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</a:rPr>
              <a:t>Әстерханда </a:t>
            </a:r>
            <a:r>
              <a:rPr lang="ru-RU" sz="2800" b="1" dirty="0" smtClean="0">
                <a:solidFill>
                  <a:srgbClr val="7030A0"/>
                </a:solidFill>
              </a:rPr>
              <a:t>Тукай </a:t>
            </a:r>
            <a:r>
              <a:rPr lang="ru-RU" sz="2800" b="1" dirty="0" err="1" smtClean="0">
                <a:solidFill>
                  <a:srgbClr val="7030A0"/>
                </a:solidFill>
              </a:rPr>
              <a:t>шифаханә шартларында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яши</a:t>
            </a:r>
            <a:r>
              <a:rPr lang="ru-RU" sz="2800" b="1" dirty="0" smtClean="0">
                <a:solidFill>
                  <a:srgbClr val="7030A0"/>
                </a:solidFill>
              </a:rPr>
              <a:t>. 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225</TotalTime>
  <Words>346</Words>
  <Application>Microsoft Office PowerPoint</Application>
  <PresentationFormat>Экран (4:3)</PresentationFormat>
  <Paragraphs>25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Гульсина</dc:creator>
  <cp:lastModifiedBy>Гульсина</cp:lastModifiedBy>
  <cp:revision>26</cp:revision>
  <dcterms:created xsi:type="dcterms:W3CDTF">2012-04-21T15:38:59Z</dcterms:created>
  <dcterms:modified xsi:type="dcterms:W3CDTF">2012-04-22T16:11:26Z</dcterms:modified>
</cp:coreProperties>
</file>