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6" r:id="rId3"/>
    <p:sldId id="375" r:id="rId4"/>
    <p:sldId id="364" r:id="rId5"/>
    <p:sldId id="378" r:id="rId6"/>
    <p:sldId id="340" r:id="rId7"/>
    <p:sldId id="379" r:id="rId8"/>
    <p:sldId id="380" r:id="rId9"/>
    <p:sldId id="382" r:id="rId10"/>
    <p:sldId id="384" r:id="rId11"/>
    <p:sldId id="387" r:id="rId12"/>
    <p:sldId id="388" r:id="rId13"/>
    <p:sldId id="389" r:id="rId14"/>
    <p:sldId id="391" r:id="rId15"/>
    <p:sldId id="392" r:id="rId16"/>
    <p:sldId id="385" r:id="rId17"/>
    <p:sldId id="305" r:id="rId18"/>
    <p:sldId id="347" r:id="rId19"/>
    <p:sldId id="3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0033"/>
    <a:srgbClr val="EAEAFA"/>
    <a:srgbClr val="CCECFF"/>
    <a:srgbClr val="0066CC"/>
    <a:srgbClr val="3366CC"/>
    <a:srgbClr val="081DE6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-0.11723129921259844"/>
                  <c:y val="-0.13411924675271958"/>
                </c:manualLayout>
              </c:layout>
              <c:showPercent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Родители</c:v>
                </c:pt>
                <c:pt idx="1">
                  <c:v>Друзья и одноклассники</c:v>
                </c:pt>
                <c:pt idx="2">
                  <c:v>СМИ</c:v>
                </c:pt>
                <c:pt idx="3">
                  <c:v>Школа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0.26</c:v>
                </c:pt>
                <c:pt idx="1">
                  <c:v>8.0000000000000057E-2</c:v>
                </c:pt>
                <c:pt idx="2">
                  <c:v>0.1800000000000001</c:v>
                </c:pt>
                <c:pt idx="3">
                  <c:v>0.4800000000000002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9-10 лет</c:v>
                </c:pt>
                <c:pt idx="1">
                  <c:v>10-13 лет</c:v>
                </c:pt>
                <c:pt idx="2">
                  <c:v>14 лет</c:v>
                </c:pt>
                <c:pt idx="3">
                  <c:v>15 лет</c:v>
                </c:pt>
                <c:pt idx="4">
                  <c:v>16 лет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0.14000000000000001</c:v>
                </c:pt>
                <c:pt idx="2">
                  <c:v>0.22</c:v>
                </c:pt>
                <c:pt idx="3">
                  <c:v>0.45</c:v>
                </c:pt>
                <c:pt idx="4">
                  <c:v>0.11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40210402059345"/>
          <c:y val="0.13559484749510803"/>
          <c:w val="0.79123960275426708"/>
          <c:h val="0.5559388747299418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66CC"/>
            </a:solidFill>
            <a:ln w="22243">
              <a:solidFill>
                <a:schemeClr val="tx2">
                  <a:lumMod val="65000"/>
                  <a:lumOff val="35000"/>
                </a:schemeClr>
              </a:solidFill>
              <a:prstDash val="solid"/>
            </a:ln>
          </c:spPr>
          <c:dPt>
            <c:idx val="0"/>
            <c:spPr>
              <a:solidFill>
                <a:srgbClr val="3366CC"/>
              </a:solidFill>
              <a:ln w="22243">
                <a:solidFill>
                  <a:schemeClr val="tx2">
                    <a:lumMod val="65000"/>
                    <a:lumOff val="35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6323106463994346E-3"/>
                  <c:y val="-3.946441155743483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0882070975996275E-3"/>
                  <c:y val="-2.818886539816772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441035487998135E-3"/>
                  <c:y val="-2.255109231853421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0882070975996275E-3"/>
                  <c:y val="1.1275546159267104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1323295216859429E-16"/>
                  <c:y val="-2.8188865398167735E-2"/>
                </c:manualLayout>
              </c:layout>
              <c:dLblPos val="outEnd"/>
              <c:showVal val="1"/>
            </c:dLbl>
            <c:spPr>
              <a:noFill/>
              <a:ln w="44485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Лист1!$A$1:$A$5</c:f>
              <c:strCache>
                <c:ptCount val="5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85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97</c:v>
                </c:pt>
              </c:numCache>
            </c:numRef>
          </c:val>
        </c:ser>
        <c:axId val="76865536"/>
        <c:axId val="76867072"/>
      </c:barChart>
      <c:catAx>
        <c:axId val="76865536"/>
        <c:scaling>
          <c:orientation val="minMax"/>
        </c:scaling>
        <c:axPos val="b"/>
        <c:numFmt formatCode="General" sourceLinked="1"/>
        <c:tickLblPos val="nextTo"/>
        <c:spPr>
          <a:ln w="5561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867072"/>
        <c:crosses val="autoZero"/>
        <c:auto val="1"/>
        <c:lblAlgn val="ctr"/>
        <c:lblOffset val="100"/>
        <c:tickLblSkip val="1"/>
        <c:tickMarkSkip val="1"/>
      </c:catAx>
      <c:valAx>
        <c:axId val="76867072"/>
        <c:scaling>
          <c:orientation val="minMax"/>
        </c:scaling>
        <c:axPos val="l"/>
        <c:majorGridlines>
          <c:spPr>
            <a:ln w="5561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55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865536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solidFill>
      <a:srgbClr val="FFFFFF"/>
    </a:solidFill>
    <a:ln w="5561">
      <a:solidFill>
        <a:schemeClr val="accent3">
          <a:lumMod val="75000"/>
        </a:schemeClr>
      </a:solidFill>
      <a:prstDash val="solid"/>
    </a:ln>
  </c:spPr>
  <c:txPr>
    <a:bodyPr/>
    <a:lstStyle/>
    <a:p>
      <a:pPr>
        <a:defRPr sz="139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4">
                  <a:lumMod val="50000"/>
                  <a:lumOff val="50000"/>
                </a:schemeClr>
              </a:solidFill>
            </a:ln>
          </c:spPr>
          <c:explosion val="25"/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0099CC"/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990033"/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1698096859514155"/>
                  <c:y val="-0.20725826771653544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97,5</a:t>
                    </a:r>
                    <a:endParaRPr lang="ru-RU" sz="2800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2800" dirty="0">
                        <a:solidFill>
                          <a:schemeClr val="bg1"/>
                        </a:solidFill>
                      </a:rPr>
                      <a:t>ВУЗ</a:t>
                    </a:r>
                    <a:endParaRPr lang="en-US" sz="28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</c:dLbl>
            <c:dLbl>
              <c:idx val="1"/>
              <c:layout>
                <c:manualLayout>
                  <c:x val="-9.1418831266781159E-2"/>
                  <c:y val="6.686942257217848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</a:t>
                    </a:r>
                    <a:r>
                      <a:rPr lang="en-US" sz="2400" b="1" dirty="0" smtClean="0"/>
                      <a:t>,8</a:t>
                    </a:r>
                    <a:endParaRPr lang="ru-RU" sz="2400" b="1" dirty="0"/>
                  </a:p>
                  <a:p>
                    <a:r>
                      <a:rPr lang="ru-RU" sz="2000" dirty="0"/>
                      <a:t>ССУЗ</a:t>
                    </a:r>
                    <a:endParaRPr lang="en-US" sz="2000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0.20159441276737036"/>
                  <c:y val="1.8676071741032457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</a:t>
                    </a:r>
                    <a:r>
                      <a:rPr lang="en-US" sz="2400" b="1" dirty="0" smtClean="0"/>
                      <a:t>,7</a:t>
                    </a:r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не поступили</a:t>
                    </a:r>
                    <a:endParaRPr lang="en-US" sz="1400" dirty="0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ВУЗ</c:v>
                </c:pt>
                <c:pt idx="1">
                  <c:v>ССУЗ</c:v>
                </c:pt>
                <c:pt idx="2">
                  <c:v>Не продолжили обучение
в проф.зав.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97.5</c:v>
                </c:pt>
                <c:pt idx="1">
                  <c:v>1.8</c:v>
                </c:pt>
                <c:pt idx="2">
                  <c:v>0.70000000000000029</c:v>
                </c:pt>
              </c:numCache>
            </c:numRef>
          </c:val>
        </c:ser>
        <c:firstSliceAng val="0"/>
      </c:pieChart>
      <c:spPr>
        <a:noFill/>
        <a:ln w="25402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06B69-7C32-4C69-A8FF-0719FDCAD2B0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EA34962E-5739-47FB-8136-303AE8E432EE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990033"/>
              </a:solidFill>
            </a:rPr>
            <a:t>Углубленное изучение предметов</a:t>
          </a:r>
          <a:endParaRPr lang="ru-RU" sz="3200" dirty="0">
            <a:solidFill>
              <a:srgbClr val="990033"/>
            </a:solidFill>
          </a:endParaRPr>
        </a:p>
      </dgm:t>
    </dgm:pt>
    <dgm:pt modelId="{0AB6AAC3-A847-4954-A5F0-CA66A8C1395D}" type="parTrans" cxnId="{599BB89B-721E-4810-AD24-6F54E12848D3}">
      <dgm:prSet/>
      <dgm:spPr/>
      <dgm:t>
        <a:bodyPr/>
        <a:lstStyle/>
        <a:p>
          <a:endParaRPr lang="ru-RU"/>
        </a:p>
      </dgm:t>
    </dgm:pt>
    <dgm:pt modelId="{0E714EBB-7077-468B-85FA-01CD56A366D7}" type="sibTrans" cxnId="{599BB89B-721E-4810-AD24-6F54E12848D3}">
      <dgm:prSet/>
      <dgm:spPr/>
      <dgm:t>
        <a:bodyPr/>
        <a:lstStyle/>
        <a:p>
          <a:endParaRPr lang="ru-RU"/>
        </a:p>
      </dgm:t>
    </dgm:pt>
    <dgm:pt modelId="{C6C8F3FD-AC30-4A3A-B0B3-49A907BA71CA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990033"/>
              </a:solidFill>
            </a:rPr>
            <a:t>Профильное обучение</a:t>
          </a:r>
          <a:endParaRPr lang="ru-RU" sz="3200" dirty="0">
            <a:solidFill>
              <a:srgbClr val="990033"/>
            </a:solidFill>
          </a:endParaRPr>
        </a:p>
      </dgm:t>
    </dgm:pt>
    <dgm:pt modelId="{BADD107A-64DB-429F-B5CD-1E7815CAF81F}" type="parTrans" cxnId="{74E935F4-4A62-4F7A-8ACE-684FEC2FD07F}">
      <dgm:prSet/>
      <dgm:spPr/>
      <dgm:t>
        <a:bodyPr/>
        <a:lstStyle/>
        <a:p>
          <a:endParaRPr lang="ru-RU"/>
        </a:p>
      </dgm:t>
    </dgm:pt>
    <dgm:pt modelId="{17BC8736-00B7-40CE-B288-08AA2C20D65F}" type="sibTrans" cxnId="{74E935F4-4A62-4F7A-8ACE-684FEC2FD07F}">
      <dgm:prSet/>
      <dgm:spPr/>
      <dgm:t>
        <a:bodyPr/>
        <a:lstStyle/>
        <a:p>
          <a:endParaRPr lang="ru-RU"/>
        </a:p>
      </dgm:t>
    </dgm:pt>
    <dgm:pt modelId="{C1C38A07-72B2-43B6-B1FE-1C5B2D7849D4}">
      <dgm:prSet phldrT="[Текст]" custT="1"/>
      <dgm:spPr/>
      <dgm:t>
        <a:bodyPr/>
        <a:lstStyle/>
        <a:p>
          <a:r>
            <a:rPr lang="ru-RU" sz="3200" dirty="0" err="1" smtClean="0">
              <a:solidFill>
                <a:srgbClr val="990033"/>
              </a:solidFill>
            </a:rPr>
            <a:t>Пред-профильное</a:t>
          </a:r>
          <a:r>
            <a:rPr lang="ru-RU" sz="3200" dirty="0" smtClean="0">
              <a:solidFill>
                <a:srgbClr val="990033"/>
              </a:solidFill>
            </a:rPr>
            <a:t> обучение</a:t>
          </a:r>
          <a:endParaRPr lang="ru-RU" sz="3200" dirty="0">
            <a:solidFill>
              <a:srgbClr val="990033"/>
            </a:solidFill>
          </a:endParaRPr>
        </a:p>
      </dgm:t>
    </dgm:pt>
    <dgm:pt modelId="{0DA8C980-A31A-4518-B32A-6D490E82851D}" type="parTrans" cxnId="{AB14FE05-A9F7-444B-AED9-E93E91DD7B78}">
      <dgm:prSet/>
      <dgm:spPr/>
      <dgm:t>
        <a:bodyPr/>
        <a:lstStyle/>
        <a:p>
          <a:endParaRPr lang="ru-RU"/>
        </a:p>
      </dgm:t>
    </dgm:pt>
    <dgm:pt modelId="{F6213B4B-41A8-44FF-8F53-789A9BDA1E0C}" type="sibTrans" cxnId="{AB14FE05-A9F7-444B-AED9-E93E91DD7B78}">
      <dgm:prSet/>
      <dgm:spPr/>
      <dgm:t>
        <a:bodyPr/>
        <a:lstStyle/>
        <a:p>
          <a:endParaRPr lang="ru-RU"/>
        </a:p>
      </dgm:t>
    </dgm:pt>
    <dgm:pt modelId="{7EB0EA00-517B-4CCE-8427-BDA857E8C9B4}" type="pres">
      <dgm:prSet presAssocID="{1C506B69-7C32-4C69-A8FF-0719FDCAD2B0}" presName="compositeShape" presStyleCnt="0">
        <dgm:presLayoutVars>
          <dgm:chMax val="7"/>
          <dgm:dir/>
          <dgm:resizeHandles val="exact"/>
        </dgm:presLayoutVars>
      </dgm:prSet>
      <dgm:spPr/>
    </dgm:pt>
    <dgm:pt modelId="{ED94799C-E19F-402C-BFD0-869D182F71BC}" type="pres">
      <dgm:prSet presAssocID="{EA34962E-5739-47FB-8136-303AE8E432EE}" presName="circ1" presStyleLbl="vennNode1" presStyleIdx="0" presStyleCnt="3" custScaleX="127433" custLinFactNeighborX="2381" custLinFactNeighborY="2246"/>
      <dgm:spPr/>
      <dgm:t>
        <a:bodyPr/>
        <a:lstStyle/>
        <a:p>
          <a:endParaRPr lang="ru-RU"/>
        </a:p>
      </dgm:t>
    </dgm:pt>
    <dgm:pt modelId="{5A79C5F4-414B-40B1-8F45-59E57940D900}" type="pres">
      <dgm:prSet presAssocID="{EA34962E-5739-47FB-8136-303AE8E432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2C1CE-EF1C-4476-8A85-03F7334CB7B6}" type="pres">
      <dgm:prSet presAssocID="{C6C8F3FD-AC30-4A3A-B0B3-49A907BA71CA}" presName="circ2" presStyleLbl="vennNode1" presStyleIdx="1" presStyleCnt="3" custScaleX="119121" custLinFactNeighborX="1757" custLinFactNeighborY="-2491"/>
      <dgm:spPr/>
      <dgm:t>
        <a:bodyPr/>
        <a:lstStyle/>
        <a:p>
          <a:endParaRPr lang="ru-RU"/>
        </a:p>
      </dgm:t>
    </dgm:pt>
    <dgm:pt modelId="{B8ABE0ED-1AAC-4A8B-98AD-E34889AF40CB}" type="pres">
      <dgm:prSet presAssocID="{C6C8F3FD-AC30-4A3A-B0B3-49A907BA71C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A704C-0AEE-4572-A104-1AEFF1A37735}" type="pres">
      <dgm:prSet presAssocID="{C1C38A07-72B2-43B6-B1FE-1C5B2D7849D4}" presName="circ3" presStyleLbl="vennNode1" presStyleIdx="2" presStyleCnt="3" custScaleX="121809"/>
      <dgm:spPr/>
      <dgm:t>
        <a:bodyPr/>
        <a:lstStyle/>
        <a:p>
          <a:endParaRPr lang="ru-RU"/>
        </a:p>
      </dgm:t>
    </dgm:pt>
    <dgm:pt modelId="{7D9ED73B-CAA7-46BD-8F9F-E0A1D8936DEA}" type="pres">
      <dgm:prSet presAssocID="{C1C38A07-72B2-43B6-B1FE-1C5B2D7849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D42766-D45E-476F-9E7F-2D9A851802FA}" type="presOf" srcId="{EA34962E-5739-47FB-8136-303AE8E432EE}" destId="{ED94799C-E19F-402C-BFD0-869D182F71BC}" srcOrd="0" destOrd="0" presId="urn:microsoft.com/office/officeart/2005/8/layout/venn1"/>
    <dgm:cxn modelId="{4FDE71F9-D336-4414-8670-D53DC3392864}" type="presOf" srcId="{EA34962E-5739-47FB-8136-303AE8E432EE}" destId="{5A79C5F4-414B-40B1-8F45-59E57940D900}" srcOrd="1" destOrd="0" presId="urn:microsoft.com/office/officeart/2005/8/layout/venn1"/>
    <dgm:cxn modelId="{EA077EC1-A93E-4290-BE81-13910E2478E4}" type="presOf" srcId="{C6C8F3FD-AC30-4A3A-B0B3-49A907BA71CA}" destId="{B8ABE0ED-1AAC-4A8B-98AD-E34889AF40CB}" srcOrd="1" destOrd="0" presId="urn:microsoft.com/office/officeart/2005/8/layout/venn1"/>
    <dgm:cxn modelId="{B2C70586-3B42-403F-A53A-89632FE88141}" type="presOf" srcId="{C1C38A07-72B2-43B6-B1FE-1C5B2D7849D4}" destId="{7FDA704C-0AEE-4572-A104-1AEFF1A37735}" srcOrd="0" destOrd="0" presId="urn:microsoft.com/office/officeart/2005/8/layout/venn1"/>
    <dgm:cxn modelId="{DE6B5E5A-79D2-4446-A807-69048EF9C68A}" type="presOf" srcId="{1C506B69-7C32-4C69-A8FF-0719FDCAD2B0}" destId="{7EB0EA00-517B-4CCE-8427-BDA857E8C9B4}" srcOrd="0" destOrd="0" presId="urn:microsoft.com/office/officeart/2005/8/layout/venn1"/>
    <dgm:cxn modelId="{4CE76418-D6E3-40A2-A697-F7717B27EAF0}" type="presOf" srcId="{C1C38A07-72B2-43B6-B1FE-1C5B2D7849D4}" destId="{7D9ED73B-CAA7-46BD-8F9F-E0A1D8936DEA}" srcOrd="1" destOrd="0" presId="urn:microsoft.com/office/officeart/2005/8/layout/venn1"/>
    <dgm:cxn modelId="{74E935F4-4A62-4F7A-8ACE-684FEC2FD07F}" srcId="{1C506B69-7C32-4C69-A8FF-0719FDCAD2B0}" destId="{C6C8F3FD-AC30-4A3A-B0B3-49A907BA71CA}" srcOrd="1" destOrd="0" parTransId="{BADD107A-64DB-429F-B5CD-1E7815CAF81F}" sibTransId="{17BC8736-00B7-40CE-B288-08AA2C20D65F}"/>
    <dgm:cxn modelId="{599BB89B-721E-4810-AD24-6F54E12848D3}" srcId="{1C506B69-7C32-4C69-A8FF-0719FDCAD2B0}" destId="{EA34962E-5739-47FB-8136-303AE8E432EE}" srcOrd="0" destOrd="0" parTransId="{0AB6AAC3-A847-4954-A5F0-CA66A8C1395D}" sibTransId="{0E714EBB-7077-468B-85FA-01CD56A366D7}"/>
    <dgm:cxn modelId="{AB14FE05-A9F7-444B-AED9-E93E91DD7B78}" srcId="{1C506B69-7C32-4C69-A8FF-0719FDCAD2B0}" destId="{C1C38A07-72B2-43B6-B1FE-1C5B2D7849D4}" srcOrd="2" destOrd="0" parTransId="{0DA8C980-A31A-4518-B32A-6D490E82851D}" sibTransId="{F6213B4B-41A8-44FF-8F53-789A9BDA1E0C}"/>
    <dgm:cxn modelId="{4EB7CCBB-8731-4B37-8F27-29936BC0BAC5}" type="presOf" srcId="{C6C8F3FD-AC30-4A3A-B0B3-49A907BA71CA}" destId="{6692C1CE-EF1C-4476-8A85-03F7334CB7B6}" srcOrd="0" destOrd="0" presId="urn:microsoft.com/office/officeart/2005/8/layout/venn1"/>
    <dgm:cxn modelId="{C7525752-17DF-42FA-836B-70E0CB831798}" type="presParOf" srcId="{7EB0EA00-517B-4CCE-8427-BDA857E8C9B4}" destId="{ED94799C-E19F-402C-BFD0-869D182F71BC}" srcOrd="0" destOrd="0" presId="urn:microsoft.com/office/officeart/2005/8/layout/venn1"/>
    <dgm:cxn modelId="{5CB8C0C8-A337-4009-8DAE-2697090A1FB0}" type="presParOf" srcId="{7EB0EA00-517B-4CCE-8427-BDA857E8C9B4}" destId="{5A79C5F4-414B-40B1-8F45-59E57940D900}" srcOrd="1" destOrd="0" presId="urn:microsoft.com/office/officeart/2005/8/layout/venn1"/>
    <dgm:cxn modelId="{1E944A59-A9B4-4438-B13B-351F996FD257}" type="presParOf" srcId="{7EB0EA00-517B-4CCE-8427-BDA857E8C9B4}" destId="{6692C1CE-EF1C-4476-8A85-03F7334CB7B6}" srcOrd="2" destOrd="0" presId="urn:microsoft.com/office/officeart/2005/8/layout/venn1"/>
    <dgm:cxn modelId="{219D8E3D-34C4-47EE-8D0C-46B98AB5F709}" type="presParOf" srcId="{7EB0EA00-517B-4CCE-8427-BDA857E8C9B4}" destId="{B8ABE0ED-1AAC-4A8B-98AD-E34889AF40CB}" srcOrd="3" destOrd="0" presId="urn:microsoft.com/office/officeart/2005/8/layout/venn1"/>
    <dgm:cxn modelId="{7F055CF3-556E-44E0-8455-AC959564C16D}" type="presParOf" srcId="{7EB0EA00-517B-4CCE-8427-BDA857E8C9B4}" destId="{7FDA704C-0AEE-4572-A104-1AEFF1A37735}" srcOrd="4" destOrd="0" presId="urn:microsoft.com/office/officeart/2005/8/layout/venn1"/>
    <dgm:cxn modelId="{A646DC6B-CA56-4316-8EDE-C2078BBD2ADC}" type="presParOf" srcId="{7EB0EA00-517B-4CCE-8427-BDA857E8C9B4}" destId="{7D9ED73B-CAA7-46BD-8F9F-E0A1D8936DE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94799C-E19F-402C-BFD0-869D182F71BC}">
      <dsp:nvSpPr>
        <dsp:cNvPr id="0" name=""/>
        <dsp:cNvSpPr/>
      </dsp:nvSpPr>
      <dsp:spPr>
        <a:xfrm>
          <a:off x="1998051" y="238128"/>
          <a:ext cx="4286485" cy="33637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990033"/>
              </a:solidFill>
            </a:rPr>
            <a:t>Углубленное изучение предметов</a:t>
          </a:r>
          <a:endParaRPr lang="ru-RU" sz="3200" kern="1200" dirty="0">
            <a:solidFill>
              <a:srgbClr val="990033"/>
            </a:solidFill>
          </a:endParaRPr>
        </a:p>
      </dsp:txBody>
      <dsp:txXfrm>
        <a:off x="2569582" y="826779"/>
        <a:ext cx="3143422" cy="1513672"/>
      </dsp:txXfrm>
    </dsp:sp>
    <dsp:sp modelId="{6692C1CE-EF1C-4476-8A85-03F7334CB7B6}">
      <dsp:nvSpPr>
        <dsp:cNvPr id="0" name=""/>
        <dsp:cNvSpPr/>
      </dsp:nvSpPr>
      <dsp:spPr>
        <a:xfrm>
          <a:off x="3330599" y="2181112"/>
          <a:ext cx="4006893" cy="3363717"/>
        </a:xfrm>
        <a:prstGeom prst="ellipse">
          <a:avLst/>
        </a:prstGeom>
        <a:solidFill>
          <a:schemeClr val="accent5">
            <a:alpha val="50000"/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990033"/>
              </a:solidFill>
            </a:rPr>
            <a:t>Профильное обучение</a:t>
          </a:r>
          <a:endParaRPr lang="ru-RU" sz="3200" kern="1200" dirty="0">
            <a:solidFill>
              <a:srgbClr val="990033"/>
            </a:solidFill>
          </a:endParaRPr>
        </a:p>
      </dsp:txBody>
      <dsp:txXfrm>
        <a:off x="4556040" y="3050073"/>
        <a:ext cx="2404136" cy="1850044"/>
      </dsp:txXfrm>
    </dsp:sp>
    <dsp:sp modelId="{7FDA704C-0AEE-4572-A104-1AEFF1A37735}">
      <dsp:nvSpPr>
        <dsp:cNvPr id="0" name=""/>
        <dsp:cNvSpPr/>
      </dsp:nvSpPr>
      <dsp:spPr>
        <a:xfrm>
          <a:off x="798807" y="2264903"/>
          <a:ext cx="4097310" cy="3363717"/>
        </a:xfrm>
        <a:prstGeom prst="ellipse">
          <a:avLst/>
        </a:prstGeom>
        <a:solidFill>
          <a:schemeClr val="accent5">
            <a:alpha val="50000"/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solidFill>
                <a:srgbClr val="990033"/>
              </a:solidFill>
            </a:rPr>
            <a:t>Пред-профильное</a:t>
          </a:r>
          <a:r>
            <a:rPr lang="ru-RU" sz="3200" kern="1200" dirty="0" smtClean="0">
              <a:solidFill>
                <a:srgbClr val="990033"/>
              </a:solidFill>
            </a:rPr>
            <a:t> обучение</a:t>
          </a:r>
          <a:endParaRPr lang="ru-RU" sz="3200" kern="1200" dirty="0">
            <a:solidFill>
              <a:srgbClr val="990033"/>
            </a:solidFill>
          </a:endParaRPr>
        </a:p>
      </dsp:txBody>
      <dsp:txXfrm>
        <a:off x="1184637" y="3133863"/>
        <a:ext cx="2458386" cy="1850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0.49425</cdr:x>
      <cdr:y>0.08333</cdr:y>
    </cdr:from>
    <cdr:to>
      <cdr:x>0.58621</cdr:x>
      <cdr:y>0.11667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3276600" y="380999"/>
          <a:ext cx="609600" cy="1523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386B75-B897-42C6-B62A-739D892DA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CFADCCF-F5A2-49FE-8F73-72D830626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ru-RU" smtClean="0"/>
          </a:p>
        </p:txBody>
      </p:sp>
      <p:sp>
        <p:nvSpPr>
          <p:cNvPr id="471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C08F61-E66E-4C76-A823-6360BD8DD45D}" type="slidenum">
              <a:rPr lang="ru-RU" sz="1200"/>
              <a:pPr algn="r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A55C4C-6AB7-4924-A81D-70EE94E1A73A}" type="slidenum">
              <a:rPr lang="ru-RU" sz="1200"/>
              <a:pPr algn="r"/>
              <a:t>18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36B6FE9A-A049-4597-9BC7-9B63A548F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C4572-49C6-40B8-BB8A-1CB037BC6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BDCA-B1C9-4399-A971-368240EC5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4CD5-6316-4E92-A26D-D859C24B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EAAE9-9477-408F-AE38-9A7EDBE07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7727-2026-48F5-8C6E-517300C1A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85254-3F23-4BE0-8ED5-2DDB0A7BB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0FDB-BF6E-45FB-886F-339F37A18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811A-04A0-4446-9561-CD9B9CBB7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45AD-118D-49B9-86DB-159956A7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71C2E-7974-4F5A-B6A4-DBF40AA14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fld id="{3A4EECF8-C410-4F00-8C2E-CFD9388F9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772400" cy="281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9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СИСТЕМА </a:t>
            </a: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ПРОФОРИЕНТАЦИОННОЙ РАБОТЫ</a:t>
            </a: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«СОШ №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2»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5334000" y="4876800"/>
            <a:ext cx="3505200" cy="44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94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Безрукова С.Б.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u="sng" dirty="0" smtClean="0">
                <a:latin typeface="Georgia" pitchFamily="18" charset="0"/>
              </a:rPr>
              <a:t>10-11 </a:t>
            </a:r>
            <a:r>
              <a:rPr lang="ru-RU" sz="2400" b="1" u="sng" dirty="0">
                <a:latin typeface="Georgia" pitchFamily="18" charset="0"/>
              </a:rPr>
              <a:t>классы: </a:t>
            </a:r>
          </a:p>
          <a:p>
            <a:r>
              <a:rPr lang="ru-RU" sz="2400" dirty="0" smtClean="0">
                <a:latin typeface="Georgia" pitchFamily="18" charset="0"/>
              </a:rPr>
              <a:t>обучение </a:t>
            </a:r>
            <a:r>
              <a:rPr lang="ru-RU" sz="2400" dirty="0">
                <a:latin typeface="Georgia" pitchFamily="18" charset="0"/>
              </a:rPr>
              <a:t>действиям по самоподготовке и саморазвитию</a:t>
            </a:r>
            <a:r>
              <a:rPr lang="ru-RU" sz="2400" dirty="0" smtClean="0">
                <a:latin typeface="Georgia" pitchFamily="18" charset="0"/>
              </a:rPr>
              <a:t>,</a:t>
            </a:r>
          </a:p>
          <a:p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формирование профессиональных качеств в избранном виде труда, </a:t>
            </a:r>
            <a:endParaRPr lang="ru-RU" sz="2400" dirty="0" smtClean="0">
              <a:latin typeface="Georgia" pitchFamily="18" charset="0"/>
            </a:endParaRPr>
          </a:p>
          <a:p>
            <a:r>
              <a:rPr lang="ru-RU" sz="2400" smtClean="0">
                <a:latin typeface="Georgia" pitchFamily="18" charset="0"/>
              </a:rPr>
              <a:t>коррекция </a:t>
            </a:r>
            <a:r>
              <a:rPr lang="ru-RU" sz="2400" dirty="0">
                <a:latin typeface="Georgia" pitchFamily="18" charset="0"/>
              </a:rPr>
              <a:t>профессиональных планов</a:t>
            </a:r>
            <a:r>
              <a:rPr lang="ru-RU" sz="2400">
                <a:latin typeface="Georgia" pitchFamily="18" charset="0"/>
              </a:rPr>
              <a:t>, </a:t>
            </a:r>
            <a:endParaRPr lang="ru-RU" sz="2400" smtClean="0">
              <a:latin typeface="Georgia" pitchFamily="18" charset="0"/>
            </a:endParaRPr>
          </a:p>
          <a:p>
            <a:r>
              <a:rPr lang="ru-RU" sz="2400" smtClean="0">
                <a:latin typeface="Georgia" pitchFamily="18" charset="0"/>
              </a:rPr>
              <a:t>оценка </a:t>
            </a:r>
            <a:r>
              <a:rPr lang="ru-RU" sz="2400" dirty="0">
                <a:latin typeface="Georgia" pitchFamily="18" charset="0"/>
              </a:rPr>
              <a:t>готовности к избранной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600"/>
            <a:ext cx="9144000" cy="1470025"/>
          </a:xfrm>
        </p:spPr>
        <p:txBody>
          <a:bodyPr/>
          <a:lstStyle/>
          <a:p>
            <a:r>
              <a:rPr lang="ru-RU" sz="3200" dirty="0" smtClean="0">
                <a:solidFill>
                  <a:srgbClr val="990033"/>
                </a:solidFill>
              </a:rPr>
              <a:t>Источник информации о будущей профессии</a:t>
            </a:r>
            <a:endParaRPr lang="ru-RU" sz="3200" dirty="0">
              <a:solidFill>
                <a:srgbClr val="990033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162764752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297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600"/>
            <a:ext cx="9144000" cy="1470025"/>
          </a:xfrm>
        </p:spPr>
        <p:txBody>
          <a:bodyPr/>
          <a:lstStyle/>
          <a:p>
            <a:r>
              <a:rPr lang="ru-RU" sz="4000" dirty="0" smtClean="0">
                <a:solidFill>
                  <a:srgbClr val="990033"/>
                </a:solidFill>
              </a:rPr>
              <a:t>Когда Вы впервые задумались</a:t>
            </a:r>
            <a:br>
              <a:rPr lang="ru-RU" sz="4000" dirty="0" smtClean="0">
                <a:solidFill>
                  <a:srgbClr val="990033"/>
                </a:solidFill>
              </a:rPr>
            </a:br>
            <a:r>
              <a:rPr lang="ru-RU" sz="4000" dirty="0" smtClean="0">
                <a:solidFill>
                  <a:srgbClr val="990033"/>
                </a:solidFill>
              </a:rPr>
              <a:t> о будущей профессии?</a:t>
            </a:r>
            <a:endParaRPr lang="ru-RU" sz="4000" dirty="0">
              <a:solidFill>
                <a:srgbClr val="990033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585311730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7144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8031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990033"/>
                </a:solidFill>
              </a:rPr>
              <a:t>Рейтинг профессий, выбираемых выпускниками</a:t>
            </a:r>
            <a:endParaRPr lang="ru-RU" sz="3200" dirty="0">
              <a:solidFill>
                <a:srgbClr val="99003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6941026"/>
              </p:ext>
            </p:extLst>
          </p:nvPr>
        </p:nvGraphicFramePr>
        <p:xfrm>
          <a:off x="0" y="751728"/>
          <a:ext cx="9144000" cy="610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 ИКТ, программист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10,5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Парикмахер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5,4%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Водитель категории «В и 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Слесарь</a:t>
                      </a:r>
                      <a:r>
                        <a:rPr lang="ru-RU" baseline="0" dirty="0" smtClean="0"/>
                        <a:t> по ремонту автомобилей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Кондитер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Продавец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Сварщик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Страховое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163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990033"/>
                </a:solidFill>
              </a:rPr>
              <a:t>Сотрудничество с учреждениями начального и среднего профессионального образования</a:t>
            </a:r>
            <a:endParaRPr lang="ru-RU" sz="2800" dirty="0">
              <a:solidFill>
                <a:srgbClr val="99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ГОУ СПО «</a:t>
            </a:r>
            <a:r>
              <a:rPr lang="ru-RU" sz="2400" dirty="0" err="1" smtClean="0"/>
              <a:t>Гусевской</a:t>
            </a:r>
            <a:r>
              <a:rPr lang="ru-RU" sz="2400" dirty="0" smtClean="0"/>
              <a:t> стекольный колледж»</a:t>
            </a:r>
          </a:p>
          <a:p>
            <a:r>
              <a:rPr lang="ru-RU" sz="2400" dirty="0" smtClean="0"/>
              <a:t>ГОУ СПО «</a:t>
            </a:r>
            <a:r>
              <a:rPr lang="ru-RU" sz="2400" dirty="0" err="1" smtClean="0"/>
              <a:t>Гусевской</a:t>
            </a:r>
            <a:r>
              <a:rPr lang="ru-RU" sz="2400" dirty="0" smtClean="0"/>
              <a:t> технологический техникум»</a:t>
            </a:r>
          </a:p>
          <a:p>
            <a:r>
              <a:rPr lang="ru-RU" sz="2400" dirty="0" smtClean="0"/>
              <a:t>ОГОУ НПО «Профессиональное училище №30» г. Владимир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Формы сотрудничества:</a:t>
            </a:r>
          </a:p>
          <a:p>
            <a:pPr>
              <a:buFontTx/>
              <a:buChar char="-"/>
            </a:pPr>
            <a:r>
              <a:rPr lang="ru-RU" sz="2400" dirty="0" smtClean="0"/>
              <a:t>посещение дней открытых дверей;</a:t>
            </a:r>
          </a:p>
          <a:p>
            <a:pPr>
              <a:buFontTx/>
              <a:buChar char="-"/>
            </a:pPr>
            <a:r>
              <a:rPr lang="ru-RU" sz="2400" dirty="0" smtClean="0"/>
              <a:t>встреча с преподавателями ;</a:t>
            </a:r>
          </a:p>
          <a:p>
            <a:pPr>
              <a:buFontTx/>
              <a:buChar char="-"/>
            </a:pPr>
            <a:r>
              <a:rPr lang="ru-RU" sz="2400" dirty="0" smtClean="0"/>
              <a:t>участие в конкурсах за базе учреждений.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56319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990033"/>
                </a:solidFill>
              </a:rPr>
              <a:t>Сотрудничество с учреждениями высшего образования</a:t>
            </a:r>
            <a:endParaRPr lang="ru-RU" sz="3600" dirty="0">
              <a:solidFill>
                <a:srgbClr val="99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Московский государственный технический университет им. Н.Э. Баумана - МГТУ</a:t>
            </a:r>
          </a:p>
          <a:p>
            <a:r>
              <a:rPr lang="ru-RU" sz="2400" dirty="0" smtClean="0"/>
              <a:t>Московский государственный университет им. М.В. Ломоносова - МГУ</a:t>
            </a:r>
          </a:p>
          <a:p>
            <a:r>
              <a:rPr lang="ru-RU" sz="2400" dirty="0" smtClean="0"/>
              <a:t>Российский государственный технологический университет им. К.Э. Циолковского - МАТИ</a:t>
            </a:r>
          </a:p>
          <a:p>
            <a:r>
              <a:rPr lang="ru-RU" sz="2400" dirty="0" smtClean="0"/>
              <a:t>Казанский государственный технологический университет - КГТУ</a:t>
            </a:r>
          </a:p>
          <a:p>
            <a:r>
              <a:rPr lang="ru-RU" sz="2400" dirty="0" smtClean="0"/>
              <a:t>Московский государственный университет инженерной экологии - МГУИЭ</a:t>
            </a:r>
          </a:p>
          <a:p>
            <a:r>
              <a:rPr lang="ru-RU" sz="2400" dirty="0" smtClean="0"/>
              <a:t>Московский государственный технологический университет – МГТУ «</a:t>
            </a:r>
            <a:r>
              <a:rPr lang="ru-RU" sz="2400" dirty="0" err="1" smtClean="0"/>
              <a:t>Станкин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Рязанский государственный университет имени академика И.П. Павлова РГМУ</a:t>
            </a:r>
          </a:p>
          <a:p>
            <a:r>
              <a:rPr lang="ru-RU" sz="2400" dirty="0" smtClean="0"/>
              <a:t>Владимирский государственный университет им. А.Г. и Н.Г. Столетовых</a:t>
            </a:r>
          </a:p>
          <a:p>
            <a:r>
              <a:rPr lang="ru-RU" sz="2400" dirty="0" smtClean="0"/>
              <a:t>Российский химико-технологический университет – РХТУ</a:t>
            </a:r>
          </a:p>
          <a:p>
            <a:r>
              <a:rPr lang="ru-RU" sz="2400" dirty="0" smtClean="0"/>
              <a:t>Московский государственный институт электронной техники – МИЭТ</a:t>
            </a:r>
          </a:p>
          <a:p>
            <a:r>
              <a:rPr lang="ru-RU" sz="2400" dirty="0" smtClean="0"/>
              <a:t>И др.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43680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124200"/>
            <a:ext cx="4953000" cy="609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профориентация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81000" y="228600"/>
            <a:ext cx="3959225" cy="2591212"/>
            <a:chOff x="1701" y="1314"/>
            <a:chExt cx="7560" cy="3133"/>
          </a:xfrm>
        </p:grpSpPr>
        <p:sp>
          <p:nvSpPr>
            <p:cNvPr id="39952" name="AutoShape 3"/>
            <p:cNvSpPr>
              <a:spLocks noChangeArrowheads="1"/>
            </p:cNvSpPr>
            <p:nvPr/>
          </p:nvSpPr>
          <p:spPr bwMode="auto">
            <a:xfrm>
              <a:off x="1701" y="1314"/>
              <a:ext cx="75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FFFF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Times New Roman" pitchFamily="18" charset="0"/>
                </a:rPr>
                <a:t>Гуманитарный профиль обучения</a:t>
              </a:r>
            </a:p>
          </p:txBody>
        </p:sp>
        <p:sp>
          <p:nvSpPr>
            <p:cNvPr id="39953" name="AutoShape 4"/>
            <p:cNvSpPr>
              <a:spLocks noChangeArrowheads="1"/>
            </p:cNvSpPr>
            <p:nvPr/>
          </p:nvSpPr>
          <p:spPr bwMode="auto">
            <a:xfrm>
              <a:off x="1701" y="2420"/>
              <a:ext cx="7560" cy="202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>
              <a:flatTx/>
            </a:bodyPr>
            <a:lstStyle/>
            <a:p>
              <a:pPr marL="182563" indent="-182563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>
                  <a:latin typeface="Times New Roman" pitchFamily="18" charset="0"/>
                </a:rPr>
                <a:t>	</a:t>
              </a:r>
              <a:r>
                <a:rPr lang="ru-RU" sz="1600" dirty="0" smtClean="0">
                  <a:latin typeface="Times New Roman" pitchFamily="18" charset="0"/>
                </a:rPr>
                <a:t>	Элективные </a:t>
              </a:r>
              <a:r>
                <a:rPr lang="ru-RU" sz="1600" dirty="0">
                  <a:latin typeface="Times New Roman" pitchFamily="18" charset="0"/>
                </a:rPr>
                <a:t>курсы профильной подготовки:  «Психология старшеклассника»,  </a:t>
              </a:r>
              <a:r>
                <a:rPr lang="ru-RU" sz="1600" dirty="0" smtClean="0">
                  <a:latin typeface="Times New Roman" pitchFamily="18" charset="0"/>
                </a:rPr>
                <a:t>«Подросток и закон», «Речевой этикет», </a:t>
              </a:r>
              <a:r>
                <a:rPr lang="ru-RU" sz="1600" dirty="0">
                  <a:latin typeface="Times New Roman" pitchFamily="18" charset="0"/>
                </a:rPr>
                <a:t>«Деловой английский», </a:t>
              </a:r>
              <a:r>
                <a:rPr lang="ru-RU" sz="1600" dirty="0" smtClean="0">
                  <a:latin typeface="Times New Roman" pitchFamily="18" charset="0"/>
                </a:rPr>
                <a:t>«Условия успешной коммуникации», «Экологический аспект в международном гуманитарном праве»….</a:t>
              </a:r>
              <a:endParaRPr lang="ru-RU" sz="1600" dirty="0">
                <a:latin typeface="Times New Roman" pitchFamily="18" charset="0"/>
              </a:endParaRPr>
            </a:p>
          </p:txBody>
        </p:sp>
        <p:sp>
          <p:nvSpPr>
            <p:cNvPr id="37906" name="Line 5"/>
            <p:cNvSpPr>
              <a:spLocks noChangeShapeType="1"/>
            </p:cNvSpPr>
            <p:nvPr/>
          </p:nvSpPr>
          <p:spPr bwMode="auto">
            <a:xfrm>
              <a:off x="5339" y="2051"/>
              <a:ext cx="149" cy="29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grpSp>
        <p:nvGrpSpPr>
          <p:cNvPr id="37891" name="Group 6"/>
          <p:cNvGrpSpPr>
            <a:grpSpLocks/>
          </p:cNvGrpSpPr>
          <p:nvPr/>
        </p:nvGrpSpPr>
        <p:grpSpPr bwMode="auto">
          <a:xfrm>
            <a:off x="4648200" y="228600"/>
            <a:ext cx="4032250" cy="2571750"/>
            <a:chOff x="2880" y="298"/>
            <a:chExt cx="2555" cy="2815"/>
          </a:xfrm>
        </p:grpSpPr>
        <p:sp>
          <p:nvSpPr>
            <p:cNvPr id="39949" name="AutoShape 7"/>
            <p:cNvSpPr>
              <a:spLocks noChangeArrowheads="1"/>
            </p:cNvSpPr>
            <p:nvPr/>
          </p:nvSpPr>
          <p:spPr bwMode="auto">
            <a:xfrm>
              <a:off x="2895" y="298"/>
              <a:ext cx="2540" cy="6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99">
                    <a:alpha val="99001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Times New Roman" pitchFamily="18" charset="0"/>
                </a:rPr>
                <a:t>Информационно-технологический </a:t>
              </a: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Times New Roman" pitchFamily="18" charset="0"/>
                </a:rPr>
                <a:t>профиль обучения</a:t>
              </a:r>
            </a:p>
          </p:txBody>
        </p:sp>
        <p:sp>
          <p:nvSpPr>
            <p:cNvPr id="37902" name="AutoShape 8"/>
            <p:cNvSpPr>
              <a:spLocks noChangeArrowheads="1"/>
            </p:cNvSpPr>
            <p:nvPr/>
          </p:nvSpPr>
          <p:spPr bwMode="auto">
            <a:xfrm>
              <a:off x="2880" y="1207"/>
              <a:ext cx="2540" cy="190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>
              <a:flatTx/>
            </a:bodyPr>
            <a:lstStyle/>
            <a:p>
              <a:pPr marL="182563" indent="-182563" eaLnBrk="0" hangingPunct="0">
                <a:lnSpc>
                  <a:spcPct val="80000"/>
                </a:lnSpc>
                <a:spcBef>
                  <a:spcPct val="20000"/>
                </a:spcBef>
              </a:pPr>
              <a:r>
                <a:rPr lang="ru-RU" sz="1700" dirty="0">
                  <a:latin typeface="Times New Roman" pitchFamily="18" charset="0"/>
                </a:rPr>
                <a:t> </a:t>
              </a:r>
              <a:r>
                <a:rPr lang="ru-RU" sz="1700" dirty="0" smtClean="0">
                  <a:latin typeface="Times New Roman" pitchFamily="18" charset="0"/>
                </a:rPr>
                <a:t>     Элективные курсы ««Компьютерная графика. </a:t>
              </a:r>
              <a:r>
                <a:rPr lang="en-US" sz="1700" dirty="0" smtClean="0">
                  <a:latin typeface="Times New Roman" pitchFamily="18" charset="0"/>
                </a:rPr>
                <a:t>Corel DRAW</a:t>
              </a:r>
              <a:r>
                <a:rPr lang="ru-RU" sz="1700" dirty="0" smtClean="0">
                  <a:latin typeface="Times New Roman" pitchFamily="18" charset="0"/>
                </a:rPr>
                <a:t>», «Технология предпринимательства», «Домашний очаг»,</a:t>
              </a:r>
              <a:r>
                <a:rPr lang="en-US" sz="1700" dirty="0" smtClean="0">
                  <a:latin typeface="Times New Roman" pitchFamily="18" charset="0"/>
                </a:rPr>
                <a:t> </a:t>
              </a:r>
              <a:r>
                <a:rPr lang="ru-RU" sz="1700" dirty="0" smtClean="0">
                  <a:latin typeface="Times New Roman" pitchFamily="18" charset="0"/>
                </a:rPr>
                <a:t>«Юный программист», «Основы </a:t>
              </a:r>
              <a:r>
                <a:rPr lang="ru-RU" sz="1700" dirty="0" err="1" smtClean="0">
                  <a:latin typeface="Times New Roman" pitchFamily="18" charset="0"/>
                </a:rPr>
                <a:t>сайтостроения</a:t>
              </a:r>
              <a:r>
                <a:rPr lang="ru-RU" sz="1700" dirty="0" smtClean="0">
                  <a:latin typeface="Times New Roman" pitchFamily="18" charset="0"/>
                </a:rPr>
                <a:t>»,  </a:t>
              </a:r>
              <a:r>
                <a:rPr lang="ru-RU" sz="1700" smtClean="0">
                  <a:latin typeface="Times New Roman" pitchFamily="18" charset="0"/>
                </a:rPr>
                <a:t>«Моделирование».</a:t>
              </a:r>
              <a:endParaRPr lang="ru-RU" sz="1700" dirty="0" smtClean="0">
                <a:latin typeface="Times New Roman" pitchFamily="18" charset="0"/>
              </a:endParaRPr>
            </a:p>
            <a:p>
              <a:pPr marL="182563" indent="-182563" eaLnBrk="0" hangingPunct="0">
                <a:lnSpc>
                  <a:spcPct val="80000"/>
                </a:lnSpc>
                <a:spcBef>
                  <a:spcPct val="20000"/>
                </a:spcBef>
              </a:pPr>
              <a:endParaRPr lang="ru-RU" sz="1400" dirty="0">
                <a:latin typeface="Times New Roman" pitchFamily="18" charset="0"/>
              </a:endParaRPr>
            </a:p>
          </p:txBody>
        </p:sp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>
              <a:off x="4150" y="981"/>
              <a:ext cx="1" cy="22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grpSp>
        <p:nvGrpSpPr>
          <p:cNvPr id="37892" name="Group 12"/>
          <p:cNvGrpSpPr>
            <a:grpSpLocks/>
          </p:cNvGrpSpPr>
          <p:nvPr/>
        </p:nvGrpSpPr>
        <p:grpSpPr bwMode="auto">
          <a:xfrm>
            <a:off x="428625" y="3286125"/>
            <a:ext cx="8143875" cy="3495675"/>
            <a:chOff x="295" y="300"/>
            <a:chExt cx="5125" cy="2731"/>
          </a:xfrm>
        </p:grpSpPr>
        <p:grpSp>
          <p:nvGrpSpPr>
            <p:cNvPr id="37894" name="Group 2"/>
            <p:cNvGrpSpPr>
              <a:grpSpLocks/>
            </p:cNvGrpSpPr>
            <p:nvPr/>
          </p:nvGrpSpPr>
          <p:grpSpPr bwMode="auto">
            <a:xfrm>
              <a:off x="295" y="346"/>
              <a:ext cx="2449" cy="2685"/>
              <a:chOff x="295" y="346"/>
              <a:chExt cx="2449" cy="2685"/>
            </a:xfrm>
          </p:grpSpPr>
          <p:sp>
            <p:nvSpPr>
              <p:cNvPr id="39947" name="AutoShape 3"/>
              <p:cNvSpPr>
                <a:spLocks noChangeArrowheads="1"/>
              </p:cNvSpPr>
              <p:nvPr/>
            </p:nvSpPr>
            <p:spPr bwMode="auto">
              <a:xfrm>
                <a:off x="295" y="346"/>
                <a:ext cx="2449" cy="63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>
                <a:flatTx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ru-RU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  <a:latin typeface="Times New Roman" pitchFamily="18" charset="0"/>
                  </a:rPr>
                  <a:t>Физико-математический профиль обучения</a:t>
                </a:r>
              </a:p>
            </p:txBody>
          </p:sp>
          <p:sp>
            <p:nvSpPr>
              <p:cNvPr id="39948" name="AutoShape 4"/>
              <p:cNvSpPr>
                <a:spLocks noChangeArrowheads="1"/>
              </p:cNvSpPr>
              <p:nvPr/>
            </p:nvSpPr>
            <p:spPr bwMode="auto">
              <a:xfrm>
                <a:off x="295" y="1298"/>
                <a:ext cx="2449" cy="173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CCFF"/>
                </a:extrusionClr>
              </a:sp3d>
            </p:spPr>
            <p:txBody>
              <a:bodyPr>
                <a:flatTx/>
              </a:bodyPr>
              <a:lstStyle/>
              <a:p>
                <a:pPr marL="182563" indent="-182563" eaLnBrk="0" hangingPunct="0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ru-RU" sz="1600" dirty="0">
                    <a:latin typeface="Times New Roman" pitchFamily="18" charset="0"/>
                  </a:rPr>
                  <a:t>	</a:t>
                </a:r>
                <a:r>
                  <a:rPr lang="ru-RU" sz="1600" dirty="0" smtClean="0">
                    <a:latin typeface="Times New Roman" pitchFamily="18" charset="0"/>
                  </a:rPr>
                  <a:t>	 </a:t>
                </a:r>
                <a:r>
                  <a:rPr lang="ru-RU" sz="1600" dirty="0">
                    <a:latin typeface="Times New Roman" pitchFamily="18" charset="0"/>
                  </a:rPr>
                  <a:t>Элективные курсы профильной подготовки «Решение </a:t>
                </a:r>
                <a:r>
                  <a:rPr lang="ru-RU" sz="1600" dirty="0" smtClean="0">
                    <a:latin typeface="Times New Roman" pitchFamily="18" charset="0"/>
                  </a:rPr>
                  <a:t>нестандартных задач </a:t>
                </a:r>
                <a:r>
                  <a:rPr lang="ru-RU" sz="1600" dirty="0">
                    <a:latin typeface="Times New Roman" pitchFamily="18" charset="0"/>
                  </a:rPr>
                  <a:t>по физике», «Решение задач по математике», </a:t>
                </a:r>
                <a:r>
                  <a:rPr lang="ru-RU" sz="1600" dirty="0" smtClean="0">
                    <a:latin typeface="Times New Roman" pitchFamily="18" charset="0"/>
                  </a:rPr>
                  <a:t>«Избранные вопросы математики», «Графики как средство информации»,</a:t>
                </a:r>
                <a:endParaRPr lang="ru-RU" sz="1600" dirty="0">
                  <a:latin typeface="Times New Roman" pitchFamily="18" charset="0"/>
                </a:endParaRPr>
              </a:p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6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37895" name="Group 6"/>
            <p:cNvGrpSpPr>
              <a:grpSpLocks/>
            </p:cNvGrpSpPr>
            <p:nvPr/>
          </p:nvGrpSpPr>
          <p:grpSpPr bwMode="auto">
            <a:xfrm>
              <a:off x="2971" y="300"/>
              <a:ext cx="2449" cy="2722"/>
              <a:chOff x="2241" y="9054"/>
              <a:chExt cx="7560" cy="5040"/>
            </a:xfrm>
          </p:grpSpPr>
          <p:sp>
            <p:nvSpPr>
              <p:cNvPr id="39944" name="AutoShape 7"/>
              <p:cNvSpPr>
                <a:spLocks noChangeArrowheads="1"/>
              </p:cNvSpPr>
              <p:nvPr/>
            </p:nvSpPr>
            <p:spPr bwMode="auto">
              <a:xfrm>
                <a:off x="2241" y="9054"/>
                <a:ext cx="7560" cy="108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>
                <a:flatTx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ru-RU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  <a:latin typeface="Times New Roman" pitchFamily="18" charset="0"/>
                  </a:rPr>
                  <a:t>Химико-биологический  </a:t>
                </a:r>
              </a:p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ru-RU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  <a:latin typeface="Times New Roman" pitchFamily="18" charset="0"/>
                  </a:rPr>
                  <a:t>профиль обучения</a:t>
                </a:r>
              </a:p>
            </p:txBody>
          </p:sp>
          <p:sp>
            <p:nvSpPr>
              <p:cNvPr id="37897" name="AutoShape 8"/>
              <p:cNvSpPr>
                <a:spLocks noChangeArrowheads="1"/>
              </p:cNvSpPr>
              <p:nvPr/>
            </p:nvSpPr>
            <p:spPr bwMode="auto">
              <a:xfrm>
                <a:off x="2241" y="10494"/>
                <a:ext cx="7560" cy="36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CCFF"/>
                </a:extrusionClr>
              </a:sp3d>
            </p:spPr>
            <p:txBody>
              <a:bodyPr>
                <a:flatTx/>
              </a:bodyPr>
              <a:lstStyle/>
              <a:p>
                <a:pPr marL="182563" indent="-182563" eaLnBrk="0" hangingPunct="0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sz="1600" dirty="0">
                    <a:latin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</a:rPr>
                  <a:t>   </a:t>
                </a:r>
                <a:r>
                  <a:rPr lang="ru-RU" sz="1600" dirty="0">
                    <a:latin typeface="Times New Roman" pitchFamily="18" charset="0"/>
                  </a:rPr>
                  <a:t>Элективные курсы </a:t>
                </a:r>
                <a:r>
                  <a:rPr lang="ru-RU" sz="1600" dirty="0" smtClean="0">
                    <a:latin typeface="Times New Roman" pitchFamily="18" charset="0"/>
                  </a:rPr>
                  <a:t>:«Химия элементов», «Решение </a:t>
                </a:r>
                <a:r>
                  <a:rPr lang="ru-RU" sz="1600" dirty="0">
                    <a:latin typeface="Times New Roman" pitchFamily="18" charset="0"/>
                  </a:rPr>
                  <a:t>нестандартных задач по химии», «Введение в фармакологию», «Основы медицинских знаний», «Решение задач по генетике</a:t>
                </a:r>
                <a:r>
                  <a:rPr lang="ru-RU" sz="1600" dirty="0" smtClean="0">
                    <a:latin typeface="Times New Roman" pitchFamily="18" charset="0"/>
                  </a:rPr>
                  <a:t>», «Здоровый образ жизни», «От пекарни до биотехнологии»</a:t>
                </a:r>
                <a:endParaRPr lang="ru-RU" sz="1600" dirty="0">
                  <a:latin typeface="Times New Roman" pitchFamily="18" charset="0"/>
                </a:endParaRPr>
              </a:p>
            </p:txBody>
          </p:sp>
          <p:sp>
            <p:nvSpPr>
              <p:cNvPr id="37898" name="Line 9"/>
              <p:cNvSpPr>
                <a:spLocks noChangeShapeType="1"/>
              </p:cNvSpPr>
              <p:nvPr/>
            </p:nvSpPr>
            <p:spPr bwMode="auto">
              <a:xfrm>
                <a:off x="5841" y="1013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 type="triangle" w="med" len="med"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80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</p:grpSp>
      </p:grp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438400" y="4114800"/>
            <a:ext cx="77788" cy="2428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 b="1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533400" y="533400"/>
            <a:ext cx="8121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</a:rPr>
              <a:t>   Мониторинг поступления выпускников в профессиональные учебные учреждения в соответствии с изучаемым в школе профилем (%) с 2007-2012 г.г.</a:t>
            </a:r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304800" y="2362200"/>
          <a:ext cx="8534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7200" y="2286000"/>
            <a:ext cx="81534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990600"/>
            <a:ext cx="5867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charset="0"/>
              </a:rPr>
              <a:t>Поступление выпускников 11-х классов в профессиональные учебные учреждения в 2012г. (%)</a:t>
            </a:r>
          </a:p>
        </p:txBody>
      </p:sp>
      <p:graphicFrame>
        <p:nvGraphicFramePr>
          <p:cNvPr id="11" name="Диаграмма 16"/>
          <p:cNvGraphicFramePr>
            <a:graphicFrameLocks/>
          </p:cNvGraphicFramePr>
          <p:nvPr/>
        </p:nvGraphicFramePr>
        <p:xfrm>
          <a:off x="1371600" y="2286000"/>
          <a:ext cx="6629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 b="1"/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990600" y="440085"/>
            <a:ext cx="754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0363"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</a:rPr>
              <a:t>Цель </a:t>
            </a:r>
            <a:r>
              <a:rPr lang="ru-RU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профориентационной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</a:rPr>
              <a:t> работы</a:t>
            </a:r>
            <a:r>
              <a:rPr lang="ru-RU" sz="2800" b="1" dirty="0" smtClean="0">
                <a:latin typeface="Times New Roman" pitchFamily="18" charset="0"/>
              </a:rPr>
              <a:t>   </a:t>
            </a:r>
            <a:r>
              <a:rPr lang="ru-RU" sz="2800" b="1" dirty="0">
                <a:latin typeface="Times New Roman" pitchFamily="18" charset="0"/>
              </a:rPr>
              <a:t>-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организация психолого-педагогического сопровождения процесса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обучения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, предоставление возможности выбора обучающимся индивидуального образовательного маршрута, оказание помощи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учащимся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 профессиональном самоопределении</a:t>
            </a:r>
          </a:p>
        </p:txBody>
      </p:sp>
      <p:pic>
        <p:nvPicPr>
          <p:cNvPr id="12293" name="Picture 44" descr="Баннер_сл_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350" y="4648200"/>
            <a:ext cx="7689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410200"/>
          </a:xfrm>
        </p:spPr>
        <p:txBody>
          <a:bodyPr/>
          <a:lstStyle/>
          <a:p>
            <a:pPr>
              <a:buNone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ru-RU" b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Профориентация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</a:t>
            </a:r>
          </a:p>
          <a:p>
            <a:pPr algn="just">
              <a:buNone/>
            </a:pPr>
            <a:r>
              <a:rPr lang="ru-RU" sz="2800" kern="12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это система учебно-воспитательной работы, направленной на усвоение учащимися необходимого объема знаний о социально-экономических и психофизических характеристиках профессий.</a:t>
            </a:r>
            <a:r>
              <a:rPr kumimoji="0" lang="ru-RU" sz="2800" b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Она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реализуется через учебно-воспитательный процесс, внеурочную и внешкольную работу с учащимися.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200400" y="2895600"/>
            <a:ext cx="2895600" cy="1863725"/>
            <a:chOff x="3720" y="2387"/>
            <a:chExt cx="1675" cy="1322"/>
          </a:xfrm>
        </p:grpSpPr>
        <p:graphicFrame>
          <p:nvGraphicFramePr>
            <p:cNvPr id="6146" name="Object 4"/>
            <p:cNvGraphicFramePr>
              <a:graphicFrameLocks noChangeAspect="1"/>
            </p:cNvGraphicFramePr>
            <p:nvPr/>
          </p:nvGraphicFramePr>
          <p:xfrm>
            <a:off x="3896" y="2387"/>
            <a:ext cx="1361" cy="1322"/>
          </p:xfrm>
          <a:graphic>
            <a:graphicData uri="http://schemas.openxmlformats.org/presentationml/2006/ole">
              <p:oleObj spid="_x0000_s6146" name="Image" r:id="rId3" imgW="1345557" imgH="1307937" progId="">
                <p:embed/>
              </p:oleObj>
            </a:graphicData>
          </a:graphic>
        </p:graphicFrame>
        <p:sp>
          <p:nvSpPr>
            <p:cNvPr id="6177" name="Text Box 5"/>
            <p:cNvSpPr txBox="1">
              <a:spLocks noChangeArrowheads="1"/>
            </p:cNvSpPr>
            <p:nvPr/>
          </p:nvSpPr>
          <p:spPr bwMode="auto">
            <a:xfrm>
              <a:off x="3720" y="2711"/>
              <a:ext cx="1675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None/>
                <a:defRPr/>
              </a:pPr>
              <a:r>
                <a:rPr lang="ru-RU" sz="2400" b="1" dirty="0" smtClean="0">
                  <a:solidFill>
                    <a:srgbClr val="990033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rPr>
                <a:t>Педагогический коллектив</a:t>
              </a:r>
              <a:endPara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6148" name="Freeform 7"/>
          <p:cNvSpPr>
            <a:spLocks/>
          </p:cNvSpPr>
          <p:nvPr/>
        </p:nvSpPr>
        <p:spPr bwMode="gray">
          <a:xfrm rot="19514531" flipH="1">
            <a:off x="2400300" y="3944938"/>
            <a:ext cx="1162050" cy="49688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_s1037"/>
          <p:cNvSpPr>
            <a:spLocks noChangeArrowheads="1"/>
          </p:cNvSpPr>
          <p:nvPr/>
        </p:nvSpPr>
        <p:spPr bwMode="auto">
          <a:xfrm>
            <a:off x="228600" y="4343400"/>
            <a:ext cx="2895600" cy="19812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/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Классные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руководители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1037"/>
          <p:cNvSpPr>
            <a:spLocks noChangeArrowheads="1"/>
          </p:cNvSpPr>
          <p:nvPr/>
        </p:nvSpPr>
        <p:spPr bwMode="auto">
          <a:xfrm>
            <a:off x="6019800" y="4343400"/>
            <a:ext cx="2895600" cy="20574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Left"/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Библиотекарь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_s1037"/>
          <p:cNvSpPr>
            <a:spLocks noChangeArrowheads="1"/>
          </p:cNvSpPr>
          <p:nvPr/>
        </p:nvSpPr>
        <p:spPr bwMode="auto">
          <a:xfrm>
            <a:off x="3200400" y="4876800"/>
            <a:ext cx="2819400" cy="18636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Учителя –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предметники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Freeform 6"/>
          <p:cNvSpPr>
            <a:spLocks/>
          </p:cNvSpPr>
          <p:nvPr/>
        </p:nvSpPr>
        <p:spPr bwMode="gray">
          <a:xfrm rot="1353322">
            <a:off x="5605463" y="4056063"/>
            <a:ext cx="1130300" cy="44450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_s1037"/>
          <p:cNvSpPr>
            <a:spLocks noChangeArrowheads="1"/>
          </p:cNvSpPr>
          <p:nvPr/>
        </p:nvSpPr>
        <p:spPr bwMode="auto">
          <a:xfrm>
            <a:off x="152400" y="1752600"/>
            <a:ext cx="3124200" cy="228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Медицинский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работник 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_s1037"/>
          <p:cNvSpPr>
            <a:spLocks noChangeArrowheads="1"/>
          </p:cNvSpPr>
          <p:nvPr/>
        </p:nvSpPr>
        <p:spPr bwMode="auto">
          <a:xfrm>
            <a:off x="3124200" y="304800"/>
            <a:ext cx="3276600" cy="201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dirty="0" smtClean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 воспитательной работе,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научно-методической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работе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_s1037"/>
          <p:cNvSpPr>
            <a:spLocks noChangeArrowheads="1"/>
          </p:cNvSpPr>
          <p:nvPr/>
        </p:nvSpPr>
        <p:spPr bwMode="auto">
          <a:xfrm>
            <a:off x="6248400" y="1752600"/>
            <a:ext cx="2743200" cy="228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Социальный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школьный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Freeform 6"/>
          <p:cNvSpPr>
            <a:spLocks/>
          </p:cNvSpPr>
          <p:nvPr/>
        </p:nvSpPr>
        <p:spPr bwMode="gray">
          <a:xfrm rot="19082214">
            <a:off x="4457731" y="2367051"/>
            <a:ext cx="869950" cy="447675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Freeform 6"/>
          <p:cNvSpPr>
            <a:spLocks/>
          </p:cNvSpPr>
          <p:nvPr/>
        </p:nvSpPr>
        <p:spPr bwMode="gray">
          <a:xfrm rot="-463118">
            <a:off x="5527675" y="2844800"/>
            <a:ext cx="944563" cy="446088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Freeform 7"/>
          <p:cNvSpPr>
            <a:spLocks/>
          </p:cNvSpPr>
          <p:nvPr/>
        </p:nvSpPr>
        <p:spPr bwMode="gray">
          <a:xfrm rot="20926402" flipH="1">
            <a:off x="3005138" y="2827338"/>
            <a:ext cx="906462" cy="42545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Freeform 15"/>
          <p:cNvSpPr>
            <a:spLocks/>
          </p:cNvSpPr>
          <p:nvPr/>
        </p:nvSpPr>
        <p:spPr bwMode="gray">
          <a:xfrm rot="17817550" flipH="1">
            <a:off x="4006850" y="4468813"/>
            <a:ext cx="900113" cy="48418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8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Система </a:t>
            </a:r>
            <a: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  <a:t/>
            </a:r>
            <a:b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</a:br>
            <a: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  <a:t>профессиональной 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ориентации школьников: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914400" y="2060575"/>
            <a:ext cx="7772400" cy="4070350"/>
          </a:xfrm>
          <a:noFill/>
          <a:ln/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Профессиональное </a:t>
            </a:r>
            <a:r>
              <a:rPr lang="ru-RU" b="1" dirty="0">
                <a:latin typeface="Georgia" pitchFamily="18" charset="0"/>
              </a:rPr>
              <a:t>просвещение</a:t>
            </a:r>
            <a:r>
              <a:rPr lang="ru-RU" dirty="0">
                <a:latin typeface="Georgia" pitchFamily="18" charset="0"/>
              </a:rPr>
              <a:t>;</a:t>
            </a:r>
          </a:p>
          <a:p>
            <a:r>
              <a:rPr lang="ru-RU" dirty="0" smtClean="0">
                <a:latin typeface="Georgia" pitchFamily="18" charset="0"/>
              </a:rPr>
              <a:t>Профессиональное </a:t>
            </a:r>
            <a:r>
              <a:rPr lang="ru-RU" b="1" dirty="0" smtClean="0">
                <a:latin typeface="Georgia" pitchFamily="18" charset="0"/>
              </a:rPr>
              <a:t>воспитание</a:t>
            </a:r>
            <a:r>
              <a:rPr lang="ru-RU" dirty="0" smtClean="0">
                <a:latin typeface="Georgia" pitchFamily="18" charset="0"/>
              </a:rPr>
              <a:t>;</a:t>
            </a:r>
            <a:endParaRPr lang="ru-RU" dirty="0"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</a:rPr>
              <a:t>Профессиональная </a:t>
            </a:r>
            <a:r>
              <a:rPr lang="ru-RU" dirty="0" smtClean="0">
                <a:latin typeface="Georgia" pitchFamily="18" charset="0"/>
              </a:rPr>
              <a:t>диагностика, </a:t>
            </a:r>
            <a:r>
              <a:rPr lang="ru-RU" b="1" dirty="0" smtClean="0">
                <a:latin typeface="Georgia" pitchFamily="18" charset="0"/>
              </a:rPr>
              <a:t>консультация</a:t>
            </a:r>
            <a:r>
              <a:rPr lang="ru-RU" dirty="0" smtClean="0">
                <a:latin typeface="Georgia" pitchFamily="18" charset="0"/>
              </a:rPr>
              <a:t>;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610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</a:rPr>
              <a:t>Пропедевтический этап (1-4 классы)</a:t>
            </a:r>
            <a:endParaRPr lang="ru-RU" sz="2400" b="1" dirty="0">
              <a:solidFill>
                <a:srgbClr val="16165D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</a:rPr>
              <a:t>Цель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</a:rPr>
              <a:t>: Формирование у учащихся нравственной установки выбора профессии, интереса к наиболее распространённым.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</a:rPr>
              <a:t>Этап поисковой направленности (5-7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</a:rPr>
              <a:t> Формирование профессиональных намерений, осознания своих интересов, способностей, общественных ценностей, связанных с выбором профессии и своего места в обществе.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</a:rPr>
              <a:t>Этап развития профессионального самосознания (8-9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</a:rPr>
              <a:t> Формирование психического новообразования «выбор профессии».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</a:rPr>
              <a:t>Этап уточнения социально – профессионального статуса (10-11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</a:rPr>
              <a:t> Социально-профессиональная адаптация старшеклассников.</a:t>
            </a:r>
            <a:endParaRPr lang="ru-RU" sz="2400" dirty="0">
              <a:solidFill>
                <a:srgbClr val="16165D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16165D"/>
              </a:solidFill>
              <a:latin typeface="Arial" charset="0"/>
            </a:endParaRPr>
          </a:p>
          <a:p>
            <a:pPr>
              <a:defRPr/>
            </a:pPr>
            <a:endParaRPr lang="ru-RU" sz="2400" dirty="0">
              <a:solidFill>
                <a:srgbClr val="16165D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rgbClr val="16165D"/>
              </a:solidFill>
              <a:latin typeface="Times New Roman" pitchFamily="18" charset="0"/>
            </a:endParaRPr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1676400" y="304800"/>
            <a:ext cx="586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charset="0"/>
              </a:rPr>
              <a:t>Профессиональная ориентация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charset="0"/>
              </a:rPr>
              <a:t>по ступеням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077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/>
              <a:t>                            </a:t>
            </a:r>
            <a:r>
              <a:rPr lang="ru-RU" sz="2400" b="1" u="sng" dirty="0">
                <a:latin typeface="Georgia" pitchFamily="18" charset="0"/>
              </a:rPr>
              <a:t>1-4 классы:</a:t>
            </a:r>
            <a:r>
              <a:rPr lang="ru-RU" sz="2400" b="1" dirty="0">
                <a:latin typeface="Georgia" pitchFamily="18" charset="0"/>
              </a:rPr>
              <a:t> </a:t>
            </a:r>
          </a:p>
          <a:p>
            <a:r>
              <a:rPr lang="ru-RU" sz="2400" dirty="0" smtClean="0">
                <a:latin typeface="Georgia" pitchFamily="18" charset="0"/>
              </a:rPr>
              <a:t>формирование </a:t>
            </a:r>
            <a:r>
              <a:rPr lang="ru-RU" sz="2400" dirty="0">
                <a:latin typeface="Georgia" pitchFamily="18" charset="0"/>
              </a:rPr>
              <a:t>у младших школьников ценностного отношения к труду, понимание его роли в жизни человека и в обществе; </a:t>
            </a:r>
          </a:p>
          <a:p>
            <a:r>
              <a:rPr lang="ru-RU" sz="2400" dirty="0">
                <a:latin typeface="Georgia" pitchFamily="18" charset="0"/>
              </a:rPr>
              <a:t>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u="sng" dirty="0">
                <a:latin typeface="Georgia" pitchFamily="18" charset="0"/>
              </a:rPr>
              <a:t>5-7 классы: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Georgia" pitchFamily="18" charset="0"/>
              </a:rPr>
              <a:t>развитие у школьников личностного смысла в приобретении познавательного опыта и интереса к профессиональной деятельности;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latin typeface="Georgia" pitchFamily="18" charset="0"/>
              </a:rPr>
              <a:t>представления о собственных интересах и возможностях (формирование образа “Я”);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latin typeface="Georgia" pitchFamily="18" charset="0"/>
              </a:rPr>
              <a:t>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 и культуре.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u="sng" dirty="0">
                <a:latin typeface="Georgia" pitchFamily="18" charset="0"/>
              </a:rPr>
              <a:t>8-9 классы: </a:t>
            </a:r>
          </a:p>
          <a:p>
            <a:r>
              <a:rPr lang="ru-RU" sz="2400" dirty="0">
                <a:latin typeface="Georgia" pitchFamily="18" charset="0"/>
              </a:rPr>
              <a:t>уточнение образовательного запроса в ходе факультативных занятий и других курсов по выбору; </a:t>
            </a:r>
          </a:p>
          <a:p>
            <a:r>
              <a:rPr lang="ru-RU" sz="2400" dirty="0">
                <a:latin typeface="Georgia" pitchFamily="18" charset="0"/>
              </a:rPr>
              <a:t>групповое и индивидуальное консультирование с целью выявления и формирования адекватного принятия решения о выборе профиля обучения;</a:t>
            </a:r>
          </a:p>
          <a:p>
            <a:r>
              <a:rPr lang="ru-RU" sz="2400" dirty="0">
                <a:latin typeface="Georgia" pitchFamily="18" charset="0"/>
              </a:rPr>
              <a:t> формирование образовательного запроса, соответствующего интересам и способностям, ценностным ориентациям.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2305</TotalTime>
  <Words>733</Words>
  <Application>Microsoft Office PowerPoint</Application>
  <PresentationFormat>Экран (4:3)</PresentationFormat>
  <Paragraphs>147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Cloud skipper design template</vt:lpstr>
      <vt:lpstr>Image</vt:lpstr>
      <vt:lpstr>Слайд 1</vt:lpstr>
      <vt:lpstr>Слайд 2</vt:lpstr>
      <vt:lpstr>Слайд 3</vt:lpstr>
      <vt:lpstr>Слайд 4</vt:lpstr>
      <vt:lpstr>Система  профессиональной ориентации школьников:</vt:lpstr>
      <vt:lpstr>Слайд 6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Источник информации о будущей профессии</vt:lpstr>
      <vt:lpstr>Когда Вы впервые задумались  о будущей профессии?</vt:lpstr>
      <vt:lpstr>Рейтинг профессий, выбираемых выпускниками</vt:lpstr>
      <vt:lpstr>Сотрудничество с учреждениями начального и среднего профессионального образования</vt:lpstr>
      <vt:lpstr>Сотрудничество с учреждениями высшего образования</vt:lpstr>
      <vt:lpstr>профориентация</vt:lpstr>
      <vt:lpstr>Слайд 17</vt:lpstr>
      <vt:lpstr>Слайд 18</vt:lpstr>
      <vt:lpstr>Слайд 19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training presentation</dc:title>
  <dc:creator>Microsoft Corporation</dc:creator>
  <cp:lastModifiedBy>user</cp:lastModifiedBy>
  <cp:revision>241</cp:revision>
  <cp:lastPrinted>1601-01-01T00:00:00Z</cp:lastPrinted>
  <dcterms:created xsi:type="dcterms:W3CDTF">2003-03-27T19:05:06Z</dcterms:created>
  <dcterms:modified xsi:type="dcterms:W3CDTF">2014-06-25T15:31:44Z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PInstallLocation">
    <vt:lpwstr>{My Templates}</vt:lpwstr>
  </property>
  <property fmtid="{D5CDD505-2E9C-101B-9397-08002B2CF9AE}" pid="3" name="PrimaryImageGen">
    <vt:lpwstr>1</vt:lpwstr>
  </property>
  <property fmtid="{D5CDD505-2E9C-101B-9397-08002B2CF9AE}" pid="4" name="TPCommandLine">
    <vt:lpwstr>{PP} /n {FilePath}</vt:lpwstr>
  </property>
  <property fmtid="{D5CDD505-2E9C-101B-9397-08002B2CF9AE}" pid="5" name="ContentTypeId">
    <vt:lpwstr>0x0101006025706CF4CD034688BEBAE97A2E701D020200C3831ACA17D8814887A164412888521E</vt:lpwstr>
  </property>
  <property fmtid="{D5CDD505-2E9C-101B-9397-08002B2CF9AE}" pid="6" name="display_urn:schemas-microsoft-com:office:office#APAuthor">
    <vt:lpwstr>REDMOND\cynvey</vt:lpwstr>
  </property>
  <property fmtid="{D5CDD505-2E9C-101B-9397-08002B2CF9AE}" pid="7" name="APAuthor">
    <vt:lpwstr>191</vt:lpwstr>
  </property>
  <property fmtid="{D5CDD505-2E9C-101B-9397-08002B2CF9AE}" pid="8" name="IsDeleted">
    <vt:lpwstr>0</vt:lpwstr>
  </property>
  <property fmtid="{D5CDD505-2E9C-101B-9397-08002B2CF9AE}" pid="9" name="Milestone">
    <vt:lpwstr>Continuous</vt:lpwstr>
  </property>
  <property fmtid="{D5CDD505-2E9C-101B-9397-08002B2CF9AE}" pid="10" name="ShowIn">
    <vt:lpwstr>Show everywhere</vt:lpwstr>
  </property>
  <property fmtid="{D5CDD505-2E9C-101B-9397-08002B2CF9AE}" pid="11" name="UANotes">
    <vt:lpwstr>399466L. LEGACY FROM TOW. . updated design and some updates to text. SEO Pilot 2008</vt:lpwstr>
  </property>
  <property fmtid="{D5CDD505-2E9C-101B-9397-08002B2CF9AE}" pid="12" name="TemplateStatus">
    <vt:lpwstr>Complete</vt:lpwstr>
  </property>
  <property fmtid="{D5CDD505-2E9C-101B-9397-08002B2CF9AE}" pid="13" name="TPAppVersion">
    <vt:lpwstr>11</vt:lpwstr>
  </property>
  <property fmtid="{D5CDD505-2E9C-101B-9397-08002B2CF9AE}" pid="14" name="IsSearchable">
    <vt:lpwstr>0</vt:lpwstr>
  </property>
  <property fmtid="{D5CDD505-2E9C-101B-9397-08002B2CF9AE}" pid="15" name="NumericId">
    <vt:lpwstr>-1.00000000000000</vt:lpwstr>
  </property>
  <property fmtid="{D5CDD505-2E9C-101B-9397-08002B2CF9AE}" pid="16" name="PublishTargets">
    <vt:lpwstr>OfficeOnline</vt:lpwstr>
  </property>
  <property fmtid="{D5CDD505-2E9C-101B-9397-08002B2CF9AE}" pid="17" name="TPLaunchHelpLinkType">
    <vt:lpwstr>Template</vt:lpwstr>
  </property>
  <property fmtid="{D5CDD505-2E9C-101B-9397-08002B2CF9AE}" pid="18" name="TPFriendlyName">
    <vt:lpwstr>Employee training presentation</vt:lpwstr>
  </property>
  <property fmtid="{D5CDD505-2E9C-101B-9397-08002B2CF9AE}" pid="19" name="display_urn:schemas-microsoft-com:office:office#APEditor">
    <vt:lpwstr>REDMOND\v-luannv</vt:lpwstr>
  </property>
  <property fmtid="{D5CDD505-2E9C-101B-9397-08002B2CF9AE}" pid="20" name="APEditor">
    <vt:lpwstr>92</vt:lpwstr>
  </property>
  <property fmtid="{D5CDD505-2E9C-101B-9397-08002B2CF9AE}" pid="21" name="Provider">
    <vt:lpwstr>EY006220130</vt:lpwstr>
  </property>
  <property fmtid="{D5CDD505-2E9C-101B-9397-08002B2CF9AE}" pid="22" name="SourceTitle">
    <vt:lpwstr>Employee training presentation</vt:lpwstr>
  </property>
  <property fmtid="{D5CDD505-2E9C-101B-9397-08002B2CF9AE}" pid="23" name="TPApplication">
    <vt:lpwstr>PowerPoint</vt:lpwstr>
  </property>
  <property fmtid="{D5CDD505-2E9C-101B-9397-08002B2CF9AE}" pid="24" name="TPLaunchHelpLink">
    <vt:lpwstr/>
  </property>
  <property fmtid="{D5CDD505-2E9C-101B-9397-08002B2CF9AE}" pid="25" name="OpenTemplate">
    <vt:lpwstr>1</vt:lpwstr>
  </property>
  <property fmtid="{D5CDD505-2E9C-101B-9397-08002B2CF9AE}" pid="26" name="UALocRecommendation">
    <vt:lpwstr>Localize</vt:lpwstr>
  </property>
  <property fmtid="{D5CDD505-2E9C-101B-9397-08002B2CF9AE}" pid="27" name="Applications">
    <vt:lpwstr>79;#Template 12;#64;#PowerPoint 2003;#184;#Office 2000;#182;#Office XP;#65;#Microsoft Office PowerPoint 2007</vt:lpwstr>
  </property>
  <property fmtid="{D5CDD505-2E9C-101B-9397-08002B2CF9AE}" pid="28" name="PublishStatusLookup">
    <vt:lpwstr>258176</vt:lpwstr>
  </property>
  <property fmtid="{D5CDD505-2E9C-101B-9397-08002B2CF9AE}" pid="29" name="TPComponent">
    <vt:lpwstr>PPTFiles</vt:lpwstr>
  </property>
  <property fmtid="{D5CDD505-2E9C-101B-9397-08002B2CF9AE}" pid="30" name="TPNamespace">
    <vt:lpwstr>POWERPNT</vt:lpwstr>
  </property>
  <property fmtid="{D5CDD505-2E9C-101B-9397-08002B2CF9AE}" pid="31" name="TPClientViewer">
    <vt:lpwstr>Microsoft Office PowerPoint</vt:lpwstr>
  </property>
  <property fmtid="{D5CDD505-2E9C-101B-9397-08002B2CF9AE}" pid="32" name="APTrustLevel">
    <vt:lpwstr>1.00000000000000</vt:lpwstr>
  </property>
  <property fmtid="{D5CDD505-2E9C-101B-9397-08002B2CF9AE}" pid="33" name="TrustLevel">
    <vt:lpwstr>Microsoft Managed Content</vt:lpwstr>
  </property>
  <property fmtid="{D5CDD505-2E9C-101B-9397-08002B2CF9AE}" pid="34" name="Content Type">
    <vt:lpwstr>OOFile</vt:lpwstr>
  </property>
  <property fmtid="{D5CDD505-2E9C-101B-9397-08002B2CF9AE}" pid="35" name="NumericAssetId">
    <vt:lpwstr/>
  </property>
  <property fmtid="{D5CDD505-2E9C-101B-9397-08002B2CF9AE}" pid="36" name="AssetType">
    <vt:lpwstr>TP</vt:lpwstr>
  </property>
  <property fmtid="{D5CDD505-2E9C-101B-9397-08002B2CF9AE}" pid="37" name="Markets">
    <vt:lpwstr/>
  </property>
  <property fmtid="{D5CDD505-2E9C-101B-9397-08002B2CF9AE}" pid="38" name="AppVer">
    <vt:lpwstr/>
  </property>
  <property fmtid="{D5CDD505-2E9C-101B-9397-08002B2CF9AE}" pid="39" name="AuthoringAssetId">
    <vt:lpwstr>TP006256168</vt:lpwstr>
  </property>
  <property fmtid="{D5CDD505-2E9C-101B-9397-08002B2CF9AE}" pid="40" name="AssetId">
    <vt:lpwstr>TS006256168</vt:lpwstr>
  </property>
</Properties>
</file>