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89" r:id="rId2"/>
    <p:sldId id="316" r:id="rId3"/>
    <p:sldId id="278" r:id="rId4"/>
    <p:sldId id="366" r:id="rId5"/>
    <p:sldId id="310" r:id="rId6"/>
    <p:sldId id="349" r:id="rId7"/>
    <p:sldId id="351" r:id="rId8"/>
    <p:sldId id="372" r:id="rId9"/>
    <p:sldId id="330" r:id="rId10"/>
    <p:sldId id="309" r:id="rId11"/>
    <p:sldId id="352" r:id="rId12"/>
    <p:sldId id="356" r:id="rId13"/>
    <p:sldId id="312" r:id="rId14"/>
    <p:sldId id="373" r:id="rId15"/>
    <p:sldId id="320" r:id="rId16"/>
    <p:sldId id="327" r:id="rId17"/>
    <p:sldId id="350" r:id="rId18"/>
    <p:sldId id="297" r:id="rId19"/>
    <p:sldId id="375" r:id="rId20"/>
    <p:sldId id="353" r:id="rId21"/>
    <p:sldId id="362" r:id="rId22"/>
    <p:sldId id="367" r:id="rId23"/>
    <p:sldId id="371" r:id="rId24"/>
    <p:sldId id="358" r:id="rId25"/>
    <p:sldId id="354" r:id="rId26"/>
    <p:sldId id="374" r:id="rId27"/>
    <p:sldId id="363" r:id="rId28"/>
    <p:sldId id="329" r:id="rId29"/>
    <p:sldId id="370" r:id="rId30"/>
    <p:sldId id="347" r:id="rId31"/>
    <p:sldId id="282" r:id="rId32"/>
    <p:sldId id="324" r:id="rId33"/>
  </p:sldIdLst>
  <p:sldSz cx="10080625" cy="7200900"/>
  <p:notesSz cx="6858000" cy="9144000"/>
  <p:defaultTextStyle>
    <a:defPPr>
      <a:defRPr lang="ru-RU"/>
    </a:defPPr>
    <a:lvl1pPr marL="0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202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404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606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808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6010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9212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2414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5616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8">
          <p15:clr>
            <a:srgbClr val="A4A3A4"/>
          </p15:clr>
        </p15:guide>
        <p15:guide id="4" pos="31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17B1"/>
    <a:srgbClr val="0000FF"/>
    <a:srgbClr val="2E0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70" autoAdjust="0"/>
    <p:restoredTop sz="79592" autoAdjust="0"/>
  </p:normalViewPr>
  <p:slideViewPr>
    <p:cSldViewPr>
      <p:cViewPr>
        <p:scale>
          <a:sx n="46" d="100"/>
          <a:sy n="46" d="100"/>
        </p:scale>
        <p:origin x="1445" y="115"/>
      </p:cViewPr>
      <p:guideLst>
        <p:guide orient="horz" pos="2160"/>
        <p:guide pos="2880"/>
        <p:guide orient="horz" pos="2268"/>
        <p:guide pos="31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6F4BE-6DD8-48EB-AEC3-CF9A6E74D58F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685800"/>
            <a:ext cx="4797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D015A-4FD0-483E-AC34-20FADB4D34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52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4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202" algn="l" defTabSz="9464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404" algn="l" defTabSz="9464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606" algn="l" defTabSz="9464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808" algn="l" defTabSz="9464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6010" algn="l" defTabSz="9464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9212" algn="l" defTabSz="9464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2414" algn="l" defTabSz="9464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5616" algn="l" defTabSz="9464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015A-4FD0-483E-AC34-20FADB4D344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305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015A-4FD0-483E-AC34-20FADB4D344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091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015A-4FD0-483E-AC34-20FADB4D344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558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015A-4FD0-483E-AC34-20FADB4D344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444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015A-4FD0-483E-AC34-20FADB4D3447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3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015A-4FD0-483E-AC34-20FADB4D3447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655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015A-4FD0-483E-AC34-20FADB4D3447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049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8" y="2236947"/>
            <a:ext cx="8568531" cy="15435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080510"/>
            <a:ext cx="7056438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6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9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2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5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EFCB-224F-40F0-9AF7-DEF158DFEFAD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D3CF-4A65-4CD8-B662-C732B9AED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EFCB-224F-40F0-9AF7-DEF158DFEFAD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D3CF-4A65-4CD8-B662-C732B9AED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4" y="288372"/>
            <a:ext cx="2268141" cy="61441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288372"/>
            <a:ext cx="6636412" cy="61441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EFCB-224F-40F0-9AF7-DEF158DFEFAD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D3CF-4A65-4CD8-B662-C732B9AED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EFCB-224F-40F0-9AF7-DEF158DFEFAD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D3CF-4A65-4CD8-B662-C732B9AED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1" y="4627246"/>
            <a:ext cx="8568531" cy="1430179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1" y="3052049"/>
            <a:ext cx="8568531" cy="1575196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2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4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6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8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60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92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2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5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EFCB-224F-40F0-9AF7-DEF158DFEFAD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D3CF-4A65-4CD8-B662-C732B9AED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032" y="1680212"/>
            <a:ext cx="4452276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319" y="1680212"/>
            <a:ext cx="4452276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EFCB-224F-40F0-9AF7-DEF158DFEFAD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D3CF-4A65-4CD8-B662-C732B9AED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11869"/>
            <a:ext cx="4454027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202" indent="0">
              <a:buNone/>
              <a:defRPr sz="2100" b="1"/>
            </a:lvl2pPr>
            <a:lvl3pPr marL="946404" indent="0">
              <a:buNone/>
              <a:defRPr sz="1900" b="1"/>
            </a:lvl3pPr>
            <a:lvl4pPr marL="1419606" indent="0">
              <a:buNone/>
              <a:defRPr sz="1700" b="1"/>
            </a:lvl4pPr>
            <a:lvl5pPr marL="1892808" indent="0">
              <a:buNone/>
              <a:defRPr sz="1700" b="1"/>
            </a:lvl5pPr>
            <a:lvl6pPr marL="2366010" indent="0">
              <a:buNone/>
              <a:defRPr sz="1700" b="1"/>
            </a:lvl6pPr>
            <a:lvl7pPr marL="2839212" indent="0">
              <a:buNone/>
              <a:defRPr sz="1700" b="1"/>
            </a:lvl7pPr>
            <a:lvl8pPr marL="3312414" indent="0">
              <a:buNone/>
              <a:defRPr sz="1700" b="1"/>
            </a:lvl8pPr>
            <a:lvl9pPr marL="378561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1" y="2283619"/>
            <a:ext cx="4454027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7" y="1611869"/>
            <a:ext cx="4455777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202" indent="0">
              <a:buNone/>
              <a:defRPr sz="2100" b="1"/>
            </a:lvl2pPr>
            <a:lvl3pPr marL="946404" indent="0">
              <a:buNone/>
              <a:defRPr sz="1900" b="1"/>
            </a:lvl3pPr>
            <a:lvl4pPr marL="1419606" indent="0">
              <a:buNone/>
              <a:defRPr sz="1700" b="1"/>
            </a:lvl4pPr>
            <a:lvl5pPr marL="1892808" indent="0">
              <a:buNone/>
              <a:defRPr sz="1700" b="1"/>
            </a:lvl5pPr>
            <a:lvl6pPr marL="2366010" indent="0">
              <a:buNone/>
              <a:defRPr sz="1700" b="1"/>
            </a:lvl6pPr>
            <a:lvl7pPr marL="2839212" indent="0">
              <a:buNone/>
              <a:defRPr sz="1700" b="1"/>
            </a:lvl7pPr>
            <a:lvl8pPr marL="3312414" indent="0">
              <a:buNone/>
              <a:defRPr sz="1700" b="1"/>
            </a:lvl8pPr>
            <a:lvl9pPr marL="378561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7" y="2283619"/>
            <a:ext cx="4455777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EFCB-224F-40F0-9AF7-DEF158DFEFAD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D3CF-4A65-4CD8-B662-C732B9AED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EFCB-224F-40F0-9AF7-DEF158DFEFAD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D3CF-4A65-4CD8-B662-C732B9AED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EFCB-224F-40F0-9AF7-DEF158DFEFAD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D3CF-4A65-4CD8-B662-C732B9AED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286703"/>
            <a:ext cx="3316456" cy="122015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4" y="286704"/>
            <a:ext cx="5635350" cy="614576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506856"/>
            <a:ext cx="3316456" cy="4925616"/>
          </a:xfrm>
        </p:spPr>
        <p:txBody>
          <a:bodyPr/>
          <a:lstStyle>
            <a:lvl1pPr marL="0" indent="0">
              <a:buNone/>
              <a:defRPr sz="1400"/>
            </a:lvl1pPr>
            <a:lvl2pPr marL="473202" indent="0">
              <a:buNone/>
              <a:defRPr sz="1200"/>
            </a:lvl2pPr>
            <a:lvl3pPr marL="946404" indent="0">
              <a:buNone/>
              <a:defRPr sz="1000"/>
            </a:lvl3pPr>
            <a:lvl4pPr marL="1419606" indent="0">
              <a:buNone/>
              <a:defRPr sz="900"/>
            </a:lvl4pPr>
            <a:lvl5pPr marL="1892808" indent="0">
              <a:buNone/>
              <a:defRPr sz="900"/>
            </a:lvl5pPr>
            <a:lvl6pPr marL="2366010" indent="0">
              <a:buNone/>
              <a:defRPr sz="900"/>
            </a:lvl6pPr>
            <a:lvl7pPr marL="2839212" indent="0">
              <a:buNone/>
              <a:defRPr sz="900"/>
            </a:lvl7pPr>
            <a:lvl8pPr marL="3312414" indent="0">
              <a:buNone/>
              <a:defRPr sz="900"/>
            </a:lvl8pPr>
            <a:lvl9pPr marL="378561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EFCB-224F-40F0-9AF7-DEF158DFEFAD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D3CF-4A65-4CD8-B662-C732B9AED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4" y="5040631"/>
            <a:ext cx="6048375" cy="5950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4" y="643414"/>
            <a:ext cx="6048375" cy="4320540"/>
          </a:xfrm>
        </p:spPr>
        <p:txBody>
          <a:bodyPr/>
          <a:lstStyle>
            <a:lvl1pPr marL="0" indent="0">
              <a:buNone/>
              <a:defRPr sz="3300"/>
            </a:lvl1pPr>
            <a:lvl2pPr marL="473202" indent="0">
              <a:buNone/>
              <a:defRPr sz="2900"/>
            </a:lvl2pPr>
            <a:lvl3pPr marL="946404" indent="0">
              <a:buNone/>
              <a:defRPr sz="2500"/>
            </a:lvl3pPr>
            <a:lvl4pPr marL="1419606" indent="0">
              <a:buNone/>
              <a:defRPr sz="2100"/>
            </a:lvl4pPr>
            <a:lvl5pPr marL="1892808" indent="0">
              <a:buNone/>
              <a:defRPr sz="2100"/>
            </a:lvl5pPr>
            <a:lvl6pPr marL="2366010" indent="0">
              <a:buNone/>
              <a:defRPr sz="2100"/>
            </a:lvl6pPr>
            <a:lvl7pPr marL="2839212" indent="0">
              <a:buNone/>
              <a:defRPr sz="2100"/>
            </a:lvl7pPr>
            <a:lvl8pPr marL="3312414" indent="0">
              <a:buNone/>
              <a:defRPr sz="2100"/>
            </a:lvl8pPr>
            <a:lvl9pPr marL="3785616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4" y="5635706"/>
            <a:ext cx="6048375" cy="845105"/>
          </a:xfrm>
        </p:spPr>
        <p:txBody>
          <a:bodyPr/>
          <a:lstStyle>
            <a:lvl1pPr marL="0" indent="0">
              <a:buNone/>
              <a:defRPr sz="1400"/>
            </a:lvl1pPr>
            <a:lvl2pPr marL="473202" indent="0">
              <a:buNone/>
              <a:defRPr sz="1200"/>
            </a:lvl2pPr>
            <a:lvl3pPr marL="946404" indent="0">
              <a:buNone/>
              <a:defRPr sz="1000"/>
            </a:lvl3pPr>
            <a:lvl4pPr marL="1419606" indent="0">
              <a:buNone/>
              <a:defRPr sz="900"/>
            </a:lvl4pPr>
            <a:lvl5pPr marL="1892808" indent="0">
              <a:buNone/>
              <a:defRPr sz="900"/>
            </a:lvl5pPr>
            <a:lvl6pPr marL="2366010" indent="0">
              <a:buNone/>
              <a:defRPr sz="900"/>
            </a:lvl6pPr>
            <a:lvl7pPr marL="2839212" indent="0">
              <a:buNone/>
              <a:defRPr sz="900"/>
            </a:lvl7pPr>
            <a:lvl8pPr marL="3312414" indent="0">
              <a:buNone/>
              <a:defRPr sz="900"/>
            </a:lvl8pPr>
            <a:lvl9pPr marL="378561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EFCB-224F-40F0-9AF7-DEF158DFEFAD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D3CF-4A65-4CD8-B662-C732B9AED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3" y="288370"/>
            <a:ext cx="9072562" cy="1200150"/>
          </a:xfrm>
          <a:prstGeom prst="rect">
            <a:avLst/>
          </a:prstGeom>
        </p:spPr>
        <p:txBody>
          <a:bodyPr vert="horz" lIns="94640" tIns="47320" rIns="94640" bIns="473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3" y="1680212"/>
            <a:ext cx="9072562" cy="4752261"/>
          </a:xfrm>
          <a:prstGeom prst="rect">
            <a:avLst/>
          </a:prstGeom>
        </p:spPr>
        <p:txBody>
          <a:bodyPr vert="horz" lIns="94640" tIns="47320" rIns="94640" bIns="473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032" y="6674169"/>
            <a:ext cx="2352146" cy="383381"/>
          </a:xfrm>
          <a:prstGeom prst="rect">
            <a:avLst/>
          </a:prstGeom>
        </p:spPr>
        <p:txBody>
          <a:bodyPr vert="horz" lIns="94640" tIns="47320" rIns="94640" bIns="473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CEFCB-224F-40F0-9AF7-DEF158DFEFAD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215" y="6674169"/>
            <a:ext cx="3192198" cy="383381"/>
          </a:xfrm>
          <a:prstGeom prst="rect">
            <a:avLst/>
          </a:prstGeom>
        </p:spPr>
        <p:txBody>
          <a:bodyPr vert="horz" lIns="94640" tIns="47320" rIns="94640" bIns="473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449" y="6674169"/>
            <a:ext cx="2352146" cy="383381"/>
          </a:xfrm>
          <a:prstGeom prst="rect">
            <a:avLst/>
          </a:prstGeom>
        </p:spPr>
        <p:txBody>
          <a:bodyPr vert="horz" lIns="94640" tIns="47320" rIns="94640" bIns="473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AD3CF-4A65-4CD8-B662-C732B9AED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46404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902" indent="-354902" algn="l" defTabSz="946404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953" indent="-295751" algn="l" defTabSz="946404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3005" indent="-236601" algn="l" defTabSz="94640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6207" indent="-236601" algn="l" defTabSz="94640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9409" indent="-236601" algn="l" defTabSz="946404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611" indent="-236601" algn="l" defTabSz="94640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5813" indent="-236601" algn="l" defTabSz="94640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9015" indent="-236601" algn="l" defTabSz="94640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2217" indent="-236601" algn="l" defTabSz="94640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4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202" algn="l" defTabSz="9464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404" algn="l" defTabSz="9464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606" algn="l" defTabSz="9464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808" algn="l" defTabSz="9464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6010" algn="l" defTabSz="9464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9212" algn="l" defTabSz="9464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2414" algn="l" defTabSz="9464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5616" algn="l" defTabSz="9464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579201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483392" cy="72009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 rot="10800000" flipV="1">
            <a:off x="2087984" y="2260499"/>
            <a:ext cx="7245500" cy="116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4640" tIns="47320" rIns="94640" bIns="47320">
            <a:spAutoFit/>
          </a:bodyPr>
          <a:lstStyle/>
          <a:p>
            <a:endParaRPr lang="ru-RU" sz="68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2" name="Заголовок 41"/>
          <p:cNvSpPr>
            <a:spLocks noGrp="1"/>
          </p:cNvSpPr>
          <p:nvPr>
            <p:ph type="ctrTitle"/>
          </p:nvPr>
        </p:nvSpPr>
        <p:spPr>
          <a:xfrm>
            <a:off x="1943968" y="1080170"/>
            <a:ext cx="6505177" cy="303995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5600" b="1" i="1" dirty="0" smtClean="0">
                <a:solidFill>
                  <a:srgbClr val="002060"/>
                </a:solidFill>
                <a:latin typeface="Arno Pro Smbd" pitchFamily="18" charset="0"/>
              </a:rPr>
              <a:t>Повторение стилей речи</a:t>
            </a:r>
            <a:r>
              <a:rPr lang="ru-RU" sz="5600" i="1" dirty="0">
                <a:solidFill>
                  <a:srgbClr val="002060"/>
                </a:solidFill>
                <a:latin typeface="Arno Pro Smbd" pitchFamily="18" charset="0"/>
              </a:rPr>
              <a:t/>
            </a:r>
            <a:br>
              <a:rPr lang="ru-RU" sz="5600" i="1" dirty="0">
                <a:solidFill>
                  <a:srgbClr val="002060"/>
                </a:solidFill>
                <a:latin typeface="Arno Pro Smbd" pitchFamily="18" charset="0"/>
              </a:rPr>
            </a:br>
            <a:r>
              <a:rPr lang="ru-RU" sz="5600" b="1" i="1" dirty="0" smtClean="0">
                <a:solidFill>
                  <a:srgbClr val="002060"/>
                </a:solidFill>
                <a:latin typeface="Arno Pro Smbd" pitchFamily="18" charset="0"/>
              </a:rPr>
              <a:t>6</a:t>
            </a:r>
            <a:r>
              <a:rPr lang="ru-RU" sz="3700" b="1" i="1" dirty="0" smtClean="0">
                <a:solidFill>
                  <a:srgbClr val="002060"/>
                </a:solidFill>
                <a:latin typeface="Arno Pro Smbd" pitchFamily="18" charset="0"/>
              </a:rPr>
              <a:t> </a:t>
            </a:r>
            <a:r>
              <a:rPr lang="ru-RU" sz="3700" b="1" i="1" dirty="0">
                <a:solidFill>
                  <a:srgbClr val="002060"/>
                </a:solidFill>
                <a:latin typeface="Arno Pro Smbd" pitchFamily="18" charset="0"/>
              </a:rPr>
              <a:t>класс</a:t>
            </a:r>
          </a:p>
        </p:txBody>
      </p:sp>
      <p:sp>
        <p:nvSpPr>
          <p:cNvPr id="43" name="Подзаголовок 42"/>
          <p:cNvSpPr>
            <a:spLocks noGrp="1"/>
          </p:cNvSpPr>
          <p:nvPr>
            <p:ph type="subTitle" idx="1"/>
          </p:nvPr>
        </p:nvSpPr>
        <p:spPr>
          <a:xfrm>
            <a:off x="1811340" y="4575566"/>
            <a:ext cx="7009233" cy="120015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9992" y="4464546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Подготовила учитель ГБОУ СОШ № 636 Гаврилова С.А.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  <p:bldP spid="4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1224508" flipV="1">
            <a:off x="2437398" y="-916014"/>
            <a:ext cx="6142924" cy="300065"/>
          </a:xfrm>
        </p:spPr>
        <p:txBody>
          <a:bodyPr>
            <a:noAutofit/>
          </a:bodyPr>
          <a:lstStyle/>
          <a:p>
            <a:endParaRPr lang="ru-RU" sz="29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7824" y="585567"/>
            <a:ext cx="7056784" cy="6015776"/>
          </a:xfrm>
        </p:spPr>
        <p:txBody>
          <a:bodyPr>
            <a:normAutofit/>
          </a:bodyPr>
          <a:lstStyle/>
          <a:p>
            <a:endParaRPr lang="ru-RU" sz="3600" b="1" i="1" dirty="0" smtClean="0">
              <a:solidFill>
                <a:srgbClr val="002060"/>
              </a:solidFill>
            </a:endParaRP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Как писателю удается достичь цели воздействия на читателя?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Назовите </a:t>
            </a:r>
            <a:r>
              <a:rPr lang="ru-RU" sz="4000" b="1" i="1" dirty="0">
                <a:solidFill>
                  <a:srgbClr val="002060"/>
                </a:solidFill>
              </a:rPr>
              <a:t>отличительные особенности художественного </a:t>
            </a:r>
            <a:r>
              <a:rPr lang="ru-RU" sz="4000" b="1" i="1" dirty="0" smtClean="0">
                <a:solidFill>
                  <a:srgbClr val="002060"/>
                </a:solidFill>
              </a:rPr>
              <a:t>стиля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593" y="1795200"/>
            <a:ext cx="2088232" cy="3591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1224508" flipV="1">
            <a:off x="2371108" y="-2143057"/>
            <a:ext cx="6142924" cy="300065"/>
          </a:xfrm>
        </p:spPr>
        <p:txBody>
          <a:bodyPr>
            <a:noAutofit/>
          </a:bodyPr>
          <a:lstStyle/>
          <a:p>
            <a:endParaRPr lang="ru-RU" sz="29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792" y="791136"/>
            <a:ext cx="9361040" cy="5905658"/>
          </a:xfrm>
        </p:spPr>
        <p:txBody>
          <a:bodyPr>
            <a:normAutofit/>
          </a:bodyPr>
          <a:lstStyle/>
          <a:p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847" y="919807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Эпитет</a:t>
            </a: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– образное определение </a:t>
            </a:r>
            <a:r>
              <a:rPr lang="ru-RU" sz="2800" b="1" i="1" dirty="0" smtClean="0">
                <a:solidFill>
                  <a:srgbClr val="002060"/>
                </a:solidFill>
              </a:rPr>
              <a:t>предмета, вы-</a:t>
            </a:r>
          </a:p>
          <a:p>
            <a:pPr latinLnBrk="1"/>
            <a:r>
              <a:rPr lang="ru-RU" sz="2800" b="1" i="1" dirty="0" err="1" smtClean="0">
                <a:solidFill>
                  <a:srgbClr val="002060"/>
                </a:solidFill>
              </a:rPr>
              <a:t>раженное</a:t>
            </a:r>
            <a:r>
              <a:rPr lang="ru-RU" sz="2800" b="1" i="1" dirty="0" smtClean="0">
                <a:solidFill>
                  <a:srgbClr val="002060"/>
                </a:solidFill>
              </a:rPr>
              <a:t> прилагательными, наречиями.</a:t>
            </a:r>
          </a:p>
          <a:p>
            <a:pPr latinLnBrk="1"/>
            <a:endParaRPr lang="ru-RU" sz="2800" b="1" i="1" dirty="0">
              <a:solidFill>
                <a:srgbClr val="002060"/>
              </a:solidFill>
            </a:endParaRPr>
          </a:p>
          <a:p>
            <a:pPr latinLnBrk="1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Метафора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– перенос свойств одного предмета 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pPr latinLnBrk="1"/>
            <a:r>
              <a:rPr lang="ru-RU" sz="2800" b="1" i="1" dirty="0" smtClean="0">
                <a:solidFill>
                  <a:srgbClr val="002060"/>
                </a:solidFill>
              </a:rPr>
              <a:t>на </a:t>
            </a:r>
            <a:r>
              <a:rPr lang="ru-RU" sz="2800" b="1" i="1" dirty="0">
                <a:solidFill>
                  <a:srgbClr val="002060"/>
                </a:solidFill>
              </a:rPr>
              <a:t>другой на </a:t>
            </a:r>
            <a:r>
              <a:rPr lang="ru-RU" sz="2800" b="1" i="1" dirty="0" smtClean="0">
                <a:solidFill>
                  <a:srgbClr val="002060"/>
                </a:solidFill>
              </a:rPr>
              <a:t>основе сходства.</a:t>
            </a:r>
          </a:p>
          <a:p>
            <a:pPr latinLnBrk="1"/>
            <a:endParaRPr lang="ru-RU" sz="2800" b="1" i="1" dirty="0">
              <a:solidFill>
                <a:srgbClr val="002060"/>
              </a:solidFill>
            </a:endParaRPr>
          </a:p>
          <a:p>
            <a:pPr latinLnBrk="1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Олицетворение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– наделение неживых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предме</a:t>
            </a:r>
            <a:r>
              <a:rPr lang="ru-RU" sz="2800" b="1" i="1" dirty="0" smtClean="0">
                <a:solidFill>
                  <a:srgbClr val="002060"/>
                </a:solidFill>
              </a:rPr>
              <a:t>-</a:t>
            </a:r>
          </a:p>
          <a:p>
            <a:pPr latinLnBrk="1"/>
            <a:r>
              <a:rPr lang="ru-RU" sz="2800" b="1" i="1" dirty="0" err="1" smtClean="0">
                <a:solidFill>
                  <a:srgbClr val="002060"/>
                </a:solidFill>
              </a:rPr>
              <a:t>тов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признаками </a:t>
            </a:r>
            <a:r>
              <a:rPr lang="ru-RU" sz="2800" b="1" i="1" dirty="0" smtClean="0">
                <a:solidFill>
                  <a:srgbClr val="002060"/>
                </a:solidFill>
              </a:rPr>
              <a:t>и свойствами человека .</a:t>
            </a:r>
          </a:p>
          <a:p>
            <a:pPr latinLnBrk="1"/>
            <a:endParaRPr lang="ru-RU" sz="2800" b="1" i="1" dirty="0" smtClean="0">
              <a:solidFill>
                <a:srgbClr val="002060"/>
              </a:solidFill>
            </a:endParaRPr>
          </a:p>
          <a:p>
            <a:pPr latinLnBrk="1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Сравнение </a:t>
            </a:r>
            <a:r>
              <a:rPr lang="ru-RU" sz="2800" b="1" i="1" dirty="0">
                <a:solidFill>
                  <a:srgbClr val="002060"/>
                </a:solidFill>
              </a:rPr>
              <a:t>– сопоставление одного предмета с 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pPr latinLnBrk="1"/>
            <a:r>
              <a:rPr lang="ru-RU" sz="2800" b="1" i="1" dirty="0" smtClean="0">
                <a:solidFill>
                  <a:srgbClr val="002060"/>
                </a:solidFill>
              </a:rPr>
              <a:t>другим </a:t>
            </a:r>
            <a:r>
              <a:rPr lang="ru-RU" sz="2800" b="1" i="1" dirty="0">
                <a:solidFill>
                  <a:srgbClr val="002060"/>
                </a:solidFill>
              </a:rPr>
              <a:t>с </a:t>
            </a:r>
            <a:r>
              <a:rPr lang="ru-RU" sz="2800" b="1" i="1" dirty="0" smtClean="0">
                <a:solidFill>
                  <a:srgbClr val="002060"/>
                </a:solidFill>
              </a:rPr>
              <a:t>целью создания художественного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обра</a:t>
            </a:r>
            <a:r>
              <a:rPr lang="ru-RU" sz="2800" b="1" i="1" dirty="0" smtClean="0">
                <a:solidFill>
                  <a:srgbClr val="002060"/>
                </a:solidFill>
              </a:rPr>
              <a:t>-</a:t>
            </a:r>
          </a:p>
          <a:p>
            <a:pPr latinLnBrk="1"/>
            <a:r>
              <a:rPr lang="ru-RU" sz="2800" b="1" i="1" dirty="0" smtClean="0">
                <a:solidFill>
                  <a:srgbClr val="002060"/>
                </a:solidFill>
              </a:rPr>
              <a:t>за.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1356" y="21695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Художественные средства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946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818851"/>
              </p:ext>
            </p:extLst>
          </p:nvPr>
        </p:nvGraphicFramePr>
        <p:xfrm>
          <a:off x="0" y="72059"/>
          <a:ext cx="10117759" cy="7128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889"/>
                <a:gridCol w="2844407"/>
                <a:gridCol w="2232496"/>
                <a:gridCol w="2988967"/>
              </a:tblGrid>
              <a:tr h="239801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800" i="1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ru-RU" sz="28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Стиль</a:t>
                      </a:r>
                      <a:endParaRPr lang="ru-RU" sz="28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2800" i="1" dirty="0" smtClean="0"/>
                        <a:t>  </a:t>
                      </a:r>
                      <a:r>
                        <a:rPr lang="ru-RU" sz="2800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Сфера использования</a:t>
                      </a:r>
                      <a:r>
                        <a:rPr lang="ru-RU" sz="2800" i="1" dirty="0" smtClean="0">
                          <a:solidFill>
                            <a:srgbClr val="C00000"/>
                          </a:solidFill>
                        </a:rPr>
                        <a:t>     </a:t>
                      </a:r>
                      <a:endParaRPr lang="ru-RU" sz="2800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marL="0" marR="0" indent="0" algn="l" defTabSz="9464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1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ru-RU" sz="2800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Цель</a:t>
                      </a:r>
                    </a:p>
                    <a:p>
                      <a:endParaRPr lang="ru-RU" sz="2800" i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2800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Особенности</a:t>
                      </a:r>
                    </a:p>
                    <a:p>
                      <a:pPr algn="ctr"/>
                      <a:r>
                        <a:rPr lang="ru-RU" sz="2800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стиля</a:t>
                      </a:r>
                      <a:endParaRPr lang="ru-RU" sz="2800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65414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6541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36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owerpoint-design-template-f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264" y="-215974"/>
            <a:ext cx="10513168" cy="756084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7236" y="846288"/>
            <a:ext cx="9072562" cy="5436316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6800" b="1" i="1" dirty="0" smtClean="0">
                <a:solidFill>
                  <a:srgbClr val="C00000"/>
                </a:solidFill>
              </a:rPr>
              <a:t>  </a:t>
            </a:r>
            <a:r>
              <a:rPr lang="ru-RU" sz="5400" b="1" i="1" dirty="0" smtClean="0">
                <a:solidFill>
                  <a:srgbClr val="C00000"/>
                </a:solidFill>
              </a:rPr>
              <a:t>Исследование текста</a:t>
            </a:r>
            <a:br>
              <a:rPr lang="ru-RU" sz="5400" b="1" i="1" dirty="0" smtClean="0">
                <a:solidFill>
                  <a:srgbClr val="C00000"/>
                </a:solidFill>
              </a:rPr>
            </a:br>
            <a:r>
              <a:rPr lang="ru-RU" sz="5400" b="1" i="1" dirty="0">
                <a:solidFill>
                  <a:srgbClr val="C00000"/>
                </a:solidFill>
              </a:rPr>
              <a:t/>
            </a:r>
            <a:br>
              <a:rPr lang="ru-RU" sz="5400" b="1" i="1" dirty="0">
                <a:solidFill>
                  <a:srgbClr val="C00000"/>
                </a:solidFill>
              </a:rPr>
            </a:br>
            <a:r>
              <a:rPr lang="ru-RU" sz="5400" b="1" i="1" dirty="0" smtClean="0">
                <a:solidFill>
                  <a:srgbClr val="C00000"/>
                </a:solidFill>
              </a:rPr>
              <a:t/>
            </a:r>
            <a:br>
              <a:rPr lang="ru-RU" sz="5400" b="1" i="1" dirty="0" smtClean="0">
                <a:solidFill>
                  <a:srgbClr val="C00000"/>
                </a:solidFill>
              </a:rPr>
            </a:br>
            <a:endParaRPr lang="ru-RU" sz="5400" b="1" i="1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iCA6WYVX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6136" y="3659980"/>
            <a:ext cx="4320480" cy="316610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1040686" y="470117"/>
            <a:ext cx="8743684" cy="3511884"/>
          </a:xfrm>
          <a:prstGeom prst="rect">
            <a:avLst/>
          </a:prstGeom>
          <a:noFill/>
        </p:spPr>
        <p:txBody>
          <a:bodyPr wrap="square" lIns="94640" tIns="47320" rIns="94640" bIns="47320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700" b="1" i="1" dirty="0" smtClean="0">
                <a:solidFill>
                  <a:srgbClr val="002060"/>
                </a:solidFill>
              </a:rPr>
              <a:t> О </a:t>
            </a:r>
            <a:r>
              <a:rPr lang="ru-RU" sz="3700" b="1" i="1" dirty="0">
                <a:solidFill>
                  <a:srgbClr val="002060"/>
                </a:solidFill>
              </a:rPr>
              <a:t>каком цветке идет речь в тексте</a:t>
            </a:r>
            <a:r>
              <a:rPr lang="ru-RU" sz="3700" b="1" i="1" dirty="0" smtClean="0">
                <a:solidFill>
                  <a:srgbClr val="002060"/>
                </a:solidFill>
              </a:rPr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700" b="1" i="1" dirty="0" smtClean="0">
              <a:solidFill>
                <a:srgbClr val="002060"/>
              </a:solidFill>
            </a:endParaRPr>
          </a:p>
          <a:p>
            <a:endParaRPr lang="ru-RU" sz="3700" b="1" i="1" dirty="0" smtClean="0">
              <a:solidFill>
                <a:srgbClr val="002060"/>
              </a:solidFill>
            </a:endParaRPr>
          </a:p>
          <a:p>
            <a:r>
              <a:rPr lang="ru-RU" sz="3700" b="1" i="1" dirty="0" smtClean="0">
                <a:solidFill>
                  <a:srgbClr val="00206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700" b="1" i="1" dirty="0" smtClean="0">
                <a:solidFill>
                  <a:srgbClr val="002060"/>
                </a:solidFill>
              </a:rPr>
              <a:t>  Определите стиль текста №1</a:t>
            </a:r>
            <a:endParaRPr lang="ru-RU" sz="37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 descr="powerpoint-design-template-f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700"/>
            <a:ext cx="10271340" cy="7206600"/>
          </a:xfrm>
          <a:prstGeom prst="rect">
            <a:avLst/>
          </a:prstGeom>
        </p:spPr>
      </p:pic>
      <p:sp>
        <p:nvSpPr>
          <p:cNvPr id="54278" name="Rectangle 6"/>
          <p:cNvSpPr>
            <a:spLocks noChangeArrowheads="1"/>
          </p:cNvSpPr>
          <p:nvPr/>
        </p:nvSpPr>
        <p:spPr bwMode="auto">
          <a:xfrm rot="10800000" flipV="1">
            <a:off x="1968851" y="2992696"/>
            <a:ext cx="6663998" cy="105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4640" tIns="47320" rIns="94640" bIns="4732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/>
              <a:t>  </a:t>
            </a:r>
          </a:p>
          <a:p>
            <a:pPr>
              <a:spcBef>
                <a:spcPct val="20000"/>
              </a:spcBef>
            </a:pPr>
            <a:r>
              <a:rPr lang="ru-RU" sz="2800" b="1" dirty="0"/>
              <a:t> </a:t>
            </a:r>
          </a:p>
        </p:txBody>
      </p:sp>
      <p:sp>
        <p:nvSpPr>
          <p:cNvPr id="48" name="Заголовок 47"/>
          <p:cNvSpPr>
            <a:spLocks noGrp="1"/>
          </p:cNvSpPr>
          <p:nvPr>
            <p:ph type="title"/>
          </p:nvPr>
        </p:nvSpPr>
        <p:spPr>
          <a:xfrm flipV="1">
            <a:off x="1468040" y="-452514"/>
            <a:ext cx="7604719" cy="4571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endParaRPr lang="ru-RU" sz="5600" b="1" i="1" dirty="0">
              <a:solidFill>
                <a:srgbClr val="FF0000"/>
              </a:solidFill>
            </a:endParaRPr>
          </a:p>
        </p:txBody>
      </p:sp>
      <p:sp>
        <p:nvSpPr>
          <p:cNvPr id="49" name="Содержимое 48"/>
          <p:cNvSpPr>
            <a:spLocks noGrp="1"/>
          </p:cNvSpPr>
          <p:nvPr>
            <p:ph sz="half" idx="1"/>
          </p:nvPr>
        </p:nvSpPr>
        <p:spPr>
          <a:xfrm>
            <a:off x="1468041" y="1020088"/>
            <a:ext cx="3339207" cy="40280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ru-RU" dirty="0" smtClean="0"/>
          </a:p>
          <a:p>
            <a:endParaRPr lang="ru-RU" dirty="0"/>
          </a:p>
        </p:txBody>
      </p:sp>
      <p:sp>
        <p:nvSpPr>
          <p:cNvPr id="50" name="Содержимое 49"/>
          <p:cNvSpPr>
            <a:spLocks noGrp="1"/>
          </p:cNvSpPr>
          <p:nvPr>
            <p:ph sz="half" idx="2"/>
          </p:nvPr>
        </p:nvSpPr>
        <p:spPr>
          <a:xfrm>
            <a:off x="647824" y="504106"/>
            <a:ext cx="8837983" cy="60005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500" i="1" dirty="0" smtClean="0">
                <a:solidFill>
                  <a:srgbClr val="002060"/>
                </a:solidFill>
              </a:rPr>
              <a:t>  </a:t>
            </a:r>
            <a:endParaRPr lang="ru-RU" sz="2500" b="1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2917" y="1140064"/>
            <a:ext cx="5560142" cy="436273"/>
          </a:xfrm>
          <a:prstGeom prst="rect">
            <a:avLst/>
          </a:prstGeom>
        </p:spPr>
        <p:txBody>
          <a:bodyPr wrap="square" lIns="94640" tIns="47320" rIns="94640" bIns="47320">
            <a:spAutoFit/>
          </a:bodyPr>
          <a:lstStyle/>
          <a:p>
            <a:endParaRPr lang="ru-RU" sz="2200" b="1" i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824" y="720130"/>
            <a:ext cx="435877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smtClean="0">
                <a:solidFill>
                  <a:srgbClr val="002060"/>
                </a:solidFill>
              </a:rPr>
              <a:t>  </a:t>
            </a:r>
            <a:r>
              <a:rPr lang="ru-RU" sz="2400" b="1" i="1" dirty="0" smtClean="0">
                <a:solidFill>
                  <a:srgbClr val="002060"/>
                </a:solidFill>
              </a:rPr>
              <a:t>Рано </a:t>
            </a:r>
            <a:r>
              <a:rPr lang="ru-RU" sz="2400" b="1" i="1" dirty="0">
                <a:solidFill>
                  <a:srgbClr val="002060"/>
                </a:solidFill>
              </a:rPr>
              <a:t>утром среди седых, вырезных листьев на мохнатом </a:t>
            </a:r>
            <a:r>
              <a:rPr lang="ru-RU" sz="2400" b="1" i="1" dirty="0" smtClean="0">
                <a:solidFill>
                  <a:srgbClr val="002060"/>
                </a:solidFill>
              </a:rPr>
              <a:t>стеб-</a:t>
            </a:r>
          </a:p>
          <a:p>
            <a:r>
              <a:rPr lang="ru-RU" sz="2400" b="1" i="1" dirty="0" err="1" smtClean="0">
                <a:solidFill>
                  <a:srgbClr val="002060"/>
                </a:solidFill>
              </a:rPr>
              <a:t>ле</a:t>
            </a:r>
            <a:r>
              <a:rPr lang="ru-RU" sz="2400" b="1" i="1" dirty="0" smtClean="0">
                <a:solidFill>
                  <a:srgbClr val="002060"/>
                </a:solidFill>
              </a:rPr>
              <a:t> качается  </a:t>
            </a:r>
            <a:r>
              <a:rPr lang="ru-RU" sz="2400" b="1" i="1" dirty="0">
                <a:solidFill>
                  <a:srgbClr val="002060"/>
                </a:solidFill>
              </a:rPr>
              <a:t>большой зеленый бутон. </a:t>
            </a:r>
            <a:r>
              <a:rPr lang="ru-RU" sz="2400" b="1" i="1" dirty="0" smtClean="0">
                <a:solidFill>
                  <a:srgbClr val="002060"/>
                </a:solidFill>
              </a:rPr>
              <a:t>Тоже </a:t>
            </a:r>
            <a:r>
              <a:rPr lang="ru-RU" sz="2400" b="1" i="1" dirty="0">
                <a:solidFill>
                  <a:srgbClr val="002060"/>
                </a:solidFill>
              </a:rPr>
              <a:t>весь мохнатый, в </a:t>
            </a:r>
            <a:r>
              <a:rPr lang="ru-RU" sz="2400" b="1" i="1" dirty="0" smtClean="0">
                <a:solidFill>
                  <a:srgbClr val="002060"/>
                </a:solidFill>
              </a:rPr>
              <a:t>ка-</a:t>
            </a:r>
          </a:p>
          <a:p>
            <a:r>
              <a:rPr lang="ru-RU" sz="2400" b="1" i="1" dirty="0" err="1" smtClean="0">
                <a:solidFill>
                  <a:srgbClr val="002060"/>
                </a:solidFill>
              </a:rPr>
              <a:t>пельках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росы.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  </a:t>
            </a:r>
            <a:r>
              <a:rPr lang="ru-RU" sz="2400" b="1" i="1" dirty="0" smtClean="0">
                <a:solidFill>
                  <a:srgbClr val="002060"/>
                </a:solidFill>
              </a:rPr>
              <a:t> И </a:t>
            </a:r>
            <a:r>
              <a:rPr lang="ru-RU" sz="2400" b="1" i="1" dirty="0">
                <a:solidFill>
                  <a:srgbClr val="002060"/>
                </a:solidFill>
              </a:rPr>
              <a:t>вдруг ты видишь, что бутон лопнул. Сию минуту. </a:t>
            </a:r>
            <a:r>
              <a:rPr lang="ru-RU" sz="2400" b="1" i="1" dirty="0" smtClean="0">
                <a:solidFill>
                  <a:srgbClr val="002060"/>
                </a:solidFill>
              </a:rPr>
              <a:t>Зеленые 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створки раздвигаются</a:t>
            </a:r>
            <a:r>
              <a:rPr lang="ru-RU" sz="2400" b="1" i="1" dirty="0">
                <a:solidFill>
                  <a:srgbClr val="002060"/>
                </a:solidFill>
              </a:rPr>
              <a:t>, проглянула между ними розовая полоска. 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Она </a:t>
            </a:r>
            <a:r>
              <a:rPr lang="ru-RU" sz="2400" b="1" i="1" dirty="0">
                <a:solidFill>
                  <a:srgbClr val="002060"/>
                </a:solidFill>
              </a:rPr>
              <a:t>делается шире, </a:t>
            </a:r>
            <a:r>
              <a:rPr lang="ru-RU" sz="2400" b="1" i="1" dirty="0" smtClean="0">
                <a:solidFill>
                  <a:srgbClr val="002060"/>
                </a:solidFill>
              </a:rPr>
              <a:t>шире</a:t>
            </a:r>
            <a:r>
              <a:rPr lang="ru-RU" sz="2400" b="1" i="1" dirty="0">
                <a:solidFill>
                  <a:srgbClr val="002060"/>
                </a:solidFill>
              </a:rPr>
              <a:t>… </a:t>
            </a:r>
            <a:r>
              <a:rPr lang="ru-RU" sz="2400" b="1" i="1" dirty="0" smtClean="0">
                <a:solidFill>
                  <a:srgbClr val="002060"/>
                </a:solidFill>
              </a:rPr>
              <a:t>Зеленые </a:t>
            </a:r>
            <a:r>
              <a:rPr lang="ru-RU" sz="2400" b="1" i="1" dirty="0">
                <a:solidFill>
                  <a:srgbClr val="002060"/>
                </a:solidFill>
              </a:rPr>
              <a:t>створки опали на землю. </a:t>
            </a:r>
            <a:r>
              <a:rPr lang="ru-RU" sz="2400" b="1" i="1" dirty="0" smtClean="0">
                <a:solidFill>
                  <a:srgbClr val="002060"/>
                </a:solidFill>
              </a:rPr>
              <a:t>Все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это происходит на твоих глазах. </a:t>
            </a:r>
            <a:r>
              <a:rPr lang="ru-RU" sz="2400" b="1" i="1" dirty="0" smtClean="0">
                <a:solidFill>
                  <a:srgbClr val="002060"/>
                </a:solidFill>
              </a:rPr>
              <a:t>И </a:t>
            </a:r>
            <a:r>
              <a:rPr lang="ru-RU" sz="2400" b="1" i="1" dirty="0">
                <a:solidFill>
                  <a:srgbClr val="002060"/>
                </a:solidFill>
              </a:rPr>
              <a:t>уже не зеленый бутон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кача</a:t>
            </a:r>
            <a:r>
              <a:rPr lang="ru-RU" sz="2400" b="1" i="1" dirty="0" smtClean="0">
                <a:solidFill>
                  <a:srgbClr val="002060"/>
                </a:solidFill>
              </a:rPr>
              <a:t>-</a:t>
            </a:r>
          </a:p>
          <a:p>
            <a:r>
              <a:rPr lang="ru-RU" sz="2400" b="1" i="1" dirty="0" err="1" smtClean="0">
                <a:solidFill>
                  <a:srgbClr val="002060"/>
                </a:solidFill>
              </a:rPr>
              <a:t>ется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на стебле, а будто комочек розовой </a:t>
            </a:r>
            <a:r>
              <a:rPr lang="ru-RU" sz="2400" b="1" i="1" dirty="0" smtClean="0">
                <a:solidFill>
                  <a:srgbClr val="002060"/>
                </a:solidFill>
              </a:rPr>
              <a:t>папиросной </a:t>
            </a:r>
            <a:r>
              <a:rPr lang="ru-RU" sz="2400" b="1" i="1" dirty="0">
                <a:solidFill>
                  <a:srgbClr val="002060"/>
                </a:solidFill>
              </a:rPr>
              <a:t>бумаги. 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Смятый </a:t>
            </a:r>
            <a:r>
              <a:rPr lang="ru-RU" sz="2400" b="1" i="1" dirty="0">
                <a:solidFill>
                  <a:srgbClr val="002060"/>
                </a:solidFill>
              </a:rPr>
              <a:t>комочек</a:t>
            </a:r>
            <a:r>
              <a:rPr lang="ru-RU" sz="2400" b="1" i="1" dirty="0" smtClean="0">
                <a:solidFill>
                  <a:srgbClr val="002060"/>
                </a:solidFill>
              </a:rPr>
              <a:t>.  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Но вот комочек начинает оживать, </a:t>
            </a:r>
            <a:r>
              <a:rPr lang="ru-RU" sz="2400" b="1" i="1" dirty="0" smtClean="0">
                <a:solidFill>
                  <a:srgbClr val="002060"/>
                </a:solidFill>
              </a:rPr>
              <a:t>пухнуть</a:t>
            </a:r>
            <a:r>
              <a:rPr lang="ru-RU" sz="2400" b="1" i="1" dirty="0">
                <a:solidFill>
                  <a:srgbClr val="002060"/>
                </a:solidFill>
              </a:rPr>
              <a:t>, начинают </a:t>
            </a:r>
            <a:r>
              <a:rPr lang="ru-RU" sz="2400" b="1" i="1" dirty="0" smtClean="0">
                <a:solidFill>
                  <a:srgbClr val="002060"/>
                </a:solidFill>
              </a:rPr>
              <a:t>расправ-</a:t>
            </a:r>
          </a:p>
          <a:p>
            <a:r>
              <a:rPr lang="ru-RU" sz="2400" b="1" i="1" dirty="0" err="1" smtClean="0">
                <a:solidFill>
                  <a:srgbClr val="002060"/>
                </a:solidFill>
              </a:rPr>
              <a:t>ляться</a:t>
            </a:r>
            <a:r>
              <a:rPr lang="ru-RU" sz="2400" b="1" i="1" dirty="0" smtClean="0">
                <a:solidFill>
                  <a:srgbClr val="002060"/>
                </a:solidFill>
              </a:rPr>
              <a:t> складки. Разглаживаются </a:t>
            </a:r>
            <a:r>
              <a:rPr lang="ru-RU" sz="2400" b="1" i="1" dirty="0">
                <a:solidFill>
                  <a:srgbClr val="002060"/>
                </a:solidFill>
              </a:rPr>
              <a:t>лепестки, </a:t>
            </a:r>
            <a:r>
              <a:rPr lang="ru-RU" sz="2400" b="1" i="1" dirty="0" smtClean="0">
                <a:solidFill>
                  <a:srgbClr val="002060"/>
                </a:solidFill>
              </a:rPr>
              <a:t>выгибаются</a:t>
            </a:r>
            <a:r>
              <a:rPr lang="ru-RU" sz="2400" b="1" i="1" dirty="0">
                <a:solidFill>
                  <a:srgbClr val="002060"/>
                </a:solidFill>
              </a:rPr>
              <a:t>…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Крас</a:t>
            </a:r>
            <a:r>
              <a:rPr lang="ru-RU" sz="2400" b="1" i="1" dirty="0" smtClean="0">
                <a:solidFill>
                  <a:srgbClr val="002060"/>
                </a:solidFill>
              </a:rPr>
              <a:t>-</a:t>
            </a:r>
          </a:p>
          <a:p>
            <a:r>
              <a:rPr lang="ru-RU" sz="2400" b="1" i="1" dirty="0" err="1" smtClean="0">
                <a:solidFill>
                  <a:srgbClr val="002060"/>
                </a:solidFill>
              </a:rPr>
              <a:t>неют</a:t>
            </a:r>
            <a:r>
              <a:rPr lang="ru-RU" sz="2400" b="1" i="1" dirty="0">
                <a:solidFill>
                  <a:srgbClr val="002060"/>
                </a:solidFill>
              </a:rPr>
              <a:t>. </a:t>
            </a:r>
            <a:r>
              <a:rPr lang="ru-RU" sz="2400" b="1" i="1" dirty="0" smtClean="0">
                <a:solidFill>
                  <a:srgbClr val="002060"/>
                </a:solidFill>
              </a:rPr>
              <a:t>Наливаются  </a:t>
            </a:r>
            <a:r>
              <a:rPr lang="ru-RU" sz="2400" b="1" i="1" dirty="0">
                <a:solidFill>
                  <a:srgbClr val="002060"/>
                </a:solidFill>
              </a:rPr>
              <a:t>жаром. И вот уже огненная чаша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раскры</a:t>
            </a:r>
            <a:r>
              <a:rPr lang="ru-RU" sz="2400" b="1" i="1" dirty="0" smtClean="0">
                <a:solidFill>
                  <a:srgbClr val="002060"/>
                </a:solidFill>
              </a:rPr>
              <a:t>-</a:t>
            </a:r>
          </a:p>
          <a:p>
            <a:r>
              <a:rPr lang="ru-RU" sz="2400" b="1" i="1" dirty="0" err="1" smtClean="0">
                <a:solidFill>
                  <a:srgbClr val="002060"/>
                </a:solidFill>
              </a:rPr>
              <a:t>лась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на стебле. </a:t>
            </a:r>
            <a:r>
              <a:rPr lang="ru-RU" sz="2400" b="1" i="1" dirty="0" smtClean="0">
                <a:solidFill>
                  <a:srgbClr val="002060"/>
                </a:solidFill>
              </a:rPr>
              <a:t>Внутри </a:t>
            </a:r>
            <a:r>
              <a:rPr lang="ru-RU" sz="2400" b="1" i="1" dirty="0">
                <a:solidFill>
                  <a:srgbClr val="002060"/>
                </a:solidFill>
              </a:rPr>
              <a:t>ее лежит </a:t>
            </a:r>
            <a:r>
              <a:rPr lang="ru-RU" sz="2400" b="1" i="1" dirty="0" smtClean="0">
                <a:solidFill>
                  <a:srgbClr val="002060"/>
                </a:solidFill>
              </a:rPr>
              <a:t>черный </a:t>
            </a:r>
            <a:r>
              <a:rPr lang="ru-RU" sz="2400" b="1" i="1" dirty="0">
                <a:solidFill>
                  <a:srgbClr val="002060"/>
                </a:solidFill>
              </a:rPr>
              <a:t>уголек. Сияет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огнен</a:t>
            </a:r>
            <a:r>
              <a:rPr lang="ru-RU" sz="2400" b="1" i="1" dirty="0" smtClean="0">
                <a:solidFill>
                  <a:srgbClr val="002060"/>
                </a:solidFill>
              </a:rPr>
              <a:t>-</a:t>
            </a:r>
          </a:p>
          <a:p>
            <a:r>
              <a:rPr lang="ru-RU" sz="2400" b="1" i="1" dirty="0" err="1" smtClean="0">
                <a:solidFill>
                  <a:srgbClr val="002060"/>
                </a:solidFill>
              </a:rPr>
              <a:t>ная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чаша. </a:t>
            </a:r>
            <a:r>
              <a:rPr lang="ru-RU" sz="2400" b="1" i="1" dirty="0" smtClean="0">
                <a:solidFill>
                  <a:srgbClr val="002060"/>
                </a:solidFill>
              </a:rPr>
              <a:t>Боимся </a:t>
            </a:r>
            <a:r>
              <a:rPr lang="ru-RU" sz="2400" b="1" i="1" dirty="0">
                <a:solidFill>
                  <a:srgbClr val="002060"/>
                </a:solidFill>
              </a:rPr>
              <a:t>ее тронуть – пальцы </a:t>
            </a:r>
            <a:r>
              <a:rPr lang="ru-RU" sz="2400" b="1" i="1" dirty="0" smtClean="0">
                <a:solidFill>
                  <a:srgbClr val="002060"/>
                </a:solidFill>
              </a:rPr>
              <a:t> обожжет!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28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50505" y="2239499"/>
            <a:ext cx="4825052" cy="1586852"/>
          </a:xfrm>
        </p:spPr>
        <p:txBody>
          <a:bodyPr>
            <a:normAutofit fontScale="90000"/>
          </a:bodyPr>
          <a:lstStyle/>
          <a:p>
            <a:r>
              <a:rPr lang="ru-RU" sz="4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 стиль</a:t>
            </a:r>
            <a:br>
              <a:rPr lang="ru-RU" sz="4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текста. </a:t>
            </a:r>
            <a:r>
              <a:rPr lang="ru-RU" sz="4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1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35856" y="1152178"/>
            <a:ext cx="7200800" cy="10081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каком же цветке идет речь в 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тексте</a:t>
            </a:r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ru-RU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3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3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2352" indent="-532352">
              <a:buFont typeface="+mj-lt"/>
              <a:buAutoNum type="arabicPeriod"/>
            </a:pPr>
            <a:endParaRPr lang="ru-RU" dirty="0"/>
          </a:p>
        </p:txBody>
      </p:sp>
      <p:pic>
        <p:nvPicPr>
          <p:cNvPr id="9" name="Рисунок 8" descr="1186330404_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2400" y="1921660"/>
            <a:ext cx="3816424" cy="3695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928940" y="3146799"/>
            <a:ext cx="191193" cy="387952"/>
          </a:xfrm>
          <a:prstGeom prst="rect">
            <a:avLst/>
          </a:prstGeom>
          <a:noFill/>
        </p:spPr>
        <p:txBody>
          <a:bodyPr wrap="none" lIns="94640" tIns="47320" rIns="94640" bIns="47320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76560" y="1256590"/>
            <a:ext cx="3314638" cy="665786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Ответ</a:t>
            </a:r>
            <a:endParaRPr lang="ru-RU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68" y="36095"/>
            <a:ext cx="5412775" cy="526383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118" y="3441359"/>
            <a:ext cx="5298508" cy="3787253"/>
          </a:xfrm>
        </p:spPr>
      </p:pic>
    </p:spTree>
    <p:extLst>
      <p:ext uri="{BB962C8B-B14F-4D97-AF65-F5344CB8AC3E}">
        <p14:creationId xmlns:p14="http://schemas.microsoft.com/office/powerpoint/2010/main" val="130412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738" y="-2878224"/>
            <a:ext cx="9378694" cy="2878224"/>
          </a:xfrm>
        </p:spPr>
        <p:txBody>
          <a:bodyPr>
            <a:normAutofit/>
          </a:bodyPr>
          <a:lstStyle/>
          <a:p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7792" y="576405"/>
            <a:ext cx="8902391" cy="6021141"/>
          </a:xfrm>
        </p:spPr>
        <p:txBody>
          <a:bodyPr>
            <a:normAutofit/>
          </a:bodyPr>
          <a:lstStyle/>
          <a:p>
            <a:pPr marL="555447" indent="-555447">
              <a:buFont typeface="+mj-lt"/>
              <a:buAutoNum type="arabicPeriod"/>
            </a:pPr>
            <a:endParaRPr lang="ru-RU" dirty="0" smtClean="0"/>
          </a:p>
          <a:p>
            <a:pPr marL="0" indent="0">
              <a:buNone/>
            </a:pP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" y="1008161"/>
            <a:ext cx="6398220" cy="5455023"/>
          </a:xfrm>
          <a:prstGeom prst="rect">
            <a:avLst/>
          </a:prstGeom>
          <a:noFill/>
        </p:spPr>
        <p:txBody>
          <a:bodyPr wrap="square" lIns="98746" tIns="49373" rIns="98746" bIns="49373" rtlCol="0">
            <a:spAutoFit/>
          </a:bodyPr>
          <a:lstStyle/>
          <a:p>
            <a:pPr marL="1044702" lvl="1" indent="-571500">
              <a:buFont typeface="Wingdings" panose="05000000000000000000" pitchFamily="2" charset="2"/>
              <a:buChar char="§"/>
            </a:pPr>
            <a:r>
              <a:rPr lang="ru-RU" sz="4000" b="1" i="1" dirty="0" smtClean="0">
                <a:solidFill>
                  <a:srgbClr val="002060"/>
                </a:solidFill>
              </a:rPr>
              <a:t>Докажите </a:t>
            </a:r>
            <a:r>
              <a:rPr lang="ru-RU" sz="4000" b="1" i="1" dirty="0" smtClean="0">
                <a:solidFill>
                  <a:srgbClr val="002060"/>
                </a:solidFill>
              </a:rPr>
              <a:t>принадлежность текста к художественному </a:t>
            </a:r>
            <a:r>
              <a:rPr lang="ru-RU" sz="4000" b="1" i="1" dirty="0" smtClean="0">
                <a:solidFill>
                  <a:srgbClr val="002060"/>
                </a:solidFill>
              </a:rPr>
              <a:t>стилю</a:t>
            </a:r>
          </a:p>
          <a:p>
            <a:pPr marL="1044702" lvl="1" indent="-571500">
              <a:buFont typeface="Wingdings" panose="05000000000000000000" pitchFamily="2" charset="2"/>
              <a:buChar char="§"/>
            </a:pPr>
            <a:r>
              <a:rPr lang="ru-RU" sz="4000" b="1" i="1" dirty="0">
                <a:solidFill>
                  <a:srgbClr val="002060"/>
                </a:solidFill>
              </a:rPr>
              <a:t>Запишите речевую ситуацию</a:t>
            </a:r>
          </a:p>
          <a:p>
            <a:pPr marL="1044702" lvl="1" indent="-571500">
              <a:buFont typeface="Wingdings" panose="05000000000000000000" pitchFamily="2" charset="2"/>
              <a:buChar char="§"/>
            </a:pPr>
            <a:endParaRPr lang="ru-RU" sz="4000" b="1" i="1" dirty="0" smtClean="0">
              <a:solidFill>
                <a:srgbClr val="002060"/>
              </a:solidFill>
            </a:endParaRPr>
          </a:p>
          <a:p>
            <a:pPr algn="ctr"/>
            <a:endParaRPr lang="ru-RU" sz="2800" b="1" i="1" dirty="0" smtClean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959" y="1224186"/>
            <a:ext cx="2470948" cy="3581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6"/>
          <p:cNvSpPr>
            <a:spLocks noChangeArrowheads="1"/>
          </p:cNvSpPr>
          <p:nvPr/>
        </p:nvSpPr>
        <p:spPr bwMode="auto">
          <a:xfrm rot="10800000" flipV="1">
            <a:off x="1342333" y="1031838"/>
            <a:ext cx="8488026" cy="294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4640" tIns="47320" rIns="94640" bIns="4732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700" b="1" dirty="0"/>
              <a:t>  </a:t>
            </a:r>
          </a:p>
          <a:p>
            <a:pPr>
              <a:spcBef>
                <a:spcPct val="20000"/>
              </a:spcBef>
            </a:pPr>
            <a:r>
              <a:rPr lang="ru-RU" sz="3700" b="1" dirty="0"/>
              <a:t> 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sz="3700" b="1" dirty="0">
                <a:solidFill>
                  <a:schemeClr val="tx2"/>
                </a:solidFill>
              </a:rPr>
              <a:t>  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ru-RU" sz="3700" b="1" dirty="0"/>
          </a:p>
        </p:txBody>
      </p:sp>
      <p:sp>
        <p:nvSpPr>
          <p:cNvPr id="61" name="Содержимое 60"/>
          <p:cNvSpPr>
            <a:spLocks noGrp="1"/>
          </p:cNvSpPr>
          <p:nvPr>
            <p:ph idx="1"/>
          </p:nvPr>
        </p:nvSpPr>
        <p:spPr>
          <a:xfrm>
            <a:off x="1151880" y="1318787"/>
            <a:ext cx="7381321" cy="5113684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          </a:t>
            </a:r>
            <a:r>
              <a:rPr lang="ru-RU" sz="5400" b="1" dirty="0" smtClean="0">
                <a:solidFill>
                  <a:srgbClr val="C00000"/>
                </a:solidFill>
              </a:rPr>
              <a:t>РС:</a:t>
            </a:r>
            <a:r>
              <a:rPr lang="ru-RU" b="1" dirty="0" smtClean="0">
                <a:solidFill>
                  <a:srgbClr val="0000FF"/>
                </a:solidFill>
              </a:rPr>
              <a:t>     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182496" y="349290"/>
            <a:ext cx="5398101" cy="969497"/>
          </a:xfrm>
          <a:prstGeom prst="rect">
            <a:avLst/>
          </a:prstGeom>
          <a:noFill/>
        </p:spPr>
        <p:txBody>
          <a:bodyPr wrap="square" lIns="94640" tIns="47320" rIns="94640" bIns="47320">
            <a:prstTxWarp prst="textTriangl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600" b="1" i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КЛЮЧ</a:t>
            </a:r>
            <a:endParaRPr lang="ru-RU" sz="56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4128" y="245464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1) О</a:t>
            </a:r>
            <a:r>
              <a:rPr lang="en-US" sz="3200" b="1" dirty="0" smtClean="0">
                <a:solidFill>
                  <a:srgbClr val="002060"/>
                </a:solidFill>
              </a:rPr>
              <a:t>/ </a:t>
            </a:r>
            <a:r>
              <a:rPr lang="ru-RU" sz="3200" b="1" dirty="0">
                <a:solidFill>
                  <a:srgbClr val="002060"/>
                </a:solidFill>
              </a:rPr>
              <a:t>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4128" y="3623287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384128" y="3312417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2) 1 - много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76492" y="4176514"/>
            <a:ext cx="3075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3) воздействие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 descr="powerpoint-design-template-f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700"/>
            <a:ext cx="10271340" cy="7206600"/>
          </a:xfrm>
          <a:prstGeom prst="rect">
            <a:avLst/>
          </a:prstGeom>
        </p:spPr>
      </p:pic>
      <p:sp>
        <p:nvSpPr>
          <p:cNvPr id="54278" name="Rectangle 6"/>
          <p:cNvSpPr>
            <a:spLocks noChangeArrowheads="1"/>
          </p:cNvSpPr>
          <p:nvPr/>
        </p:nvSpPr>
        <p:spPr bwMode="auto">
          <a:xfrm rot="10800000" flipV="1">
            <a:off x="1968851" y="2992696"/>
            <a:ext cx="6663998" cy="105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4640" tIns="47320" rIns="94640" bIns="4732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/>
              <a:t>  </a:t>
            </a:r>
          </a:p>
          <a:p>
            <a:pPr>
              <a:spcBef>
                <a:spcPct val="20000"/>
              </a:spcBef>
            </a:pPr>
            <a:r>
              <a:rPr lang="ru-RU" sz="2800" b="1" dirty="0"/>
              <a:t> </a:t>
            </a:r>
          </a:p>
        </p:txBody>
      </p:sp>
      <p:sp>
        <p:nvSpPr>
          <p:cNvPr id="48" name="Заголовок 47"/>
          <p:cNvSpPr>
            <a:spLocks noGrp="1"/>
          </p:cNvSpPr>
          <p:nvPr>
            <p:ph type="title"/>
          </p:nvPr>
        </p:nvSpPr>
        <p:spPr>
          <a:xfrm flipV="1">
            <a:off x="1468040" y="-452514"/>
            <a:ext cx="7604719" cy="4571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endParaRPr lang="ru-RU" sz="5600" b="1" i="1" dirty="0">
              <a:solidFill>
                <a:srgbClr val="FF0000"/>
              </a:solidFill>
            </a:endParaRPr>
          </a:p>
        </p:txBody>
      </p:sp>
      <p:sp>
        <p:nvSpPr>
          <p:cNvPr id="49" name="Содержимое 48"/>
          <p:cNvSpPr>
            <a:spLocks noGrp="1"/>
          </p:cNvSpPr>
          <p:nvPr>
            <p:ph sz="half" idx="1"/>
          </p:nvPr>
        </p:nvSpPr>
        <p:spPr>
          <a:xfrm>
            <a:off x="1468041" y="1020088"/>
            <a:ext cx="3339207" cy="40280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ru-RU" dirty="0" smtClean="0"/>
          </a:p>
          <a:p>
            <a:endParaRPr lang="ru-RU" dirty="0"/>
          </a:p>
        </p:txBody>
      </p:sp>
      <p:sp>
        <p:nvSpPr>
          <p:cNvPr id="50" name="Содержимое 49"/>
          <p:cNvSpPr>
            <a:spLocks noGrp="1"/>
          </p:cNvSpPr>
          <p:nvPr>
            <p:ph sz="half" idx="2"/>
          </p:nvPr>
        </p:nvSpPr>
        <p:spPr>
          <a:xfrm>
            <a:off x="647824" y="504106"/>
            <a:ext cx="8837983" cy="60005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500" i="1" dirty="0" smtClean="0">
                <a:solidFill>
                  <a:srgbClr val="002060"/>
                </a:solidFill>
              </a:rPr>
              <a:t>  </a:t>
            </a:r>
            <a:endParaRPr lang="ru-RU" sz="2500" b="1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2917" y="1140064"/>
            <a:ext cx="5560142" cy="436273"/>
          </a:xfrm>
          <a:prstGeom prst="rect">
            <a:avLst/>
          </a:prstGeom>
        </p:spPr>
        <p:txBody>
          <a:bodyPr wrap="square" lIns="94640" tIns="47320" rIns="94640" bIns="47320">
            <a:spAutoFit/>
          </a:bodyPr>
          <a:lstStyle/>
          <a:p>
            <a:endParaRPr lang="ru-RU" sz="2200" b="1" i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824" y="720130"/>
            <a:ext cx="435877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smtClean="0">
                <a:solidFill>
                  <a:srgbClr val="002060"/>
                </a:solidFill>
              </a:rPr>
              <a:t>  </a:t>
            </a:r>
            <a:r>
              <a:rPr lang="ru-RU" sz="2400" b="1" i="1" dirty="0" smtClean="0">
                <a:solidFill>
                  <a:srgbClr val="002060"/>
                </a:solidFill>
              </a:rPr>
              <a:t>Рано </a:t>
            </a:r>
            <a:r>
              <a:rPr lang="ru-RU" sz="2400" b="1" i="1" dirty="0">
                <a:solidFill>
                  <a:srgbClr val="002060"/>
                </a:solidFill>
              </a:rPr>
              <a:t>утром среди </a:t>
            </a:r>
            <a:r>
              <a:rPr lang="ru-RU" sz="2400" b="1" i="1" dirty="0">
                <a:solidFill>
                  <a:srgbClr val="C00000"/>
                </a:solidFill>
              </a:rPr>
              <a:t>седых,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>
                <a:solidFill>
                  <a:srgbClr val="C00000"/>
                </a:solidFill>
              </a:rPr>
              <a:t>вырезных</a:t>
            </a:r>
            <a:r>
              <a:rPr lang="ru-RU" sz="2400" b="1" i="1" dirty="0">
                <a:solidFill>
                  <a:srgbClr val="002060"/>
                </a:solidFill>
              </a:rPr>
              <a:t> листьев на </a:t>
            </a:r>
            <a:r>
              <a:rPr lang="ru-RU" sz="2400" b="1" i="1" dirty="0">
                <a:solidFill>
                  <a:srgbClr val="C00000"/>
                </a:solidFill>
              </a:rPr>
              <a:t>мохнатом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стеб-</a:t>
            </a:r>
          </a:p>
          <a:p>
            <a:r>
              <a:rPr lang="ru-RU" sz="2400" b="1" i="1" dirty="0" err="1" smtClean="0">
                <a:solidFill>
                  <a:srgbClr val="002060"/>
                </a:solidFill>
              </a:rPr>
              <a:t>ле</a:t>
            </a:r>
            <a:r>
              <a:rPr lang="ru-RU" sz="2400" b="1" i="1" dirty="0" smtClean="0">
                <a:solidFill>
                  <a:srgbClr val="002060"/>
                </a:solidFill>
              </a:rPr>
              <a:t> качается  </a:t>
            </a:r>
            <a:r>
              <a:rPr lang="ru-RU" sz="2400" b="1" i="1" dirty="0">
                <a:solidFill>
                  <a:srgbClr val="002060"/>
                </a:solidFill>
              </a:rPr>
              <a:t>большой зеленый бутон. </a:t>
            </a:r>
            <a:r>
              <a:rPr lang="ru-RU" sz="2400" b="1" i="1" dirty="0" smtClean="0">
                <a:solidFill>
                  <a:srgbClr val="002060"/>
                </a:solidFill>
              </a:rPr>
              <a:t>Тоже </a:t>
            </a:r>
            <a:r>
              <a:rPr lang="ru-RU" sz="2400" b="1" i="1" dirty="0">
                <a:solidFill>
                  <a:srgbClr val="002060"/>
                </a:solidFill>
              </a:rPr>
              <a:t>весь </a:t>
            </a:r>
            <a:r>
              <a:rPr lang="ru-RU" sz="2400" b="1" i="1" dirty="0">
                <a:solidFill>
                  <a:srgbClr val="C00000"/>
                </a:solidFill>
              </a:rPr>
              <a:t>мохнатый</a:t>
            </a:r>
            <a:r>
              <a:rPr lang="ru-RU" sz="2400" b="1" i="1" dirty="0">
                <a:solidFill>
                  <a:srgbClr val="002060"/>
                </a:solidFill>
              </a:rPr>
              <a:t>, в </a:t>
            </a:r>
            <a:r>
              <a:rPr lang="ru-RU" sz="2400" b="1" i="1" dirty="0" smtClean="0">
                <a:solidFill>
                  <a:srgbClr val="002060"/>
                </a:solidFill>
              </a:rPr>
              <a:t>ка-</a:t>
            </a:r>
          </a:p>
          <a:p>
            <a:r>
              <a:rPr lang="ru-RU" sz="2400" b="1" i="1" dirty="0" err="1" smtClean="0">
                <a:solidFill>
                  <a:srgbClr val="002060"/>
                </a:solidFill>
              </a:rPr>
              <a:t>пельках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росы.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  </a:t>
            </a:r>
            <a:r>
              <a:rPr lang="ru-RU" sz="2400" b="1" i="1" dirty="0" smtClean="0">
                <a:solidFill>
                  <a:srgbClr val="002060"/>
                </a:solidFill>
              </a:rPr>
              <a:t> И </a:t>
            </a:r>
            <a:r>
              <a:rPr lang="ru-RU" sz="2400" b="1" i="1" dirty="0">
                <a:solidFill>
                  <a:srgbClr val="002060"/>
                </a:solidFill>
              </a:rPr>
              <a:t>вдруг ты видишь, что бутон лопнул. Сию минуту. </a:t>
            </a:r>
            <a:r>
              <a:rPr lang="ru-RU" sz="2400" b="1" i="1" dirty="0" smtClean="0">
                <a:solidFill>
                  <a:srgbClr val="002060"/>
                </a:solidFill>
              </a:rPr>
              <a:t>Зеленые 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створки</a:t>
            </a:r>
            <a:r>
              <a:rPr lang="ru-RU" sz="2400" b="1" i="1" dirty="0" smtClean="0">
                <a:solidFill>
                  <a:srgbClr val="002060"/>
                </a:solidFill>
              </a:rPr>
              <a:t> раздвигаются</a:t>
            </a:r>
            <a:r>
              <a:rPr lang="ru-RU" sz="2400" b="1" i="1" dirty="0">
                <a:solidFill>
                  <a:srgbClr val="002060"/>
                </a:solidFill>
              </a:rPr>
              <a:t>, </a:t>
            </a:r>
            <a:r>
              <a:rPr lang="ru-RU" sz="2400" b="1" i="1" dirty="0">
                <a:solidFill>
                  <a:srgbClr val="C00000"/>
                </a:solidFill>
              </a:rPr>
              <a:t>проглянула</a:t>
            </a:r>
            <a:r>
              <a:rPr lang="ru-RU" sz="2400" b="1" i="1" dirty="0">
                <a:solidFill>
                  <a:srgbClr val="002060"/>
                </a:solidFill>
              </a:rPr>
              <a:t> между ними розовая полоска. 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Она </a:t>
            </a:r>
            <a:r>
              <a:rPr lang="ru-RU" sz="2400" b="1" i="1" dirty="0">
                <a:solidFill>
                  <a:srgbClr val="002060"/>
                </a:solidFill>
              </a:rPr>
              <a:t>делается шире, </a:t>
            </a:r>
            <a:r>
              <a:rPr lang="ru-RU" sz="2400" b="1" i="1" dirty="0" smtClean="0">
                <a:solidFill>
                  <a:srgbClr val="002060"/>
                </a:solidFill>
              </a:rPr>
              <a:t>шире</a:t>
            </a:r>
            <a:r>
              <a:rPr lang="ru-RU" sz="2400" b="1" i="1" dirty="0">
                <a:solidFill>
                  <a:srgbClr val="002060"/>
                </a:solidFill>
              </a:rPr>
              <a:t>… </a:t>
            </a:r>
            <a:r>
              <a:rPr lang="ru-RU" sz="2400" b="1" i="1" dirty="0" smtClean="0">
                <a:solidFill>
                  <a:srgbClr val="002060"/>
                </a:solidFill>
              </a:rPr>
              <a:t>Зеленые </a:t>
            </a:r>
            <a:r>
              <a:rPr lang="ru-RU" sz="2400" b="1" i="1" dirty="0">
                <a:solidFill>
                  <a:srgbClr val="002060"/>
                </a:solidFill>
              </a:rPr>
              <a:t>створки опали на землю. </a:t>
            </a:r>
            <a:r>
              <a:rPr lang="ru-RU" sz="2400" b="1" i="1" dirty="0" smtClean="0">
                <a:solidFill>
                  <a:srgbClr val="002060"/>
                </a:solidFill>
              </a:rPr>
              <a:t>Все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это происходит на твоих глазах. </a:t>
            </a:r>
            <a:r>
              <a:rPr lang="ru-RU" sz="2400" b="1" i="1" dirty="0" smtClean="0">
                <a:solidFill>
                  <a:srgbClr val="002060"/>
                </a:solidFill>
              </a:rPr>
              <a:t>И </a:t>
            </a:r>
            <a:r>
              <a:rPr lang="ru-RU" sz="2400" b="1" i="1" dirty="0">
                <a:solidFill>
                  <a:srgbClr val="002060"/>
                </a:solidFill>
              </a:rPr>
              <a:t>уже не зеленый бутон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кача</a:t>
            </a:r>
            <a:r>
              <a:rPr lang="ru-RU" sz="2400" b="1" i="1" dirty="0" smtClean="0">
                <a:solidFill>
                  <a:srgbClr val="002060"/>
                </a:solidFill>
              </a:rPr>
              <a:t>-</a:t>
            </a:r>
          </a:p>
          <a:p>
            <a:r>
              <a:rPr lang="ru-RU" sz="2400" b="1" i="1" dirty="0" err="1" smtClean="0">
                <a:solidFill>
                  <a:srgbClr val="002060"/>
                </a:solidFill>
              </a:rPr>
              <a:t>ется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на стебле, а </a:t>
            </a:r>
            <a:r>
              <a:rPr lang="ru-RU" sz="2400" b="1" i="1" dirty="0">
                <a:solidFill>
                  <a:srgbClr val="C00000"/>
                </a:solidFill>
              </a:rPr>
              <a:t>будто комочек розовой </a:t>
            </a:r>
            <a:r>
              <a:rPr lang="ru-RU" sz="2400" b="1" i="1" dirty="0" smtClean="0">
                <a:solidFill>
                  <a:srgbClr val="C00000"/>
                </a:solidFill>
              </a:rPr>
              <a:t>папиросной </a:t>
            </a:r>
            <a:r>
              <a:rPr lang="ru-RU" sz="2400" b="1" i="1" dirty="0">
                <a:solidFill>
                  <a:srgbClr val="C00000"/>
                </a:solidFill>
              </a:rPr>
              <a:t>бумаги</a:t>
            </a:r>
            <a:r>
              <a:rPr lang="ru-RU" sz="2400" b="1" i="1" dirty="0">
                <a:solidFill>
                  <a:srgbClr val="002060"/>
                </a:solidFill>
              </a:rPr>
              <a:t>. 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Смятый </a:t>
            </a:r>
            <a:r>
              <a:rPr lang="ru-RU" sz="2400" b="1" i="1" dirty="0">
                <a:solidFill>
                  <a:srgbClr val="002060"/>
                </a:solidFill>
              </a:rPr>
              <a:t>комочек</a:t>
            </a:r>
            <a:r>
              <a:rPr lang="ru-RU" sz="2400" b="1" i="1" dirty="0" smtClean="0">
                <a:solidFill>
                  <a:srgbClr val="002060"/>
                </a:solidFill>
              </a:rPr>
              <a:t>.  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Но </a:t>
            </a:r>
            <a:r>
              <a:rPr lang="ru-RU" sz="2400" b="1" i="1" dirty="0">
                <a:solidFill>
                  <a:srgbClr val="002060"/>
                </a:solidFill>
              </a:rPr>
              <a:t>вот комочек </a:t>
            </a:r>
            <a:r>
              <a:rPr lang="ru-RU" sz="2400" b="1" i="1" dirty="0">
                <a:solidFill>
                  <a:srgbClr val="C00000"/>
                </a:solidFill>
              </a:rPr>
              <a:t>начинает оживать</a:t>
            </a:r>
            <a:r>
              <a:rPr lang="ru-RU" sz="2400" b="1" i="1" dirty="0">
                <a:solidFill>
                  <a:srgbClr val="002060"/>
                </a:solidFill>
              </a:rPr>
              <a:t>, </a:t>
            </a:r>
            <a:r>
              <a:rPr lang="ru-RU" sz="2400" b="1" i="1" dirty="0" smtClean="0">
                <a:solidFill>
                  <a:srgbClr val="002060"/>
                </a:solidFill>
              </a:rPr>
              <a:t>пухнуть</a:t>
            </a:r>
            <a:r>
              <a:rPr lang="ru-RU" sz="2400" b="1" i="1" dirty="0">
                <a:solidFill>
                  <a:srgbClr val="002060"/>
                </a:solidFill>
              </a:rPr>
              <a:t>, начинают </a:t>
            </a:r>
            <a:r>
              <a:rPr lang="ru-RU" sz="2400" b="1" i="1" dirty="0" smtClean="0">
                <a:solidFill>
                  <a:srgbClr val="002060"/>
                </a:solidFill>
              </a:rPr>
              <a:t>расправ-</a:t>
            </a:r>
          </a:p>
          <a:p>
            <a:r>
              <a:rPr lang="ru-RU" sz="2400" b="1" i="1" dirty="0" err="1" smtClean="0">
                <a:solidFill>
                  <a:srgbClr val="002060"/>
                </a:solidFill>
              </a:rPr>
              <a:t>ляться</a:t>
            </a:r>
            <a:r>
              <a:rPr lang="ru-RU" sz="2400" b="1" i="1" dirty="0" smtClean="0">
                <a:solidFill>
                  <a:srgbClr val="002060"/>
                </a:solidFill>
              </a:rPr>
              <a:t> складки. </a:t>
            </a:r>
            <a:r>
              <a:rPr lang="ru-RU" sz="2400" b="1" i="1" dirty="0" smtClean="0">
                <a:solidFill>
                  <a:srgbClr val="C00000"/>
                </a:solidFill>
              </a:rPr>
              <a:t>Разглаживаются </a:t>
            </a:r>
            <a:r>
              <a:rPr lang="ru-RU" sz="2400" b="1" i="1" dirty="0">
                <a:solidFill>
                  <a:srgbClr val="C00000"/>
                </a:solidFill>
              </a:rPr>
              <a:t>лепестки</a:t>
            </a:r>
            <a:r>
              <a:rPr lang="ru-RU" sz="2400" b="1" i="1" dirty="0">
                <a:solidFill>
                  <a:srgbClr val="002060"/>
                </a:solidFill>
              </a:rPr>
              <a:t>, </a:t>
            </a:r>
            <a:r>
              <a:rPr lang="ru-RU" sz="2400" b="1" i="1" dirty="0" smtClean="0">
                <a:solidFill>
                  <a:srgbClr val="C00000"/>
                </a:solidFill>
              </a:rPr>
              <a:t>выгибаются</a:t>
            </a:r>
            <a:r>
              <a:rPr lang="ru-RU" sz="2400" b="1" i="1" dirty="0">
                <a:solidFill>
                  <a:srgbClr val="002060"/>
                </a:solidFill>
              </a:rPr>
              <a:t>…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Крас</a:t>
            </a:r>
            <a:r>
              <a:rPr lang="ru-RU" sz="2400" b="1" i="1" dirty="0" smtClean="0">
                <a:solidFill>
                  <a:srgbClr val="002060"/>
                </a:solidFill>
              </a:rPr>
              <a:t>-</a:t>
            </a:r>
          </a:p>
          <a:p>
            <a:r>
              <a:rPr lang="ru-RU" sz="2400" b="1" i="1" dirty="0" err="1" smtClean="0">
                <a:solidFill>
                  <a:srgbClr val="002060"/>
                </a:solidFill>
              </a:rPr>
              <a:t>неют</a:t>
            </a:r>
            <a:r>
              <a:rPr lang="ru-RU" sz="2400" b="1" i="1" dirty="0">
                <a:solidFill>
                  <a:srgbClr val="002060"/>
                </a:solidFill>
              </a:rPr>
              <a:t>. </a:t>
            </a:r>
            <a:r>
              <a:rPr lang="ru-RU" sz="2400" b="1" i="1" dirty="0" smtClean="0">
                <a:solidFill>
                  <a:srgbClr val="C00000"/>
                </a:solidFill>
              </a:rPr>
              <a:t>Наливаются  </a:t>
            </a:r>
            <a:r>
              <a:rPr lang="ru-RU" sz="2400" b="1" i="1" dirty="0">
                <a:solidFill>
                  <a:srgbClr val="C00000"/>
                </a:solidFill>
              </a:rPr>
              <a:t>жаром</a:t>
            </a:r>
            <a:r>
              <a:rPr lang="ru-RU" sz="2400" b="1" i="1" dirty="0">
                <a:solidFill>
                  <a:srgbClr val="002060"/>
                </a:solidFill>
              </a:rPr>
              <a:t>. И вот уже </a:t>
            </a:r>
            <a:r>
              <a:rPr lang="ru-RU" sz="2400" b="1" i="1" dirty="0">
                <a:solidFill>
                  <a:srgbClr val="C00000"/>
                </a:solidFill>
              </a:rPr>
              <a:t>огненная чаша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раскры</a:t>
            </a:r>
            <a:r>
              <a:rPr lang="ru-RU" sz="2400" b="1" i="1" dirty="0" smtClean="0">
                <a:solidFill>
                  <a:srgbClr val="002060"/>
                </a:solidFill>
              </a:rPr>
              <a:t>-</a:t>
            </a:r>
          </a:p>
          <a:p>
            <a:r>
              <a:rPr lang="ru-RU" sz="2400" b="1" i="1" dirty="0" err="1" smtClean="0">
                <a:solidFill>
                  <a:srgbClr val="002060"/>
                </a:solidFill>
              </a:rPr>
              <a:t>лась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на стебле. </a:t>
            </a:r>
            <a:r>
              <a:rPr lang="ru-RU" sz="2400" b="1" i="1" dirty="0" smtClean="0">
                <a:solidFill>
                  <a:srgbClr val="002060"/>
                </a:solidFill>
              </a:rPr>
              <a:t>Внутри </a:t>
            </a:r>
            <a:r>
              <a:rPr lang="ru-RU" sz="2400" b="1" i="1" dirty="0">
                <a:solidFill>
                  <a:srgbClr val="002060"/>
                </a:solidFill>
              </a:rPr>
              <a:t>ее лежит </a:t>
            </a:r>
            <a:r>
              <a:rPr lang="ru-RU" sz="2400" b="1" i="1" dirty="0" smtClean="0">
                <a:solidFill>
                  <a:srgbClr val="C00000"/>
                </a:solidFill>
              </a:rPr>
              <a:t>черный </a:t>
            </a:r>
            <a:r>
              <a:rPr lang="ru-RU" sz="2400" b="1" i="1" dirty="0">
                <a:solidFill>
                  <a:srgbClr val="C00000"/>
                </a:solidFill>
              </a:rPr>
              <a:t>уголек</a:t>
            </a:r>
            <a:r>
              <a:rPr lang="ru-RU" sz="2400" b="1" i="1" dirty="0">
                <a:solidFill>
                  <a:srgbClr val="002060"/>
                </a:solidFill>
              </a:rPr>
              <a:t>. Сияет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огнен</a:t>
            </a:r>
            <a:r>
              <a:rPr lang="ru-RU" sz="2400" b="1" i="1" dirty="0" smtClean="0">
                <a:solidFill>
                  <a:srgbClr val="002060"/>
                </a:solidFill>
              </a:rPr>
              <a:t>-</a:t>
            </a:r>
          </a:p>
          <a:p>
            <a:r>
              <a:rPr lang="ru-RU" sz="2400" b="1" i="1" dirty="0" err="1" smtClean="0">
                <a:solidFill>
                  <a:srgbClr val="002060"/>
                </a:solidFill>
              </a:rPr>
              <a:t>ная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чаша. </a:t>
            </a:r>
            <a:r>
              <a:rPr lang="ru-RU" sz="2400" b="1" i="1" dirty="0" smtClean="0">
                <a:solidFill>
                  <a:srgbClr val="002060"/>
                </a:solidFill>
              </a:rPr>
              <a:t>Боимся </a:t>
            </a:r>
            <a:r>
              <a:rPr lang="ru-RU" sz="2400" b="1" i="1" dirty="0">
                <a:solidFill>
                  <a:srgbClr val="002060"/>
                </a:solidFill>
              </a:rPr>
              <a:t>ее тронуть – пальцы </a:t>
            </a:r>
            <a:r>
              <a:rPr lang="ru-RU" sz="2400" b="1" i="1" dirty="0" smtClean="0">
                <a:solidFill>
                  <a:srgbClr val="002060"/>
                </a:solidFill>
              </a:rPr>
              <a:t> обожжет!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06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33620"/>
            <a:ext cx="9576594" cy="2883892"/>
          </a:xfrm>
        </p:spPr>
        <p:txBody>
          <a:bodyPr>
            <a:normAutofit/>
          </a:bodyPr>
          <a:lstStyle/>
          <a:p>
            <a:r>
              <a:rPr lang="ru-RU" sz="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урока: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3848" y="1800250"/>
            <a:ext cx="8280920" cy="4509808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Повторить сведения о стилях </a:t>
            </a:r>
            <a:r>
              <a:rPr lang="ru-RU" sz="4000" b="1" i="1" dirty="0" smtClean="0">
                <a:solidFill>
                  <a:srgbClr val="002060"/>
                </a:solidFill>
              </a:rPr>
              <a:t>речи.</a:t>
            </a:r>
            <a:endParaRPr lang="ru-RU" sz="4000" b="1" i="1" dirty="0" smtClean="0">
              <a:solidFill>
                <a:srgbClr val="002060"/>
              </a:solidFill>
            </a:endParaRP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Научиться </a:t>
            </a:r>
            <a:r>
              <a:rPr lang="ru-RU" sz="4000" b="1" i="1" dirty="0" smtClean="0">
                <a:solidFill>
                  <a:srgbClr val="002060"/>
                </a:solidFill>
              </a:rPr>
              <a:t>правильно и обоснованно определять стиль текста 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Развивать </a:t>
            </a:r>
            <a:r>
              <a:rPr lang="ru-RU" sz="4000" b="1" i="1" dirty="0" smtClean="0">
                <a:solidFill>
                  <a:srgbClr val="002060"/>
                </a:solidFill>
              </a:rPr>
              <a:t>речь</a:t>
            </a:r>
          </a:p>
          <a:p>
            <a:pPr marL="532352" indent="-532352"/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1224508" flipV="1">
            <a:off x="2515125" y="-677262"/>
            <a:ext cx="6142924" cy="300065"/>
          </a:xfrm>
        </p:spPr>
        <p:txBody>
          <a:bodyPr>
            <a:noAutofit/>
          </a:bodyPr>
          <a:lstStyle/>
          <a:p>
            <a:endParaRPr lang="ru-RU" sz="29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1840" y="1224186"/>
            <a:ext cx="5832648" cy="2520280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2800" b="1" i="1" dirty="0" smtClean="0">
              <a:solidFill>
                <a:srgbClr val="002060"/>
              </a:solidFill>
            </a:endParaRPr>
          </a:p>
          <a:p>
            <a:pPr algn="ctr"/>
            <a:endParaRPr lang="ru-RU" sz="2800" b="1" i="1" dirty="0">
              <a:solidFill>
                <a:srgbClr val="002060"/>
              </a:solidFill>
            </a:endParaRPr>
          </a:p>
          <a:p>
            <a:pPr algn="ctr"/>
            <a:r>
              <a:rPr lang="ru-RU" sz="3900" b="1" i="1" dirty="0" smtClean="0">
                <a:solidFill>
                  <a:srgbClr val="002060"/>
                </a:solidFill>
              </a:rPr>
              <a:t>Какие выводы запишем о художественном стиле речи?</a:t>
            </a:r>
            <a:endParaRPr lang="ru-RU" sz="39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528" y="1872258"/>
            <a:ext cx="2884447" cy="376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6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492370"/>
              </p:ext>
            </p:extLst>
          </p:nvPr>
        </p:nvGraphicFramePr>
        <p:xfrm>
          <a:off x="-17619" y="0"/>
          <a:ext cx="10117759" cy="7180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889"/>
                <a:gridCol w="2844407"/>
                <a:gridCol w="2232496"/>
                <a:gridCol w="2988967"/>
              </a:tblGrid>
              <a:tr h="236950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80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</a:t>
                      </a:r>
                      <a:r>
                        <a:rPr lang="ru-RU" sz="28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Стиль</a:t>
                      </a:r>
                      <a:endParaRPr lang="ru-RU" sz="28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2800" i="1" dirty="0" smtClean="0"/>
                        <a:t>  </a:t>
                      </a:r>
                      <a:r>
                        <a:rPr lang="ru-RU" sz="2800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Сфера использования     </a:t>
                      </a:r>
                      <a:endParaRPr lang="ru-RU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marL="0" marR="0" indent="0" algn="l" defTabSz="9464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1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ru-RU" sz="2800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Цель</a:t>
                      </a:r>
                    </a:p>
                    <a:p>
                      <a:endParaRPr lang="ru-RU" sz="2800" i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2800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Особенности</a:t>
                      </a:r>
                    </a:p>
                    <a:p>
                      <a:pPr algn="ctr"/>
                      <a:r>
                        <a:rPr lang="ru-RU" sz="2800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стиля</a:t>
                      </a:r>
                      <a:endParaRPr lang="ru-RU" sz="2800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6360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2800" b="1" i="1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Художест</a:t>
                      </a: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</a:p>
                    <a:p>
                      <a:pPr algn="ctr"/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венный</a:t>
                      </a:r>
                      <a:endParaRPr lang="ru-RU" sz="2800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464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464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rgbClr val="002060"/>
                          </a:solidFill>
                        </a:rPr>
                        <a:t>художественная</a:t>
                      </a:r>
                      <a:r>
                        <a:rPr lang="ru-RU" sz="2400" b="1" i="1" baseline="0" dirty="0" smtClean="0">
                          <a:solidFill>
                            <a:srgbClr val="002060"/>
                          </a:solidFill>
                        </a:rPr>
                        <a:t> литература</a:t>
                      </a:r>
                      <a:endParaRPr lang="ru-RU" sz="24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464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464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rgbClr val="002060"/>
                          </a:solidFill>
                        </a:rPr>
                        <a:t>воздействие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</a:rPr>
                        <a:t>образность, эмоциональность,</a:t>
                      </a:r>
                    </a:p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</a:rPr>
                        <a:t>художеств.</a:t>
                      </a:r>
                      <a:r>
                        <a:rPr lang="ru-RU" sz="2400" b="1" i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400" b="1" i="1" baseline="0" dirty="0" smtClean="0">
                          <a:solidFill>
                            <a:srgbClr val="002060"/>
                          </a:solidFill>
                        </a:rPr>
                        <a:t>средства выразительности</a:t>
                      </a:r>
                      <a:endParaRPr lang="ru-RU" sz="24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4739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4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owerpoint-design-template-f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1" y="52423"/>
            <a:ext cx="10080625" cy="72009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3773" y="792138"/>
            <a:ext cx="9072562" cy="5580332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7100" b="1" i="1" dirty="0">
                <a:solidFill>
                  <a:srgbClr val="C00000"/>
                </a:solidFill>
              </a:rPr>
              <a:t>  </a:t>
            </a:r>
            <a:r>
              <a:rPr lang="ru-RU" sz="5700" b="1" i="1" dirty="0">
                <a:solidFill>
                  <a:srgbClr val="C00000"/>
                </a:solidFill>
              </a:rPr>
              <a:t>Исследование текста</a:t>
            </a:r>
            <a:br>
              <a:rPr lang="ru-RU" sz="5700" b="1" i="1" dirty="0">
                <a:solidFill>
                  <a:srgbClr val="C00000"/>
                </a:solidFill>
              </a:rPr>
            </a:br>
            <a:r>
              <a:rPr lang="ru-RU" sz="5700" b="1" i="1" dirty="0">
                <a:solidFill>
                  <a:srgbClr val="C00000"/>
                </a:solidFill>
              </a:rPr>
              <a:t/>
            </a:r>
            <a:br>
              <a:rPr lang="ru-RU" sz="5700" b="1" i="1" dirty="0">
                <a:solidFill>
                  <a:srgbClr val="C00000"/>
                </a:solidFill>
              </a:rPr>
            </a:br>
            <a:r>
              <a:rPr lang="ru-RU" sz="5700" b="1" i="1" dirty="0">
                <a:solidFill>
                  <a:srgbClr val="C00000"/>
                </a:solidFill>
              </a:rPr>
              <a:t/>
            </a:r>
            <a:br>
              <a:rPr lang="ru-RU" sz="5700" b="1" i="1" dirty="0">
                <a:solidFill>
                  <a:srgbClr val="C00000"/>
                </a:solidFill>
              </a:rPr>
            </a:br>
            <a:endParaRPr lang="ru-RU" sz="5700" b="1" i="1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iCA6WYVX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6138" y="4248523"/>
            <a:ext cx="3517351" cy="257755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431800" y="609613"/>
            <a:ext cx="8743684" cy="6086520"/>
          </a:xfrm>
          <a:prstGeom prst="rect">
            <a:avLst/>
          </a:prstGeom>
          <a:noFill/>
        </p:spPr>
        <p:txBody>
          <a:bodyPr wrap="square" lIns="99296" tIns="49648" rIns="99296" bIns="49648" rtlCol="0">
            <a:spAutoFit/>
          </a:bodyPr>
          <a:lstStyle/>
          <a:p>
            <a:endParaRPr lang="ru-RU" sz="3900" b="1" i="1" dirty="0">
              <a:solidFill>
                <a:srgbClr val="002060"/>
              </a:solidFill>
            </a:endParaRPr>
          </a:p>
          <a:p>
            <a:pPr marL="1119383" lvl="1" indent="-599618">
              <a:buFont typeface="Arial" panose="020B0604020202020204" pitchFamily="34" charset="0"/>
              <a:buChar char="•"/>
            </a:pPr>
            <a:r>
              <a:rPr lang="ru-RU" sz="3900" b="1" i="1" dirty="0">
                <a:solidFill>
                  <a:srgbClr val="002060"/>
                </a:solidFill>
              </a:rPr>
              <a:t> Определите стиль текста №2</a:t>
            </a:r>
          </a:p>
          <a:p>
            <a:pPr marL="599618" indent="-599618">
              <a:buFont typeface="Arial" panose="020B0604020202020204" pitchFamily="34" charset="0"/>
              <a:buChar char="•"/>
            </a:pPr>
            <a:endParaRPr lang="ru-RU" sz="3900" b="1" i="1" dirty="0">
              <a:solidFill>
                <a:srgbClr val="002060"/>
              </a:solidFill>
            </a:endParaRPr>
          </a:p>
          <a:p>
            <a:pPr marL="599618" indent="-599618" algn="ctr">
              <a:buFont typeface="Arial" panose="020B0604020202020204" pitchFamily="34" charset="0"/>
              <a:buChar char="•"/>
            </a:pPr>
            <a:endParaRPr lang="ru-RU" sz="3900" b="1" i="1" dirty="0">
              <a:solidFill>
                <a:srgbClr val="002060"/>
              </a:solidFill>
            </a:endParaRPr>
          </a:p>
          <a:p>
            <a:pPr algn="ctr"/>
            <a:endParaRPr lang="ru-RU" sz="3900" b="1" i="1" dirty="0">
              <a:solidFill>
                <a:srgbClr val="002060"/>
              </a:solidFill>
            </a:endParaRPr>
          </a:p>
          <a:p>
            <a:pPr marL="599618" lvl="1" indent="-599618" algn="ctr">
              <a:buFont typeface="Arial" panose="020B0604020202020204" pitchFamily="34" charset="0"/>
              <a:buChar char="•"/>
            </a:pPr>
            <a:r>
              <a:rPr lang="ru-RU" sz="3800" b="1" i="1" dirty="0">
                <a:solidFill>
                  <a:srgbClr val="002060"/>
                </a:solidFill>
              </a:rPr>
              <a:t>Запишите речевую ситуацию</a:t>
            </a:r>
          </a:p>
          <a:p>
            <a:pPr algn="ctr"/>
            <a:endParaRPr lang="ru-RU" sz="3900" b="1" i="1" dirty="0">
              <a:solidFill>
                <a:srgbClr val="002060"/>
              </a:solidFill>
            </a:endParaRPr>
          </a:p>
          <a:p>
            <a:pPr marL="599618" indent="-599618" algn="ctr">
              <a:buFont typeface="Arial" panose="020B0604020202020204" pitchFamily="34" charset="0"/>
              <a:buChar char="•"/>
            </a:pPr>
            <a:endParaRPr lang="ru-RU" sz="3900" b="1" i="1" dirty="0">
              <a:solidFill>
                <a:srgbClr val="002060"/>
              </a:solidFill>
            </a:endParaRPr>
          </a:p>
          <a:p>
            <a:pPr marL="599618" indent="-599618" algn="ctr">
              <a:buFont typeface="Arial" panose="020B0604020202020204" pitchFamily="34" charset="0"/>
              <a:buChar char="•"/>
            </a:pPr>
            <a:endParaRPr lang="ru-RU" sz="3900" b="1" i="1" dirty="0">
              <a:solidFill>
                <a:srgbClr val="002060"/>
              </a:solidFill>
            </a:endParaRPr>
          </a:p>
          <a:p>
            <a:pPr marL="599618" indent="-599618" algn="ctr">
              <a:buFont typeface="Arial" panose="020B0604020202020204" pitchFamily="34" charset="0"/>
              <a:buChar char="•"/>
            </a:pPr>
            <a:endParaRPr lang="ru-RU" sz="39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9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 descr="powerpoint-design-template-f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5700"/>
            <a:ext cx="10271340" cy="7206600"/>
          </a:xfrm>
          <a:prstGeom prst="rect">
            <a:avLst/>
          </a:prstGeom>
        </p:spPr>
      </p:pic>
      <p:sp>
        <p:nvSpPr>
          <p:cNvPr id="54278" name="Rectangle 6"/>
          <p:cNvSpPr>
            <a:spLocks noChangeArrowheads="1"/>
          </p:cNvSpPr>
          <p:nvPr/>
        </p:nvSpPr>
        <p:spPr bwMode="auto">
          <a:xfrm rot="10800000" flipV="1">
            <a:off x="1968851" y="2992696"/>
            <a:ext cx="6663998" cy="105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4640" tIns="47320" rIns="94640" bIns="4732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/>
              <a:t>  </a:t>
            </a:r>
          </a:p>
          <a:p>
            <a:pPr>
              <a:spcBef>
                <a:spcPct val="20000"/>
              </a:spcBef>
            </a:pPr>
            <a:r>
              <a:rPr lang="ru-RU" sz="2800" b="1" dirty="0"/>
              <a:t> </a:t>
            </a:r>
          </a:p>
        </p:txBody>
      </p:sp>
      <p:sp>
        <p:nvSpPr>
          <p:cNvPr id="48" name="Заголовок 47"/>
          <p:cNvSpPr>
            <a:spLocks noGrp="1"/>
          </p:cNvSpPr>
          <p:nvPr>
            <p:ph type="title"/>
          </p:nvPr>
        </p:nvSpPr>
        <p:spPr>
          <a:xfrm flipV="1">
            <a:off x="1468040" y="-452514"/>
            <a:ext cx="7604719" cy="4571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endParaRPr lang="ru-RU" sz="5600" b="1" i="1" dirty="0">
              <a:solidFill>
                <a:srgbClr val="FF0000"/>
              </a:solidFill>
            </a:endParaRPr>
          </a:p>
        </p:txBody>
      </p:sp>
      <p:sp>
        <p:nvSpPr>
          <p:cNvPr id="49" name="Содержимое 48"/>
          <p:cNvSpPr>
            <a:spLocks noGrp="1"/>
          </p:cNvSpPr>
          <p:nvPr>
            <p:ph sz="half" idx="1"/>
          </p:nvPr>
        </p:nvSpPr>
        <p:spPr>
          <a:xfrm>
            <a:off x="1468041" y="1020088"/>
            <a:ext cx="3339207" cy="40280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ru-RU" dirty="0" smtClean="0"/>
          </a:p>
          <a:p>
            <a:endParaRPr lang="ru-RU" dirty="0"/>
          </a:p>
        </p:txBody>
      </p:sp>
      <p:sp>
        <p:nvSpPr>
          <p:cNvPr id="50" name="Содержимое 49"/>
          <p:cNvSpPr>
            <a:spLocks noGrp="1"/>
          </p:cNvSpPr>
          <p:nvPr>
            <p:ph sz="half" idx="2"/>
          </p:nvPr>
        </p:nvSpPr>
        <p:spPr>
          <a:xfrm>
            <a:off x="647824" y="648122"/>
            <a:ext cx="8837983" cy="58565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i="1" dirty="0" smtClean="0">
                <a:solidFill>
                  <a:srgbClr val="002060"/>
                </a:solidFill>
              </a:rPr>
              <a:t>  </a:t>
            </a:r>
            <a:r>
              <a:rPr lang="ru-RU" sz="3200" b="1" i="1" dirty="0" smtClean="0">
                <a:solidFill>
                  <a:srgbClr val="002060"/>
                </a:solidFill>
              </a:rPr>
              <a:t>Мак </a:t>
            </a:r>
            <a:r>
              <a:rPr lang="ru-RU" sz="3200" b="1" i="1" dirty="0">
                <a:solidFill>
                  <a:srgbClr val="002060"/>
                </a:solidFill>
              </a:rPr>
              <a:t>– растение от 45 до 120 см высотой (в зависимости от вида и сорта). Окраска цветков мака может быть различная: белая, розовая, красная, желтая, фиолетовая с переходом от бледных тонов до почти черно-пурпуровых. Листья расположены в очередном порядке, реже – супротивно, перисто-рассеченные либо цельные, чаще опушенные. Плод – коробочка. Цветет в июне – июле. В </a:t>
            </a:r>
            <a:r>
              <a:rPr lang="ru-RU" sz="3200" b="1" i="1" dirty="0" smtClean="0">
                <a:solidFill>
                  <a:srgbClr val="002060"/>
                </a:solidFill>
              </a:rPr>
              <a:t>ландшафтном </a:t>
            </a:r>
            <a:r>
              <a:rPr lang="ru-RU" sz="3200" b="1" i="1" dirty="0">
                <a:solidFill>
                  <a:srgbClr val="002060"/>
                </a:solidFill>
              </a:rPr>
              <a:t>дизайне используют несколько видов и большое количество сортов с махровыми и немахровыми цветками.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02917" y="1140064"/>
            <a:ext cx="5560142" cy="436273"/>
          </a:xfrm>
          <a:prstGeom prst="rect">
            <a:avLst/>
          </a:prstGeom>
        </p:spPr>
        <p:txBody>
          <a:bodyPr wrap="square" lIns="94640" tIns="47320" rIns="94640" bIns="47320">
            <a:spAutoFit/>
          </a:bodyPr>
          <a:lstStyle/>
          <a:p>
            <a:endParaRPr lang="ru-RU" sz="2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938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6"/>
          <p:cNvSpPr>
            <a:spLocks noChangeArrowheads="1"/>
          </p:cNvSpPr>
          <p:nvPr/>
        </p:nvSpPr>
        <p:spPr bwMode="auto">
          <a:xfrm rot="10800000" flipV="1">
            <a:off x="1342333" y="1031838"/>
            <a:ext cx="8488026" cy="294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4640" tIns="47320" rIns="94640" bIns="4732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700" b="1" dirty="0"/>
              <a:t>  </a:t>
            </a:r>
          </a:p>
          <a:p>
            <a:pPr>
              <a:spcBef>
                <a:spcPct val="20000"/>
              </a:spcBef>
            </a:pPr>
            <a:r>
              <a:rPr lang="ru-RU" sz="3700" b="1" dirty="0"/>
              <a:t> 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sz="3700" b="1" dirty="0">
                <a:solidFill>
                  <a:schemeClr val="tx2"/>
                </a:solidFill>
              </a:rPr>
              <a:t>  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ru-RU" sz="3700" b="1" dirty="0"/>
          </a:p>
        </p:txBody>
      </p:sp>
      <p:sp>
        <p:nvSpPr>
          <p:cNvPr id="61" name="Содержимое 60"/>
          <p:cNvSpPr>
            <a:spLocks noGrp="1"/>
          </p:cNvSpPr>
          <p:nvPr>
            <p:ph idx="1"/>
          </p:nvPr>
        </p:nvSpPr>
        <p:spPr>
          <a:xfrm>
            <a:off x="1151880" y="1318787"/>
            <a:ext cx="7381321" cy="5113684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          </a:t>
            </a:r>
            <a:r>
              <a:rPr lang="ru-RU" sz="5400" b="1" dirty="0" smtClean="0">
                <a:solidFill>
                  <a:srgbClr val="C00000"/>
                </a:solidFill>
              </a:rPr>
              <a:t>РС:</a:t>
            </a:r>
            <a:r>
              <a:rPr lang="ru-RU" b="1" dirty="0" smtClean="0">
                <a:solidFill>
                  <a:srgbClr val="0000FF"/>
                </a:solidFill>
              </a:rPr>
              <a:t>     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182496" y="349290"/>
            <a:ext cx="5398101" cy="969497"/>
          </a:xfrm>
          <a:prstGeom prst="rect">
            <a:avLst/>
          </a:prstGeom>
          <a:noFill/>
        </p:spPr>
        <p:txBody>
          <a:bodyPr wrap="square" lIns="94640" tIns="47320" rIns="94640" bIns="47320">
            <a:prstTxWarp prst="textTriangl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600" b="1" i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КЛЮЧ</a:t>
            </a:r>
            <a:endParaRPr lang="ru-RU" sz="56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4128" y="245464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1) О</a:t>
            </a:r>
            <a:r>
              <a:rPr lang="en-US" sz="3200" b="1" dirty="0" smtClean="0">
                <a:solidFill>
                  <a:srgbClr val="002060"/>
                </a:solidFill>
              </a:rPr>
              <a:t>/ </a:t>
            </a:r>
            <a:r>
              <a:rPr lang="ru-RU" sz="3200" b="1" dirty="0">
                <a:solidFill>
                  <a:srgbClr val="002060"/>
                </a:solidFill>
              </a:rPr>
              <a:t>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4128" y="3623287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384128" y="3312417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2) 1 - много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40112" y="4259257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3) сообщение информации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312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1224508" flipV="1">
            <a:off x="2437398" y="-916014"/>
            <a:ext cx="6142924" cy="300065"/>
          </a:xfrm>
        </p:spPr>
        <p:txBody>
          <a:bodyPr>
            <a:noAutofit/>
          </a:bodyPr>
          <a:lstStyle/>
          <a:p>
            <a:endParaRPr lang="ru-RU" sz="29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808" y="1440210"/>
            <a:ext cx="7242321" cy="4552734"/>
          </a:xfrm>
        </p:spPr>
        <p:txBody>
          <a:bodyPr>
            <a:normAutofit/>
          </a:bodyPr>
          <a:lstStyle/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ru-RU" sz="4000" b="1" i="1" dirty="0">
                <a:solidFill>
                  <a:srgbClr val="002060"/>
                </a:solidFill>
              </a:rPr>
              <a:t>Какие особенности </a:t>
            </a:r>
            <a:r>
              <a:rPr lang="ru-RU" sz="4000" b="1" i="1" dirty="0" smtClean="0">
                <a:solidFill>
                  <a:srgbClr val="002060"/>
                </a:solidFill>
              </a:rPr>
              <a:t>характерны для </a:t>
            </a:r>
            <a:r>
              <a:rPr lang="ru-RU" sz="4000" b="1" i="1" dirty="0">
                <a:solidFill>
                  <a:srgbClr val="002060"/>
                </a:solidFill>
              </a:rPr>
              <a:t>текста (подчеркните в </a:t>
            </a:r>
            <a:r>
              <a:rPr lang="ru-RU" sz="4000" b="1" i="1" dirty="0" smtClean="0">
                <a:solidFill>
                  <a:srgbClr val="002060"/>
                </a:solidFill>
              </a:rPr>
              <a:t>тексте)?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ru-RU" sz="4000" b="1" i="1" dirty="0" smtClean="0">
                <a:solidFill>
                  <a:srgbClr val="002060"/>
                </a:solidFill>
              </a:rPr>
              <a:t>Что запишем в таблицу?</a:t>
            </a:r>
            <a:endParaRPr lang="ru-RU" sz="4000" b="1" i="1" dirty="0">
              <a:solidFill>
                <a:srgbClr val="002060"/>
              </a:solidFill>
            </a:endParaRPr>
          </a:p>
          <a:p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167" y="1440210"/>
            <a:ext cx="267020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3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 descr="powerpoint-design-template-fr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-5700"/>
            <a:ext cx="10271340" cy="7206600"/>
          </a:xfrm>
          <a:prstGeom prst="rect">
            <a:avLst/>
          </a:prstGeom>
        </p:spPr>
      </p:pic>
      <p:sp>
        <p:nvSpPr>
          <p:cNvPr id="54278" name="Rectangle 6"/>
          <p:cNvSpPr>
            <a:spLocks noChangeArrowheads="1"/>
          </p:cNvSpPr>
          <p:nvPr/>
        </p:nvSpPr>
        <p:spPr bwMode="auto">
          <a:xfrm rot="10800000" flipV="1">
            <a:off x="1968851" y="2992696"/>
            <a:ext cx="6663998" cy="105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4640" tIns="47320" rIns="94640" bIns="4732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/>
              <a:t>  </a:t>
            </a:r>
          </a:p>
          <a:p>
            <a:pPr>
              <a:spcBef>
                <a:spcPct val="20000"/>
              </a:spcBef>
            </a:pPr>
            <a:r>
              <a:rPr lang="ru-RU" sz="2800" b="1" dirty="0"/>
              <a:t> </a:t>
            </a:r>
          </a:p>
        </p:txBody>
      </p:sp>
      <p:sp>
        <p:nvSpPr>
          <p:cNvPr id="48" name="Заголовок 47"/>
          <p:cNvSpPr>
            <a:spLocks noGrp="1"/>
          </p:cNvSpPr>
          <p:nvPr>
            <p:ph type="title"/>
          </p:nvPr>
        </p:nvSpPr>
        <p:spPr>
          <a:xfrm flipV="1">
            <a:off x="1468040" y="-452514"/>
            <a:ext cx="7604719" cy="4571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endParaRPr lang="ru-RU" sz="5600" b="1" i="1" dirty="0">
              <a:solidFill>
                <a:srgbClr val="FF0000"/>
              </a:solidFill>
            </a:endParaRPr>
          </a:p>
        </p:txBody>
      </p:sp>
      <p:sp>
        <p:nvSpPr>
          <p:cNvPr id="49" name="Содержимое 48"/>
          <p:cNvSpPr>
            <a:spLocks noGrp="1"/>
          </p:cNvSpPr>
          <p:nvPr>
            <p:ph sz="half" idx="1"/>
          </p:nvPr>
        </p:nvSpPr>
        <p:spPr>
          <a:xfrm>
            <a:off x="1468041" y="1020088"/>
            <a:ext cx="3339207" cy="40280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ru-RU" dirty="0" smtClean="0"/>
          </a:p>
          <a:p>
            <a:endParaRPr lang="ru-RU" dirty="0"/>
          </a:p>
        </p:txBody>
      </p:sp>
      <p:sp>
        <p:nvSpPr>
          <p:cNvPr id="50" name="Содержимое 49"/>
          <p:cNvSpPr>
            <a:spLocks noGrp="1"/>
          </p:cNvSpPr>
          <p:nvPr>
            <p:ph sz="half" idx="2"/>
          </p:nvPr>
        </p:nvSpPr>
        <p:spPr>
          <a:xfrm>
            <a:off x="647824" y="648122"/>
            <a:ext cx="8837983" cy="58565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i="1" dirty="0" smtClean="0">
                <a:solidFill>
                  <a:srgbClr val="002060"/>
                </a:solidFill>
              </a:rPr>
              <a:t>  </a:t>
            </a:r>
            <a:r>
              <a:rPr lang="ru-RU" sz="3200" b="1" i="1" dirty="0" smtClean="0">
                <a:solidFill>
                  <a:srgbClr val="002060"/>
                </a:solidFill>
              </a:rPr>
              <a:t>Мак </a:t>
            </a:r>
            <a:r>
              <a:rPr lang="ru-RU" sz="3200" b="1" i="1" dirty="0">
                <a:solidFill>
                  <a:srgbClr val="002060"/>
                </a:solidFill>
              </a:rPr>
              <a:t>– растение от 45 до 120 см высотой (</a:t>
            </a:r>
            <a:r>
              <a:rPr lang="ru-RU" sz="3200" b="1" i="1" dirty="0">
                <a:solidFill>
                  <a:srgbClr val="C00000"/>
                </a:solidFill>
              </a:rPr>
              <a:t>в зависимости от вида и сорта</a:t>
            </a:r>
            <a:r>
              <a:rPr lang="ru-RU" sz="3200" b="1" i="1" dirty="0">
                <a:solidFill>
                  <a:srgbClr val="002060"/>
                </a:solidFill>
              </a:rPr>
              <a:t>). </a:t>
            </a:r>
            <a:r>
              <a:rPr lang="ru-RU" sz="3200" b="1" i="1" dirty="0">
                <a:solidFill>
                  <a:srgbClr val="C00000"/>
                </a:solidFill>
              </a:rPr>
              <a:t>Окраска</a:t>
            </a:r>
            <a:r>
              <a:rPr lang="ru-RU" sz="3200" b="1" i="1" dirty="0">
                <a:solidFill>
                  <a:srgbClr val="002060"/>
                </a:solidFill>
              </a:rPr>
              <a:t> цветков мака может быть различная: белая, розовая, красная, желтая, фиолетовая с переходом от бледных тонов до почти черно-пурпуровых. Листья расположены в очередном порядке, реже – </a:t>
            </a:r>
            <a:r>
              <a:rPr lang="ru-RU" sz="3200" b="1" i="1" dirty="0">
                <a:solidFill>
                  <a:srgbClr val="C00000"/>
                </a:solidFill>
              </a:rPr>
              <a:t>супротивно</a:t>
            </a:r>
            <a:r>
              <a:rPr lang="ru-RU" sz="3200" b="1" i="1" dirty="0">
                <a:solidFill>
                  <a:srgbClr val="002060"/>
                </a:solidFill>
              </a:rPr>
              <a:t>, </a:t>
            </a:r>
            <a:r>
              <a:rPr lang="ru-RU" sz="3200" b="1" i="1" dirty="0">
                <a:solidFill>
                  <a:srgbClr val="C00000"/>
                </a:solidFill>
              </a:rPr>
              <a:t>перисто-рассеченные</a:t>
            </a:r>
            <a:r>
              <a:rPr lang="ru-RU" sz="3200" b="1" i="1" dirty="0">
                <a:solidFill>
                  <a:srgbClr val="002060"/>
                </a:solidFill>
              </a:rPr>
              <a:t> либо </a:t>
            </a:r>
            <a:r>
              <a:rPr lang="ru-RU" sz="3200" b="1" i="1" dirty="0">
                <a:solidFill>
                  <a:srgbClr val="C00000"/>
                </a:solidFill>
              </a:rPr>
              <a:t>цельные</a:t>
            </a:r>
            <a:r>
              <a:rPr lang="ru-RU" sz="3200" b="1" i="1" dirty="0">
                <a:solidFill>
                  <a:srgbClr val="002060"/>
                </a:solidFill>
              </a:rPr>
              <a:t>, чаще </a:t>
            </a:r>
            <a:r>
              <a:rPr lang="ru-RU" sz="3200" b="1" i="1" dirty="0">
                <a:solidFill>
                  <a:srgbClr val="C00000"/>
                </a:solidFill>
              </a:rPr>
              <a:t>опушенные</a:t>
            </a:r>
            <a:r>
              <a:rPr lang="ru-RU" sz="3200" b="1" i="1" dirty="0">
                <a:solidFill>
                  <a:srgbClr val="002060"/>
                </a:solidFill>
              </a:rPr>
              <a:t>. Плод – </a:t>
            </a:r>
            <a:r>
              <a:rPr lang="ru-RU" sz="3200" b="1" i="1" dirty="0">
                <a:solidFill>
                  <a:srgbClr val="C00000"/>
                </a:solidFill>
              </a:rPr>
              <a:t>коробочка</a:t>
            </a:r>
            <a:r>
              <a:rPr lang="ru-RU" sz="3200" b="1" i="1" dirty="0">
                <a:solidFill>
                  <a:srgbClr val="002060"/>
                </a:solidFill>
              </a:rPr>
              <a:t>. Цветет в июне – июле. В </a:t>
            </a:r>
            <a:r>
              <a:rPr lang="ru-RU" sz="3200" b="1" i="1" dirty="0" smtClean="0">
                <a:solidFill>
                  <a:srgbClr val="002060"/>
                </a:solidFill>
              </a:rPr>
              <a:t>ландшафтном </a:t>
            </a:r>
            <a:r>
              <a:rPr lang="ru-RU" sz="3200" b="1" i="1" dirty="0">
                <a:solidFill>
                  <a:srgbClr val="002060"/>
                </a:solidFill>
              </a:rPr>
              <a:t>дизайне используют несколько видов и большое количество сортов с </a:t>
            </a:r>
            <a:r>
              <a:rPr lang="ru-RU" sz="3200" b="1" i="1" dirty="0" smtClean="0">
                <a:solidFill>
                  <a:srgbClr val="002060"/>
                </a:solidFill>
              </a:rPr>
              <a:t>махровыми </a:t>
            </a:r>
            <a:r>
              <a:rPr lang="ru-RU" sz="3200" b="1" i="1" dirty="0">
                <a:solidFill>
                  <a:srgbClr val="002060"/>
                </a:solidFill>
              </a:rPr>
              <a:t>и немахровыми цветками.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02917" y="1140064"/>
            <a:ext cx="5560142" cy="436273"/>
          </a:xfrm>
          <a:prstGeom prst="rect">
            <a:avLst/>
          </a:prstGeom>
        </p:spPr>
        <p:txBody>
          <a:bodyPr wrap="square" lIns="94640" tIns="47320" rIns="94640" bIns="47320">
            <a:spAutoFit/>
          </a:bodyPr>
          <a:lstStyle/>
          <a:p>
            <a:endParaRPr lang="ru-RU" sz="2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90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958681"/>
              </p:ext>
            </p:extLst>
          </p:nvPr>
        </p:nvGraphicFramePr>
        <p:xfrm>
          <a:off x="0" y="50"/>
          <a:ext cx="10117759" cy="7200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889"/>
                <a:gridCol w="2844407"/>
                <a:gridCol w="1944216"/>
                <a:gridCol w="3277247"/>
              </a:tblGrid>
              <a:tr h="211706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800" i="1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ru-RU" sz="28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Стиль</a:t>
                      </a:r>
                      <a:endParaRPr lang="ru-RU" sz="28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2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r>
                        <a:rPr lang="ru-RU" sz="2800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Сфера использования     </a:t>
                      </a:r>
                      <a:endParaRPr lang="ru-RU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marL="0" marR="0" indent="0" algn="l" defTabSz="9464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1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ru-RU" sz="2800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Цель</a:t>
                      </a:r>
                    </a:p>
                    <a:p>
                      <a:endParaRPr lang="ru-RU" sz="2800" i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2800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Особенности</a:t>
                      </a:r>
                    </a:p>
                    <a:p>
                      <a:pPr algn="ctr"/>
                      <a:r>
                        <a:rPr lang="ru-RU" sz="2800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стиля</a:t>
                      </a:r>
                      <a:endParaRPr lang="ru-RU" sz="2800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8497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2800" b="1" i="1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Художест</a:t>
                      </a: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</a:p>
                    <a:p>
                      <a:pPr algn="ctr"/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венный</a:t>
                      </a:r>
                      <a:endParaRPr lang="ru-RU" sz="2800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464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464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rgbClr val="002060"/>
                          </a:solidFill>
                        </a:rPr>
                        <a:t>художественная</a:t>
                      </a:r>
                      <a:r>
                        <a:rPr lang="ru-RU" sz="2400" b="1" i="1" baseline="0" dirty="0" smtClean="0">
                          <a:solidFill>
                            <a:srgbClr val="002060"/>
                          </a:solidFill>
                        </a:rPr>
                        <a:t> литература</a:t>
                      </a:r>
                      <a:endParaRPr lang="ru-RU" sz="24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464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464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rgbClr val="002060"/>
                          </a:solidFill>
                        </a:rPr>
                        <a:t>воздействие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</a:rPr>
                        <a:t>образность, эмоциональность,</a:t>
                      </a:r>
                    </a:p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</a:rPr>
                        <a:t>художественные</a:t>
                      </a:r>
                      <a:r>
                        <a:rPr lang="ru-RU" sz="2400" b="1" i="1" baseline="0" dirty="0" smtClean="0">
                          <a:solidFill>
                            <a:srgbClr val="002060"/>
                          </a:solidFill>
                        </a:rPr>
                        <a:t> средства выразительности</a:t>
                      </a:r>
                      <a:endParaRPr lang="ru-RU" sz="24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98809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marL="0" marR="0" indent="0" algn="ctr" defTabSz="9464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Научный</a:t>
                      </a:r>
                      <a:endParaRPr lang="ru-RU" sz="28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</a:rPr>
                        <a:t>научная сфера</a:t>
                      </a:r>
                    </a:p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</a:rPr>
                        <a:t>(лекции, учебники, словари, справочники)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464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rgbClr val="002060"/>
                          </a:solidFill>
                        </a:rPr>
                        <a:t>передача точной информации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</a:rPr>
                        <a:t>точность, логичность,</a:t>
                      </a:r>
                    </a:p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</a:rPr>
                        <a:t>термины,</a:t>
                      </a:r>
                      <a:endParaRPr lang="ru-RU" sz="24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</a:rPr>
                        <a:t>слова в прямом значении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78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23888" y="432098"/>
            <a:ext cx="7128792" cy="1656184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Творческое задание:</a:t>
            </a:r>
            <a:br>
              <a:rPr lang="ru-RU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5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04" y="1296194"/>
            <a:ext cx="8342179" cy="4736564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Рассмотри </a:t>
            </a:r>
            <a:r>
              <a:rPr lang="ru-RU" sz="4000" b="1" i="1" dirty="0" smtClean="0">
                <a:solidFill>
                  <a:srgbClr val="002060"/>
                </a:solidFill>
              </a:rPr>
              <a:t>репродукцию русского </a:t>
            </a:r>
            <a:r>
              <a:rPr lang="ru-RU" sz="4000" b="1" i="1" dirty="0" smtClean="0">
                <a:solidFill>
                  <a:srgbClr val="002060"/>
                </a:solidFill>
              </a:rPr>
              <a:t>художника </a:t>
            </a:r>
            <a:r>
              <a:rPr lang="ru-RU" sz="4000" b="1" i="1" dirty="0">
                <a:solidFill>
                  <a:srgbClr val="002060"/>
                </a:solidFill>
              </a:rPr>
              <a:t>П. </a:t>
            </a:r>
            <a:r>
              <a:rPr lang="ru-RU" sz="4000" b="1" i="1" dirty="0" err="1">
                <a:solidFill>
                  <a:srgbClr val="002060"/>
                </a:solidFill>
              </a:rPr>
              <a:t>Кончаловского</a:t>
            </a:r>
            <a:r>
              <a:rPr lang="ru-RU" sz="4000" b="1" i="1" dirty="0">
                <a:solidFill>
                  <a:srgbClr val="002060"/>
                </a:solidFill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</a:rPr>
              <a:t>(1876- 1956) «Сирень </a:t>
            </a:r>
            <a:r>
              <a:rPr lang="ru-RU" sz="4000" b="1" i="1" dirty="0">
                <a:solidFill>
                  <a:srgbClr val="002060"/>
                </a:solidFill>
              </a:rPr>
              <a:t>в корзине»</a:t>
            </a:r>
            <a:endParaRPr lang="ru-RU" sz="4000" b="1" i="1" dirty="0" smtClean="0">
              <a:solidFill>
                <a:srgbClr val="002060"/>
              </a:solidFill>
            </a:endParaRP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Напиши миниатюру из 4-5 предложений или используй текст с </a:t>
            </a:r>
            <a:r>
              <a:rPr lang="ru-RU" sz="4000" b="1" i="1" dirty="0" smtClean="0">
                <a:solidFill>
                  <a:srgbClr val="002060"/>
                </a:solidFill>
              </a:rPr>
              <a:t>пропусками</a:t>
            </a:r>
            <a:r>
              <a:rPr lang="ru-RU" sz="4000" b="1" i="1" dirty="0" smtClean="0">
                <a:solidFill>
                  <a:srgbClr val="002060"/>
                </a:solidFill>
              </a:rPr>
              <a:t>.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882" y="4752578"/>
            <a:ext cx="2857959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95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352" y="-143966"/>
            <a:ext cx="10322111" cy="7488832"/>
          </a:xfrm>
        </p:spPr>
      </p:pic>
    </p:spTree>
    <p:extLst>
      <p:ext uri="{BB962C8B-B14F-4D97-AF65-F5344CB8AC3E}">
        <p14:creationId xmlns:p14="http://schemas.microsoft.com/office/powerpoint/2010/main" val="4125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2354" y="954824"/>
            <a:ext cx="7541463" cy="1133459"/>
          </a:xfrm>
        </p:spPr>
        <p:txBody>
          <a:bodyPr>
            <a:normAutofit fontScale="90000"/>
          </a:bodyPr>
          <a:lstStyle/>
          <a:p>
            <a:r>
              <a:rPr lang="ru-RU" sz="4100" b="1" dirty="0">
                <a:solidFill>
                  <a:srgbClr val="FF0000"/>
                </a:solidFill>
              </a:rPr>
              <a:t/>
            </a:r>
            <a:br>
              <a:rPr lang="ru-RU" sz="4100" b="1" dirty="0">
                <a:solidFill>
                  <a:srgbClr val="FF0000"/>
                </a:solidFill>
              </a:rPr>
            </a:br>
            <a:endParaRPr lang="ru-RU" sz="6200" b="1" i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20647" y="360090"/>
            <a:ext cx="4020767" cy="1018894"/>
          </a:xfrm>
          <a:prstGeom prst="rect">
            <a:avLst/>
          </a:prstGeom>
          <a:noFill/>
        </p:spPr>
        <p:txBody>
          <a:bodyPr wrap="none" lIns="94640" tIns="47320" rIns="94640" bIns="47320" rtlCol="0">
            <a:spAutoFit/>
          </a:bodyPr>
          <a:lstStyle/>
          <a:p>
            <a:r>
              <a:rPr lang="ru-RU" sz="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урока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575816" y="1378984"/>
            <a:ext cx="9000999" cy="4081271"/>
          </a:xfrm>
          <a:prstGeom prst="rect">
            <a:avLst/>
          </a:prstGeom>
          <a:noFill/>
        </p:spPr>
        <p:txBody>
          <a:bodyPr wrap="square" lIns="94640" tIns="47320" rIns="94640" bIns="47320" rtlCol="0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1.Повторение сведений о стилях речи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2.Проверка домашнего задания 3.Анализ текстов. Определение стилей речи.</a:t>
            </a:r>
          </a:p>
          <a:p>
            <a:r>
              <a:rPr lang="ru-RU" sz="4000" b="1" i="1" dirty="0">
                <a:solidFill>
                  <a:srgbClr val="002060"/>
                </a:solidFill>
              </a:rPr>
              <a:t>4</a:t>
            </a:r>
            <a:r>
              <a:rPr lang="ru-RU" sz="4000" b="1" i="1" dirty="0" smtClean="0">
                <a:solidFill>
                  <a:srgbClr val="002060"/>
                </a:solidFill>
              </a:rPr>
              <a:t>.Творческая </a:t>
            </a:r>
            <a:r>
              <a:rPr lang="ru-RU" sz="4000" b="1" i="1" dirty="0">
                <a:solidFill>
                  <a:srgbClr val="002060"/>
                </a:solidFill>
              </a:rPr>
              <a:t>работа </a:t>
            </a:r>
            <a:r>
              <a:rPr lang="ru-RU" sz="4000" b="1" i="1" dirty="0" smtClean="0">
                <a:solidFill>
                  <a:srgbClr val="002060"/>
                </a:solidFill>
              </a:rPr>
              <a:t>(сочинение-миниатюра )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5816" y="1368202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7904" y="144066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Материал для справок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792" y="913506"/>
            <a:ext cx="93610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2800" b="1" i="1" dirty="0">
                <a:solidFill>
                  <a:srgbClr val="002060"/>
                </a:solidFill>
              </a:rPr>
              <a:t>На полотне изображен __ букет сирени, помещенный в __ корзину. На __ соцветьях__ , __ , __ и __ </a:t>
            </a:r>
            <a:r>
              <a:rPr lang="ru-RU" sz="2800" b="1" i="1" dirty="0" smtClean="0">
                <a:solidFill>
                  <a:srgbClr val="002060"/>
                </a:solidFill>
              </a:rPr>
              <a:t>оттенков </a:t>
            </a:r>
          </a:p>
          <a:p>
            <a:pPr latinLnBrk="1"/>
            <a:r>
              <a:rPr lang="ru-RU" sz="2800" b="1" i="1" dirty="0" smtClean="0">
                <a:solidFill>
                  <a:srgbClr val="002060"/>
                </a:solidFill>
              </a:rPr>
              <a:t>играют </a:t>
            </a:r>
            <a:r>
              <a:rPr lang="ru-RU" sz="2800" b="1" i="1" dirty="0">
                <a:solidFill>
                  <a:srgbClr val="002060"/>
                </a:solidFill>
              </a:rPr>
              <a:t>лучи солнца, __ гроздья выглядят особенно </a:t>
            </a:r>
            <a:r>
              <a:rPr lang="ru-RU" sz="2800" b="1" i="1" dirty="0" smtClean="0">
                <a:solidFill>
                  <a:srgbClr val="002060"/>
                </a:solidFill>
              </a:rPr>
              <a:t>вы-</a:t>
            </a:r>
          </a:p>
          <a:p>
            <a:pPr latinLnBrk="1"/>
            <a:r>
              <a:rPr lang="ru-RU" sz="2800" b="1" i="1" dirty="0" smtClean="0">
                <a:solidFill>
                  <a:srgbClr val="002060"/>
                </a:solidFill>
              </a:rPr>
              <a:t>разительно на __ </a:t>
            </a:r>
            <a:r>
              <a:rPr lang="ru-RU" sz="2800" b="1" i="1" dirty="0">
                <a:solidFill>
                  <a:srgbClr val="002060"/>
                </a:solidFill>
              </a:rPr>
              <a:t>фоне, они как будто стараются </a:t>
            </a:r>
            <a:r>
              <a:rPr lang="ru-RU" sz="2800" b="1" i="1" dirty="0" smtClean="0">
                <a:solidFill>
                  <a:srgbClr val="002060"/>
                </a:solidFill>
              </a:rPr>
              <a:t>вы-</a:t>
            </a:r>
          </a:p>
          <a:p>
            <a:pPr latinLnBrk="1"/>
            <a:r>
              <a:rPr lang="ru-RU" sz="2800" b="1" i="1" dirty="0" smtClean="0">
                <a:solidFill>
                  <a:srgbClr val="002060"/>
                </a:solidFill>
              </a:rPr>
              <a:t>рваться </a:t>
            </a:r>
            <a:r>
              <a:rPr lang="ru-RU" sz="2800" b="1" i="1" dirty="0">
                <a:solidFill>
                  <a:srgbClr val="002060"/>
                </a:solidFill>
              </a:rPr>
              <a:t>из окружившей их тени.</a:t>
            </a:r>
          </a:p>
          <a:p>
            <a:pPr latinLnBrk="1"/>
            <a:r>
              <a:rPr lang="ru-RU" sz="2800" b="1" i="1" dirty="0">
                <a:solidFill>
                  <a:srgbClr val="002060"/>
                </a:solidFill>
              </a:rPr>
              <a:t>  Букет на картине создает ощущение __ летнего утра, когда растения еще не полностью </a:t>
            </a:r>
            <a:r>
              <a:rPr lang="ru-RU" sz="2800" b="1" i="1" dirty="0" smtClean="0">
                <a:solidFill>
                  <a:srgbClr val="002060"/>
                </a:solidFill>
              </a:rPr>
              <a:t>расстались </a:t>
            </a:r>
            <a:r>
              <a:rPr lang="ru-RU" sz="2800" b="1" i="1" dirty="0">
                <a:solidFill>
                  <a:srgbClr val="002060"/>
                </a:solidFill>
              </a:rPr>
              <a:t>с ночной прохладой, но уже ловят на себе __ лучи солнца. __ </a:t>
            </a:r>
            <a:r>
              <a:rPr lang="ru-RU" sz="2800" b="1" i="1" dirty="0" smtClean="0">
                <a:solidFill>
                  <a:srgbClr val="002060"/>
                </a:solidFill>
              </a:rPr>
              <a:t> на-</a:t>
            </a:r>
          </a:p>
          <a:p>
            <a:pPr latinLnBrk="1"/>
            <a:r>
              <a:rPr lang="ru-RU" sz="2800" b="1" i="1" dirty="0" smtClean="0">
                <a:solidFill>
                  <a:srgbClr val="002060"/>
                </a:solidFill>
              </a:rPr>
              <a:t>лет </a:t>
            </a:r>
            <a:r>
              <a:rPr lang="ru-RU" sz="2800" b="1" i="1" dirty="0">
                <a:solidFill>
                  <a:srgbClr val="002060"/>
                </a:solidFill>
              </a:rPr>
              <a:t>утренней влаги окутывает каждый лепесток, и 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pPr latinLnBrk="1"/>
            <a:r>
              <a:rPr lang="ru-RU" sz="2800" b="1" i="1" dirty="0" smtClean="0">
                <a:solidFill>
                  <a:srgbClr val="002060"/>
                </a:solidFill>
              </a:rPr>
              <a:t>нет </a:t>
            </a:r>
            <a:r>
              <a:rPr lang="ru-RU" sz="2800" b="1" i="1" dirty="0">
                <a:solidFill>
                  <a:srgbClr val="002060"/>
                </a:solidFill>
              </a:rPr>
              <a:t>никаких сомнений, что еще минуту назад веточки</a:t>
            </a:r>
          </a:p>
          <a:p>
            <a:pPr latinLnBrk="1"/>
            <a:r>
              <a:rPr lang="ru-RU" sz="2800" b="1" i="1" dirty="0">
                <a:solidFill>
                  <a:srgbClr val="002060"/>
                </a:solidFill>
              </a:rPr>
              <a:t>сирени качались среди __ зелени и __ птиц.</a:t>
            </a:r>
          </a:p>
          <a:p>
            <a:pPr latinLnBrk="1"/>
            <a:r>
              <a:rPr lang="ru-RU" sz="2800" b="1" i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4986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6"/>
          <p:cNvSpPr>
            <a:spLocks noChangeArrowheads="1"/>
          </p:cNvSpPr>
          <p:nvPr/>
        </p:nvSpPr>
        <p:spPr bwMode="auto">
          <a:xfrm rot="10800000" flipV="1">
            <a:off x="1342334" y="2417110"/>
            <a:ext cx="8488026" cy="224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40" tIns="47320" rIns="94640" bIns="4732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700" b="1" dirty="0"/>
              <a:t>  </a:t>
            </a:r>
          </a:p>
          <a:p>
            <a:pPr>
              <a:spcBef>
                <a:spcPct val="20000"/>
              </a:spcBef>
            </a:pPr>
            <a:r>
              <a:rPr lang="ru-RU" sz="3700" b="1" dirty="0"/>
              <a:t> 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endParaRPr lang="ru-RU" sz="37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452637" y="2919371"/>
            <a:ext cx="50402" cy="387799"/>
          </a:xfrm>
          <a:prstGeom prst="rect">
            <a:avLst/>
          </a:prstGeom>
          <a:noFill/>
        </p:spPr>
        <p:txBody>
          <a:bodyPr wrap="square" lIns="94640" tIns="47320" rIns="94640" bIns="47320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07864" y="1955061"/>
            <a:ext cx="8136904" cy="3173330"/>
          </a:xfrm>
          <a:prstGeom prst="rect">
            <a:avLst/>
          </a:prstGeom>
          <a:noFill/>
        </p:spPr>
        <p:txBody>
          <a:bodyPr wrap="square" lIns="94640" tIns="47320" rIns="94640" bIns="47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b="1" i="1" dirty="0" smtClean="0">
                <a:solidFill>
                  <a:srgbClr val="002060"/>
                </a:solidFill>
              </a:rPr>
              <a:t>Составьте или найдите </a:t>
            </a:r>
            <a:r>
              <a:rPr lang="ru-RU" sz="4000" b="1" i="1" dirty="0" smtClean="0">
                <a:solidFill>
                  <a:srgbClr val="002060"/>
                </a:solidFill>
              </a:rPr>
              <a:t>текст научного </a:t>
            </a:r>
            <a:r>
              <a:rPr lang="ru-RU" sz="4000" b="1" i="1" dirty="0" smtClean="0">
                <a:solidFill>
                  <a:srgbClr val="002060"/>
                </a:solidFill>
              </a:rPr>
              <a:t>стиля о вашем цветке.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b="1" i="1" dirty="0" smtClean="0">
                <a:solidFill>
                  <a:srgbClr val="002060"/>
                </a:solidFill>
              </a:rPr>
              <a:t>Докажите стилистическую принадлежность </a:t>
            </a:r>
            <a:r>
              <a:rPr lang="ru-RU" sz="4000" b="1" i="1" dirty="0" smtClean="0">
                <a:solidFill>
                  <a:srgbClr val="002060"/>
                </a:solidFill>
              </a:rPr>
              <a:t>текста.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54644" y="227713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Домашнее задание</a:t>
            </a: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2354" y="1105373"/>
            <a:ext cx="8414685" cy="53681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4640" tIns="47320" rIns="94640" bIns="47320">
            <a:prstTxWarp prst="textArchUpPour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600" b="1" cap="all" dirty="0">
                <a:ln/>
                <a:solidFill>
                  <a:srgbClr val="2E08B8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</a:t>
            </a:r>
            <a:r>
              <a:rPr lang="ru-RU" sz="5600" b="1" cap="all" dirty="0" err="1">
                <a:ln/>
                <a:solidFill>
                  <a:srgbClr val="2E08B8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ВНИМАНИЕ!сс</a:t>
            </a:r>
            <a:endParaRPr lang="ru-RU" sz="5600" b="1" cap="all" dirty="0">
              <a:ln/>
              <a:solidFill>
                <a:srgbClr val="2E08B8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 descr="31b73af89d1a8438836c73200f679a7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6476" y="2844366"/>
            <a:ext cx="2068628" cy="16302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1840" y="864147"/>
            <a:ext cx="84249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i="1" dirty="0">
                <a:solidFill>
                  <a:srgbClr val="002060"/>
                </a:solidFill>
                <a:latin typeface="Calibri" panose="020F0502020204030204" pitchFamily="34" charset="0"/>
              </a:rPr>
              <a:t>Слово </a:t>
            </a:r>
            <a:r>
              <a:rPr lang="ru-RU" altLang="ru-RU" sz="32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стиль </a:t>
            </a:r>
            <a:r>
              <a:rPr lang="ru-RU" altLang="ru-RU" sz="3200" b="1" i="1" dirty="0">
                <a:solidFill>
                  <a:srgbClr val="002060"/>
                </a:solidFill>
                <a:latin typeface="Calibri" panose="020F0502020204030204" pitchFamily="34" charset="0"/>
              </a:rPr>
              <a:t>происходит от греческого </a:t>
            </a:r>
            <a:r>
              <a:rPr lang="en-US" altLang="ru-RU" sz="32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stilos</a:t>
            </a:r>
            <a:r>
              <a:rPr lang="en-US" altLang="ru-RU" sz="32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3200" b="1" i="1" dirty="0">
                <a:solidFill>
                  <a:srgbClr val="002060"/>
                </a:solidFill>
                <a:latin typeface="Calibri" panose="020F0502020204030204" pitchFamily="34" charset="0"/>
              </a:rPr>
              <a:t>и означает «палочка». В древности и в средние века писали стержнем из дерева, кости, металла.</a:t>
            </a:r>
          </a:p>
          <a:p>
            <a:pPr>
              <a:lnSpc>
                <a:spcPct val="80000"/>
              </a:lnSpc>
            </a:pPr>
            <a:r>
              <a:rPr lang="ru-RU" altLang="ru-RU" sz="32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    Один конец стержня был заострен, им и писали на сырых глиняных плитках, бересте, на вощеных дощечках; другой - </a:t>
            </a:r>
            <a:r>
              <a:rPr lang="ru-RU" altLang="ru-RU" sz="32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 </a:t>
            </a:r>
            <a:r>
              <a:rPr lang="ru-RU" altLang="ru-RU" sz="3200" b="1" i="1" dirty="0">
                <a:solidFill>
                  <a:srgbClr val="002060"/>
                </a:solidFill>
                <a:latin typeface="Calibri" panose="020F0502020204030204" pitchFamily="34" charset="0"/>
              </a:rPr>
              <a:t>виде лопаточки, им , повернув стержень- «стиль</a:t>
            </a:r>
            <a:r>
              <a:rPr lang="ru-RU" altLang="ru-RU" sz="32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», стирали </a:t>
            </a:r>
            <a:r>
              <a:rPr lang="ru-RU" altLang="ru-RU" sz="3200" b="1" i="1" dirty="0">
                <a:solidFill>
                  <a:srgbClr val="002060"/>
                </a:solidFill>
                <a:latin typeface="Calibri" panose="020F0502020204030204" pitchFamily="34" charset="0"/>
              </a:rPr>
              <a:t>написанное. Таким образом автор совершенствовал свое сочинение</a:t>
            </a:r>
            <a:r>
              <a:rPr lang="ru-RU" altLang="ru-RU" sz="32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altLang="ru-RU" sz="32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3200" b="1" i="1" dirty="0">
                <a:solidFill>
                  <a:srgbClr val="002060"/>
                </a:solidFill>
                <a:latin typeface="Calibri" panose="020F0502020204030204" pitchFamily="34" charset="0"/>
              </a:rPr>
              <a:t>Отсюда выражение «часто </a:t>
            </a:r>
            <a:r>
              <a:rPr lang="ru-RU" altLang="ru-RU" sz="32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пере-</a:t>
            </a:r>
          </a:p>
          <a:p>
            <a:pPr>
              <a:lnSpc>
                <a:spcPct val="80000"/>
              </a:lnSpc>
            </a:pPr>
            <a:r>
              <a:rPr lang="ru-RU" altLang="ru-RU" sz="3200" b="1" i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вертывай</a:t>
            </a:r>
            <a:r>
              <a:rPr lang="ru-RU" altLang="ru-RU" sz="32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3200" b="1" i="1" dirty="0">
                <a:solidFill>
                  <a:srgbClr val="002060"/>
                </a:solidFill>
                <a:latin typeface="Calibri" panose="020F0502020204030204" pitchFamily="34" charset="0"/>
              </a:rPr>
              <a:t>стиль», т.е. исправляй, перерабатывай свое </a:t>
            </a:r>
            <a:r>
              <a:rPr lang="ru-RU" altLang="ru-RU" sz="3200" b="1" i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произведе</a:t>
            </a:r>
            <a:r>
              <a:rPr lang="ru-RU" altLang="ru-RU" sz="3200" b="1" i="1" dirty="0">
                <a:solidFill>
                  <a:srgbClr val="002060"/>
                </a:solidFill>
                <a:latin typeface="Calibri" panose="020F0502020204030204" pitchFamily="34" charset="0"/>
              </a:rPr>
              <a:t>-</a:t>
            </a:r>
            <a:endParaRPr lang="ru-RU" altLang="ru-RU" sz="3200" b="1" i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32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н</a:t>
            </a:r>
            <a:r>
              <a:rPr lang="ru-RU" altLang="ru-RU" sz="3200" b="1" i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ие</a:t>
            </a:r>
            <a:r>
              <a:rPr lang="ru-RU" altLang="ru-RU" sz="32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endParaRPr lang="ru-RU" altLang="ru-RU" sz="3200" b="1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7944" y="144066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интересно</a:t>
            </a:r>
            <a:endParaRPr lang="ru-RU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496" y="4268474"/>
            <a:ext cx="3234091" cy="293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6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738" y="-2878224"/>
            <a:ext cx="9378694" cy="2878224"/>
          </a:xfrm>
        </p:spPr>
        <p:txBody>
          <a:bodyPr>
            <a:normAutofit/>
          </a:bodyPr>
          <a:lstStyle/>
          <a:p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7791" y="864146"/>
            <a:ext cx="8902392" cy="5733401"/>
          </a:xfrm>
        </p:spPr>
        <p:txBody>
          <a:bodyPr>
            <a:normAutofit/>
          </a:bodyPr>
          <a:lstStyle/>
          <a:p>
            <a:pPr marL="532352" indent="-532352">
              <a:buFont typeface="+mj-lt"/>
              <a:buAutoNum type="arabicPeriod"/>
            </a:pPr>
            <a:endParaRPr lang="ru-RU" dirty="0" smtClean="0"/>
          </a:p>
          <a:p>
            <a:pPr marL="0" indent="0">
              <a:buNone/>
            </a:pP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896" y="1584226"/>
            <a:ext cx="50405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b="1" i="1" dirty="0" smtClean="0">
                <a:solidFill>
                  <a:srgbClr val="002060"/>
                </a:solidFill>
              </a:rPr>
              <a:t>Какие стили речи вы знаете?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b="1" i="1" dirty="0" smtClean="0">
                <a:solidFill>
                  <a:srgbClr val="002060"/>
                </a:solidFill>
              </a:rPr>
              <a:t>Чем они различаются?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560" y="1440211"/>
            <a:ext cx="2906427" cy="4068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738" y="-2878224"/>
            <a:ext cx="9378694" cy="2878224"/>
          </a:xfrm>
        </p:spPr>
        <p:txBody>
          <a:bodyPr>
            <a:normAutofit/>
          </a:bodyPr>
          <a:lstStyle/>
          <a:p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5284" y="456921"/>
            <a:ext cx="9212359" cy="6021141"/>
          </a:xfrm>
        </p:spPr>
        <p:txBody>
          <a:bodyPr>
            <a:normAutofit/>
          </a:bodyPr>
          <a:lstStyle/>
          <a:p>
            <a:pPr marL="555447" indent="-555447">
              <a:buFont typeface="+mj-lt"/>
              <a:buAutoNum type="arabicPeriod"/>
            </a:pPr>
            <a:endParaRPr lang="ru-RU" b="1" dirty="0" smtClean="0"/>
          </a:p>
          <a:p>
            <a:pPr marL="0" indent="0">
              <a:buNone/>
            </a:pP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5936" y="-8432"/>
            <a:ext cx="6191938" cy="93070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8746" tIns="49373" rIns="98746" bIns="49373" rtlCol="0">
            <a:spAutoFit/>
          </a:bodyPr>
          <a:lstStyle/>
          <a:p>
            <a:r>
              <a:rPr lang="ru-RU" sz="3900" b="1" i="1" dirty="0" smtClean="0">
                <a:solidFill>
                  <a:srgbClr val="C00000"/>
                </a:solidFill>
              </a:rPr>
              <a:t>             </a:t>
            </a:r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Стили речи</a:t>
            </a:r>
            <a:endParaRPr lang="ru-RU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425504" y="705245"/>
            <a:ext cx="914400" cy="9144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952080" y="705245"/>
            <a:ext cx="777256" cy="9144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процесс 18"/>
          <p:cNvSpPr/>
          <p:nvPr/>
        </p:nvSpPr>
        <p:spPr>
          <a:xfrm>
            <a:off x="359792" y="1588761"/>
            <a:ext cx="3479994" cy="860204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разговорный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5698772" y="1599698"/>
            <a:ext cx="2968218" cy="972693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книжные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7314344" y="2589520"/>
            <a:ext cx="2096545" cy="782759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892576" y="2572391"/>
            <a:ext cx="132940" cy="265151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3441678" y="2587737"/>
            <a:ext cx="2283000" cy="83088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4247539" y="2491652"/>
            <a:ext cx="1978249" cy="244540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Блок-схема: процесс 35"/>
          <p:cNvSpPr/>
          <p:nvPr/>
        </p:nvSpPr>
        <p:spPr>
          <a:xfrm>
            <a:off x="1316165" y="3486485"/>
            <a:ext cx="2264586" cy="950996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Блок-схема: процесс 37"/>
          <p:cNvSpPr/>
          <p:nvPr/>
        </p:nvSpPr>
        <p:spPr>
          <a:xfrm>
            <a:off x="1280892" y="4937059"/>
            <a:ext cx="3283177" cy="960088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художественный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Блок-схема: процесс 41"/>
          <p:cNvSpPr/>
          <p:nvPr/>
        </p:nvSpPr>
        <p:spPr>
          <a:xfrm>
            <a:off x="5269177" y="5270980"/>
            <a:ext cx="3616481" cy="834235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публицистический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Блок-схема: процесс 42"/>
          <p:cNvSpPr/>
          <p:nvPr/>
        </p:nvSpPr>
        <p:spPr>
          <a:xfrm>
            <a:off x="7182881" y="3419350"/>
            <a:ext cx="2555583" cy="1018131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фициально-деловой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роцесс 2"/>
          <p:cNvSpPr/>
          <p:nvPr/>
        </p:nvSpPr>
        <p:spPr>
          <a:xfrm>
            <a:off x="664771" y="2246189"/>
            <a:ext cx="2088232" cy="1872207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РС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4153859" y="623056"/>
            <a:ext cx="2405060" cy="141646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говорим?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4164297" y="2521867"/>
            <a:ext cx="2394622" cy="173178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кем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говорим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4153859" y="4693473"/>
            <a:ext cx="2405059" cy="182576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какой целью?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9141" y="789464"/>
            <a:ext cx="7062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9141" y="2249878"/>
            <a:ext cx="4887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2)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689141" y="4292302"/>
            <a:ext cx="52051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3)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2780581" y="1034851"/>
            <a:ext cx="1338522" cy="129490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3"/>
          </p:cNvCxnSpPr>
          <p:nvPr/>
        </p:nvCxnSpPr>
        <p:spPr>
          <a:xfrm flipV="1">
            <a:off x="2753003" y="3178128"/>
            <a:ext cx="1456648" cy="416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751898" y="4118396"/>
            <a:ext cx="1351073" cy="97615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Блок-схема: процесс 28"/>
          <p:cNvSpPr/>
          <p:nvPr/>
        </p:nvSpPr>
        <p:spPr>
          <a:xfrm>
            <a:off x="7541017" y="360091"/>
            <a:ext cx="1891783" cy="1291542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7541017" y="2610217"/>
            <a:ext cx="2093307" cy="1365856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1-1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много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Блок-схема: процесс 31"/>
          <p:cNvSpPr/>
          <p:nvPr/>
        </p:nvSpPr>
        <p:spPr>
          <a:xfrm>
            <a:off x="7477688" y="4742642"/>
            <a:ext cx="2156636" cy="1656184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Общение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Сообщение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оздействие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6558918" y="5271093"/>
            <a:ext cx="918770" cy="1069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6592383" y="3387760"/>
            <a:ext cx="948634" cy="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5" idx="3"/>
            <a:endCxn id="29" idx="1"/>
          </p:cNvCxnSpPr>
          <p:nvPr/>
        </p:nvCxnSpPr>
        <p:spPr>
          <a:xfrm flipV="1">
            <a:off x="6558919" y="1005862"/>
            <a:ext cx="982098" cy="32542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36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91" y="-1152078"/>
            <a:ext cx="9072562" cy="24612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" y="331275"/>
            <a:ext cx="4241882" cy="31859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91" y="4283561"/>
            <a:ext cx="3960193" cy="29173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" y="3816473"/>
            <a:ext cx="4523615" cy="31382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44" y="319737"/>
            <a:ext cx="4451338" cy="3045274"/>
          </a:xfrm>
          <a:prstGeom prst="rect">
            <a:avLst/>
          </a:prstGeom>
        </p:spPr>
      </p:pic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20950" y="7050457"/>
            <a:ext cx="73025" cy="54824"/>
          </a:xfr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91" y="2380174"/>
            <a:ext cx="3937001" cy="309634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96606" y="6009754"/>
            <a:ext cx="55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17753" y="1262163"/>
            <a:ext cx="446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2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84186" y="1309139"/>
            <a:ext cx="660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3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31963" y="626474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4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4488" y="3517237"/>
            <a:ext cx="689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5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9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47824" y="360090"/>
            <a:ext cx="8496523" cy="1728192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домашнего задания</a:t>
            </a:r>
            <a:r>
              <a:rPr lang="ru-RU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252" y="2088282"/>
            <a:ext cx="5448228" cy="4016484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Прочитайте стихи о цветах.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К какому стилю речи вы </a:t>
            </a:r>
            <a:r>
              <a:rPr lang="ru-RU" sz="4000" b="1" i="1" dirty="0" smtClean="0">
                <a:solidFill>
                  <a:srgbClr val="002060"/>
                </a:solidFill>
              </a:rPr>
              <a:t>отнесете стихи?</a:t>
            </a:r>
            <a:endParaRPr lang="ru-RU" sz="4000" b="1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294" y="1728242"/>
            <a:ext cx="3035545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08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3760</TotalTime>
  <Words>1108</Words>
  <Application>Microsoft Office PowerPoint</Application>
  <PresentationFormat>Произвольный</PresentationFormat>
  <Paragraphs>239</Paragraphs>
  <Slides>32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Arial Black</vt:lpstr>
      <vt:lpstr>Arno Pro Smbd</vt:lpstr>
      <vt:lpstr>Calibri</vt:lpstr>
      <vt:lpstr>Monotype Corsiva</vt:lpstr>
      <vt:lpstr>Wingdings</vt:lpstr>
      <vt:lpstr>Тема Office</vt:lpstr>
      <vt:lpstr>Повторение стилей речи 6 класс</vt:lpstr>
      <vt:lpstr>Цели урока: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Проверка домашнего задания </vt:lpstr>
      <vt:lpstr>Презентация PowerPoint</vt:lpstr>
      <vt:lpstr>Презентация PowerPoint</vt:lpstr>
      <vt:lpstr>Презентация PowerPoint</vt:lpstr>
      <vt:lpstr>  Исследование текста   </vt:lpstr>
      <vt:lpstr>Презентация PowerPoint</vt:lpstr>
      <vt:lpstr>Определите стиль текста.  </vt:lpstr>
      <vt:lpstr>Ответ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Исследование текста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Творческое задание: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Употребление в речи причастий и деепричастий</dc:title>
  <dc:creator>Admin</dc:creator>
  <cp:lastModifiedBy>Гаврилова Светлана</cp:lastModifiedBy>
  <cp:revision>389</cp:revision>
  <dcterms:created xsi:type="dcterms:W3CDTF">2012-02-02T09:21:19Z</dcterms:created>
  <dcterms:modified xsi:type="dcterms:W3CDTF">2014-09-16T18:36:36Z</dcterms:modified>
</cp:coreProperties>
</file>