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7" r:id="rId13"/>
    <p:sldId id="266" r:id="rId14"/>
    <p:sldId id="268" r:id="rId15"/>
    <p:sldId id="269" r:id="rId16"/>
    <p:sldId id="270" r:id="rId17"/>
    <p:sldId id="279" r:id="rId18"/>
    <p:sldId id="271" r:id="rId19"/>
    <p:sldId id="272" r:id="rId20"/>
    <p:sldId id="274" r:id="rId21"/>
    <p:sldId id="275" r:id="rId22"/>
    <p:sldId id="278" r:id="rId23"/>
    <p:sldId id="277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636"/>
    <a:srgbClr val="F35F0D"/>
    <a:srgbClr val="A31529"/>
    <a:srgbClr val="005696"/>
    <a:srgbClr val="246E2D"/>
    <a:srgbClr val="890980"/>
    <a:srgbClr val="F11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28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D3721B-D759-471B-9639-EE0DE3767EC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770F05-C698-4719-B800-42DFDC30404D}">
      <dgm:prSet phldrT="[Текст]"/>
      <dgm:spPr/>
      <dgm:t>
        <a:bodyPr/>
        <a:lstStyle/>
        <a:p>
          <a:r>
            <a:rPr lang="ru-RU" dirty="0" smtClean="0"/>
            <a:t>1. 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Необзывательное, неосуждающее описывание </a:t>
          </a:r>
          <a:r>
            <a:rPr lang="ru-RU" dirty="0" smtClean="0"/>
            <a:t>того, что неприемлемо для педагога, говорится о том, что является результатом поведения ученика, только описание фактов и ничего более.</a:t>
          </a:r>
          <a:endParaRPr lang="ru-RU" dirty="0"/>
        </a:p>
      </dgm:t>
    </dgm:pt>
    <dgm:pt modelId="{C04E0445-9C33-4FA6-9FC4-A9BCCA8C43E1}" type="parTrans" cxnId="{4FC03232-4C76-45B1-A295-3856EB4847AE}">
      <dgm:prSet/>
      <dgm:spPr/>
      <dgm:t>
        <a:bodyPr/>
        <a:lstStyle/>
        <a:p>
          <a:endParaRPr lang="ru-RU"/>
        </a:p>
      </dgm:t>
    </dgm:pt>
    <dgm:pt modelId="{19FD02A2-49D8-409E-BBC6-77877032FF15}" type="sibTrans" cxnId="{4FC03232-4C76-45B1-A295-3856EB4847AE}">
      <dgm:prSet/>
      <dgm:spPr/>
      <dgm:t>
        <a:bodyPr/>
        <a:lstStyle/>
        <a:p>
          <a:endParaRPr lang="ru-RU"/>
        </a:p>
      </dgm:t>
    </dgm:pt>
    <dgm:pt modelId="{9C1E48E8-A348-4DCF-8CA3-21781339E599}">
      <dgm:prSet phldrT="[Текст]"/>
      <dgm:spPr/>
      <dgm:t>
        <a:bodyPr/>
        <a:lstStyle/>
        <a:p>
          <a:r>
            <a:rPr lang="ru-RU" dirty="0" smtClean="0"/>
            <a:t>2.</a:t>
          </a:r>
          <a:r>
            <a:rPr lang="ru-RU" i="1" dirty="0" smtClean="0"/>
            <a:t> 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Описывается эффект, </a:t>
          </a:r>
          <a:r>
            <a:rPr lang="ru-RU" dirty="0" smtClean="0"/>
            <a:t>который является результатом неприемлемого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dirty="0" smtClean="0"/>
            <a:t>поведения школьника, ребенок должен понять, прочувствовать. Что его действия создают проблему для учителя.</a:t>
          </a:r>
          <a:endParaRPr lang="ru-RU" dirty="0"/>
        </a:p>
      </dgm:t>
    </dgm:pt>
    <dgm:pt modelId="{FE2128D7-7368-43DF-9185-309F21018408}" type="parTrans" cxnId="{8C249A00-79DB-4C7A-9C6D-7D285D1F911E}">
      <dgm:prSet/>
      <dgm:spPr/>
      <dgm:t>
        <a:bodyPr/>
        <a:lstStyle/>
        <a:p>
          <a:endParaRPr lang="ru-RU"/>
        </a:p>
      </dgm:t>
    </dgm:pt>
    <dgm:pt modelId="{4633CE7E-88BB-4E27-8B16-813B76D3D83E}" type="sibTrans" cxnId="{8C249A00-79DB-4C7A-9C6D-7D285D1F911E}">
      <dgm:prSet/>
      <dgm:spPr/>
      <dgm:t>
        <a:bodyPr/>
        <a:lstStyle/>
        <a:p>
          <a:endParaRPr lang="ru-RU"/>
        </a:p>
      </dgm:t>
    </dgm:pt>
    <dgm:pt modelId="{3338D770-6C97-4879-B84B-CEF067CD1665}">
      <dgm:prSet phldrT="[Текст]"/>
      <dgm:spPr/>
      <dgm:t>
        <a:bodyPr/>
        <a:lstStyle/>
        <a:p>
          <a:r>
            <a:rPr lang="ru-RU" dirty="0" smtClean="0"/>
            <a:t>3.</a:t>
          </a:r>
          <a:r>
            <a:rPr lang="ru-RU" i="1" dirty="0" smtClean="0"/>
            <a:t> 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Сообщение ученику о тех эмоциях и чувствах,</a:t>
          </a:r>
          <a:r>
            <a:rPr lang="ru-RU" dirty="0" smtClean="0"/>
            <a:t> которые испытывает учитель в результате того эффекта.</a:t>
          </a:r>
          <a:endParaRPr lang="ru-RU" dirty="0"/>
        </a:p>
      </dgm:t>
    </dgm:pt>
    <dgm:pt modelId="{544ED519-C916-4EAA-985C-464E4C82ACFB}" type="parTrans" cxnId="{1488077C-1985-4AF4-AC35-6188D5498E89}">
      <dgm:prSet/>
      <dgm:spPr/>
      <dgm:t>
        <a:bodyPr/>
        <a:lstStyle/>
        <a:p>
          <a:endParaRPr lang="ru-RU"/>
        </a:p>
      </dgm:t>
    </dgm:pt>
    <dgm:pt modelId="{7DE3352A-2F3B-4CFF-8F81-94E30DEBC2C0}" type="sibTrans" cxnId="{1488077C-1985-4AF4-AC35-6188D5498E89}">
      <dgm:prSet/>
      <dgm:spPr/>
      <dgm:t>
        <a:bodyPr/>
        <a:lstStyle/>
        <a:p>
          <a:endParaRPr lang="ru-RU"/>
        </a:p>
      </dgm:t>
    </dgm:pt>
    <dgm:pt modelId="{2CABC875-9602-4A55-B961-4CDECBB59DDE}" type="pres">
      <dgm:prSet presAssocID="{7DD3721B-D759-471B-9639-EE0DE3767EC7}" presName="linear" presStyleCnt="0">
        <dgm:presLayoutVars>
          <dgm:dir/>
          <dgm:resizeHandles val="exact"/>
        </dgm:presLayoutVars>
      </dgm:prSet>
      <dgm:spPr/>
    </dgm:pt>
    <dgm:pt modelId="{2E658839-367B-4E3B-A56B-8543F26F9FB4}" type="pres">
      <dgm:prSet presAssocID="{95770F05-C698-4719-B800-42DFDC30404D}" presName="comp" presStyleCnt="0"/>
      <dgm:spPr/>
    </dgm:pt>
    <dgm:pt modelId="{393FF1B9-5F1F-46F5-AF9A-8E75108A62E9}" type="pres">
      <dgm:prSet presAssocID="{95770F05-C698-4719-B800-42DFDC30404D}" presName="box" presStyleLbl="node1" presStyleIdx="0" presStyleCnt="3"/>
      <dgm:spPr/>
      <dgm:t>
        <a:bodyPr/>
        <a:lstStyle/>
        <a:p>
          <a:endParaRPr lang="ru-RU"/>
        </a:p>
      </dgm:t>
    </dgm:pt>
    <dgm:pt modelId="{4DA3D34F-64DD-403A-8578-E4FC5A436836}" type="pres">
      <dgm:prSet presAssocID="{95770F05-C698-4719-B800-42DFDC30404D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7B82DF43-EB53-4BCF-91A9-6312663A1940}" type="pres">
      <dgm:prSet presAssocID="{95770F05-C698-4719-B800-42DFDC30404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002FE9-54D0-4C80-8FCA-2F2CAFB20AD8}" type="pres">
      <dgm:prSet presAssocID="{19FD02A2-49D8-409E-BBC6-77877032FF15}" presName="spacer" presStyleCnt="0"/>
      <dgm:spPr/>
    </dgm:pt>
    <dgm:pt modelId="{4EDCECA7-8245-41E2-8500-8062ACAEBA3A}" type="pres">
      <dgm:prSet presAssocID="{9C1E48E8-A348-4DCF-8CA3-21781339E599}" presName="comp" presStyleCnt="0"/>
      <dgm:spPr/>
    </dgm:pt>
    <dgm:pt modelId="{AE5D977B-0935-4D96-9063-1518E4E73EC5}" type="pres">
      <dgm:prSet presAssocID="{9C1E48E8-A348-4DCF-8CA3-21781339E599}" presName="box" presStyleLbl="node1" presStyleIdx="1" presStyleCnt="3"/>
      <dgm:spPr/>
      <dgm:t>
        <a:bodyPr/>
        <a:lstStyle/>
        <a:p>
          <a:endParaRPr lang="ru-RU"/>
        </a:p>
      </dgm:t>
    </dgm:pt>
    <dgm:pt modelId="{DF696D76-0709-4148-8A36-07A81BF3AC51}" type="pres">
      <dgm:prSet presAssocID="{9C1E48E8-A348-4DCF-8CA3-21781339E599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3000" b="-53000"/>
          </a:stretch>
        </a:blipFill>
      </dgm:spPr>
    </dgm:pt>
    <dgm:pt modelId="{485FF2D5-5806-4ABC-BCBF-9C1C45584FC7}" type="pres">
      <dgm:prSet presAssocID="{9C1E48E8-A348-4DCF-8CA3-21781339E59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054C2-7A97-458F-B9FB-1FF7D5B90747}" type="pres">
      <dgm:prSet presAssocID="{4633CE7E-88BB-4E27-8B16-813B76D3D83E}" presName="spacer" presStyleCnt="0"/>
      <dgm:spPr/>
    </dgm:pt>
    <dgm:pt modelId="{BAFBF964-72DA-4A2A-AD41-7E11FD6EFE35}" type="pres">
      <dgm:prSet presAssocID="{3338D770-6C97-4879-B84B-CEF067CD1665}" presName="comp" presStyleCnt="0"/>
      <dgm:spPr/>
    </dgm:pt>
    <dgm:pt modelId="{D524EF44-1B41-4715-A167-2EDAC544553A}" type="pres">
      <dgm:prSet presAssocID="{3338D770-6C97-4879-B84B-CEF067CD1665}" presName="box" presStyleLbl="node1" presStyleIdx="2" presStyleCnt="3"/>
      <dgm:spPr/>
      <dgm:t>
        <a:bodyPr/>
        <a:lstStyle/>
        <a:p>
          <a:endParaRPr lang="ru-RU"/>
        </a:p>
      </dgm:t>
    </dgm:pt>
    <dgm:pt modelId="{D109FDC8-90D8-4E56-AC53-2AFD3E2FAE82}" type="pres">
      <dgm:prSet presAssocID="{3338D770-6C97-4879-B84B-CEF067CD1665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4AAD9458-66F6-4EEE-B369-9D698BD6740D}" type="pres">
      <dgm:prSet presAssocID="{3338D770-6C97-4879-B84B-CEF067CD166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76F91A-B12B-4E6C-BCEE-6F4F582C1782}" type="presOf" srcId="{7DD3721B-D759-471B-9639-EE0DE3767EC7}" destId="{2CABC875-9602-4A55-B961-4CDECBB59DDE}" srcOrd="0" destOrd="0" presId="urn:microsoft.com/office/officeart/2005/8/layout/vList4"/>
    <dgm:cxn modelId="{56B39DD7-B405-47D0-A620-D39EB67DBDF7}" type="presOf" srcId="{95770F05-C698-4719-B800-42DFDC30404D}" destId="{7B82DF43-EB53-4BCF-91A9-6312663A1940}" srcOrd="1" destOrd="0" presId="urn:microsoft.com/office/officeart/2005/8/layout/vList4"/>
    <dgm:cxn modelId="{C53FD09A-093C-42E5-B9A9-8DD8CED3E453}" type="presOf" srcId="{95770F05-C698-4719-B800-42DFDC30404D}" destId="{393FF1B9-5F1F-46F5-AF9A-8E75108A62E9}" srcOrd="0" destOrd="0" presId="urn:microsoft.com/office/officeart/2005/8/layout/vList4"/>
    <dgm:cxn modelId="{8C249A00-79DB-4C7A-9C6D-7D285D1F911E}" srcId="{7DD3721B-D759-471B-9639-EE0DE3767EC7}" destId="{9C1E48E8-A348-4DCF-8CA3-21781339E599}" srcOrd="1" destOrd="0" parTransId="{FE2128D7-7368-43DF-9185-309F21018408}" sibTransId="{4633CE7E-88BB-4E27-8B16-813B76D3D83E}"/>
    <dgm:cxn modelId="{4FC03232-4C76-45B1-A295-3856EB4847AE}" srcId="{7DD3721B-D759-471B-9639-EE0DE3767EC7}" destId="{95770F05-C698-4719-B800-42DFDC30404D}" srcOrd="0" destOrd="0" parTransId="{C04E0445-9C33-4FA6-9FC4-A9BCCA8C43E1}" sibTransId="{19FD02A2-49D8-409E-BBC6-77877032FF15}"/>
    <dgm:cxn modelId="{E51433B5-F4D7-4CB5-8558-EE880CF69C99}" type="presOf" srcId="{9C1E48E8-A348-4DCF-8CA3-21781339E599}" destId="{485FF2D5-5806-4ABC-BCBF-9C1C45584FC7}" srcOrd="1" destOrd="0" presId="urn:microsoft.com/office/officeart/2005/8/layout/vList4"/>
    <dgm:cxn modelId="{469483BF-FFF2-45A0-9C4B-544701930E10}" type="presOf" srcId="{9C1E48E8-A348-4DCF-8CA3-21781339E599}" destId="{AE5D977B-0935-4D96-9063-1518E4E73EC5}" srcOrd="0" destOrd="0" presId="urn:microsoft.com/office/officeart/2005/8/layout/vList4"/>
    <dgm:cxn modelId="{1488077C-1985-4AF4-AC35-6188D5498E89}" srcId="{7DD3721B-D759-471B-9639-EE0DE3767EC7}" destId="{3338D770-6C97-4879-B84B-CEF067CD1665}" srcOrd="2" destOrd="0" parTransId="{544ED519-C916-4EAA-985C-464E4C82ACFB}" sibTransId="{7DE3352A-2F3B-4CFF-8F81-94E30DEBC2C0}"/>
    <dgm:cxn modelId="{48218087-859A-4D6D-B118-3CCB37ABE93D}" type="presOf" srcId="{3338D770-6C97-4879-B84B-CEF067CD1665}" destId="{D524EF44-1B41-4715-A167-2EDAC544553A}" srcOrd="0" destOrd="0" presId="urn:microsoft.com/office/officeart/2005/8/layout/vList4"/>
    <dgm:cxn modelId="{A472B6B5-ACEA-4A23-89AB-C7D7BE260060}" type="presOf" srcId="{3338D770-6C97-4879-B84B-CEF067CD1665}" destId="{4AAD9458-66F6-4EEE-B369-9D698BD6740D}" srcOrd="1" destOrd="0" presId="urn:microsoft.com/office/officeart/2005/8/layout/vList4"/>
    <dgm:cxn modelId="{F6CC1029-761A-4C1F-852B-8C496B429531}" type="presParOf" srcId="{2CABC875-9602-4A55-B961-4CDECBB59DDE}" destId="{2E658839-367B-4E3B-A56B-8543F26F9FB4}" srcOrd="0" destOrd="0" presId="urn:microsoft.com/office/officeart/2005/8/layout/vList4"/>
    <dgm:cxn modelId="{6A8C96D3-9208-4BB2-88FE-2C03509E959A}" type="presParOf" srcId="{2E658839-367B-4E3B-A56B-8543F26F9FB4}" destId="{393FF1B9-5F1F-46F5-AF9A-8E75108A62E9}" srcOrd="0" destOrd="0" presId="urn:microsoft.com/office/officeart/2005/8/layout/vList4"/>
    <dgm:cxn modelId="{C371AAB0-89A3-4ED8-806D-8E187AB4A9F9}" type="presParOf" srcId="{2E658839-367B-4E3B-A56B-8543F26F9FB4}" destId="{4DA3D34F-64DD-403A-8578-E4FC5A436836}" srcOrd="1" destOrd="0" presId="urn:microsoft.com/office/officeart/2005/8/layout/vList4"/>
    <dgm:cxn modelId="{C1CB8184-B2A2-415E-ADEC-1A585845A080}" type="presParOf" srcId="{2E658839-367B-4E3B-A56B-8543F26F9FB4}" destId="{7B82DF43-EB53-4BCF-91A9-6312663A1940}" srcOrd="2" destOrd="0" presId="urn:microsoft.com/office/officeart/2005/8/layout/vList4"/>
    <dgm:cxn modelId="{B758A359-3219-4330-9CF6-BD79335FFC18}" type="presParOf" srcId="{2CABC875-9602-4A55-B961-4CDECBB59DDE}" destId="{74002FE9-54D0-4C80-8FCA-2F2CAFB20AD8}" srcOrd="1" destOrd="0" presId="urn:microsoft.com/office/officeart/2005/8/layout/vList4"/>
    <dgm:cxn modelId="{5C5D8351-3B2A-49D1-8C94-42CA17363F2D}" type="presParOf" srcId="{2CABC875-9602-4A55-B961-4CDECBB59DDE}" destId="{4EDCECA7-8245-41E2-8500-8062ACAEBA3A}" srcOrd="2" destOrd="0" presId="urn:microsoft.com/office/officeart/2005/8/layout/vList4"/>
    <dgm:cxn modelId="{2575B790-1A9C-4A1F-8409-65AFB561176A}" type="presParOf" srcId="{4EDCECA7-8245-41E2-8500-8062ACAEBA3A}" destId="{AE5D977B-0935-4D96-9063-1518E4E73EC5}" srcOrd="0" destOrd="0" presId="urn:microsoft.com/office/officeart/2005/8/layout/vList4"/>
    <dgm:cxn modelId="{148F58C0-78C5-42A7-8162-4ECE1D74658E}" type="presParOf" srcId="{4EDCECA7-8245-41E2-8500-8062ACAEBA3A}" destId="{DF696D76-0709-4148-8A36-07A81BF3AC51}" srcOrd="1" destOrd="0" presId="urn:microsoft.com/office/officeart/2005/8/layout/vList4"/>
    <dgm:cxn modelId="{BBA51A15-C156-4591-9380-963DBE9F995B}" type="presParOf" srcId="{4EDCECA7-8245-41E2-8500-8062ACAEBA3A}" destId="{485FF2D5-5806-4ABC-BCBF-9C1C45584FC7}" srcOrd="2" destOrd="0" presId="urn:microsoft.com/office/officeart/2005/8/layout/vList4"/>
    <dgm:cxn modelId="{AE99D8A7-49D7-4AD1-A51D-8BD318EBFDA9}" type="presParOf" srcId="{2CABC875-9602-4A55-B961-4CDECBB59DDE}" destId="{8F1054C2-7A97-458F-B9FB-1FF7D5B90747}" srcOrd="3" destOrd="0" presId="urn:microsoft.com/office/officeart/2005/8/layout/vList4"/>
    <dgm:cxn modelId="{120E50F0-53B4-4ABE-BCDE-53A43E2053C5}" type="presParOf" srcId="{2CABC875-9602-4A55-B961-4CDECBB59DDE}" destId="{BAFBF964-72DA-4A2A-AD41-7E11FD6EFE35}" srcOrd="4" destOrd="0" presId="urn:microsoft.com/office/officeart/2005/8/layout/vList4"/>
    <dgm:cxn modelId="{888E52D9-A685-4F8E-BB2E-A0D1D5EF1E3C}" type="presParOf" srcId="{BAFBF964-72DA-4A2A-AD41-7E11FD6EFE35}" destId="{D524EF44-1B41-4715-A167-2EDAC544553A}" srcOrd="0" destOrd="0" presId="urn:microsoft.com/office/officeart/2005/8/layout/vList4"/>
    <dgm:cxn modelId="{44806DCA-3A94-4EB7-BE37-BCD41D4B5909}" type="presParOf" srcId="{BAFBF964-72DA-4A2A-AD41-7E11FD6EFE35}" destId="{D109FDC8-90D8-4E56-AC53-2AFD3E2FAE82}" srcOrd="1" destOrd="0" presId="urn:microsoft.com/office/officeart/2005/8/layout/vList4"/>
    <dgm:cxn modelId="{66575936-2870-44AB-A7A4-710E70D80367}" type="presParOf" srcId="{BAFBF964-72DA-4A2A-AD41-7E11FD6EFE35}" destId="{4AAD9458-66F6-4EEE-B369-9D698BD6740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FF1B9-5F1F-46F5-AF9A-8E75108A62E9}">
      <dsp:nvSpPr>
        <dsp:cNvPr id="0" name=""/>
        <dsp:cNvSpPr/>
      </dsp:nvSpPr>
      <dsp:spPr>
        <a:xfrm>
          <a:off x="0" y="0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1. </a:t>
          </a:r>
          <a:r>
            <a:rPr lang="ru-RU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Необзывательное, неосуждающее описывание </a:t>
          </a:r>
          <a:r>
            <a:rPr lang="ru-RU" sz="2200" kern="1200" dirty="0" smtClean="0"/>
            <a:t>того, что неприемлемо для педагога, говорится о том, что является результатом поведения ученика, только описание фактов и ничего более.</a:t>
          </a:r>
          <a:endParaRPr lang="ru-RU" sz="2200" kern="1200" dirty="0"/>
        </a:p>
      </dsp:txBody>
      <dsp:txXfrm>
        <a:off x="1787356" y="0"/>
        <a:ext cx="6442243" cy="1414363"/>
      </dsp:txXfrm>
    </dsp:sp>
    <dsp:sp modelId="{4DA3D34F-64DD-403A-8578-E4FC5A436836}">
      <dsp:nvSpPr>
        <dsp:cNvPr id="0" name=""/>
        <dsp:cNvSpPr/>
      </dsp:nvSpPr>
      <dsp:spPr>
        <a:xfrm>
          <a:off x="141436" y="141436"/>
          <a:ext cx="1645920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5D977B-0935-4D96-9063-1518E4E73EC5}">
      <dsp:nvSpPr>
        <dsp:cNvPr id="0" name=""/>
        <dsp:cNvSpPr/>
      </dsp:nvSpPr>
      <dsp:spPr>
        <a:xfrm>
          <a:off x="0" y="15557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2.</a:t>
          </a:r>
          <a:r>
            <a:rPr lang="ru-RU" sz="2200" i="1" kern="1200" dirty="0" smtClean="0"/>
            <a:t> </a:t>
          </a:r>
          <a:r>
            <a:rPr lang="ru-RU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Описывается эффект, </a:t>
          </a:r>
          <a:r>
            <a:rPr lang="ru-RU" sz="2200" kern="1200" dirty="0" smtClean="0"/>
            <a:t>который является результатом неприемлемого</a:t>
          </a:r>
          <a:r>
            <a:rPr lang="ru-RU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200" kern="1200" dirty="0" smtClean="0"/>
            <a:t>поведения школьника, ребенок должен понять, прочувствовать. Что его действия создают проблему для учителя.</a:t>
          </a:r>
          <a:endParaRPr lang="ru-RU" sz="2200" kern="1200" dirty="0"/>
        </a:p>
      </dsp:txBody>
      <dsp:txXfrm>
        <a:off x="1787356" y="1555799"/>
        <a:ext cx="6442243" cy="1414363"/>
      </dsp:txXfrm>
    </dsp:sp>
    <dsp:sp modelId="{DF696D76-0709-4148-8A36-07A81BF3AC51}">
      <dsp:nvSpPr>
        <dsp:cNvPr id="0" name=""/>
        <dsp:cNvSpPr/>
      </dsp:nvSpPr>
      <dsp:spPr>
        <a:xfrm>
          <a:off x="141436" y="1697236"/>
          <a:ext cx="1645920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3000" b="-5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24EF44-1B41-4715-A167-2EDAC544553A}">
      <dsp:nvSpPr>
        <dsp:cNvPr id="0" name=""/>
        <dsp:cNvSpPr/>
      </dsp:nvSpPr>
      <dsp:spPr>
        <a:xfrm>
          <a:off x="0" y="31115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3.</a:t>
          </a:r>
          <a:r>
            <a:rPr lang="ru-RU" sz="2200" i="1" kern="1200" dirty="0" smtClean="0"/>
            <a:t> </a:t>
          </a:r>
          <a:r>
            <a:rPr lang="ru-RU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Сообщение ученику о тех эмоциях и чувствах,</a:t>
          </a:r>
          <a:r>
            <a:rPr lang="ru-RU" sz="2200" kern="1200" dirty="0" smtClean="0"/>
            <a:t> которые испытывает учитель в результате того эффекта.</a:t>
          </a:r>
          <a:endParaRPr lang="ru-RU" sz="2200" kern="1200" dirty="0"/>
        </a:p>
      </dsp:txBody>
      <dsp:txXfrm>
        <a:off x="1787356" y="3111599"/>
        <a:ext cx="6442243" cy="1414363"/>
      </dsp:txXfrm>
    </dsp:sp>
    <dsp:sp modelId="{D109FDC8-90D8-4E56-AC53-2AFD3E2FAE82}">
      <dsp:nvSpPr>
        <dsp:cNvPr id="0" name=""/>
        <dsp:cNvSpPr/>
      </dsp:nvSpPr>
      <dsp:spPr>
        <a:xfrm>
          <a:off x="141436" y="3253035"/>
          <a:ext cx="1645920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ABBBE15-8549-41D8-BE3B-856FCFC510E1}" type="datetimeFigureOut">
              <a:rPr lang="ru-RU"/>
              <a:pPr>
                <a:defRPr/>
              </a:pPr>
              <a:t>17.04.2014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48857F3-FE0A-4082-A706-1BCF2647E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1647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8857F3-FE0A-4082-A706-1BCF2647E803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725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9E179-50D4-4693-BE28-4EE46A5B8958}" type="datetime1">
              <a:rPr lang="ru-RU"/>
              <a:pPr>
                <a:defRPr/>
              </a:pPr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22903-7C87-41A5-ADC5-E08E6B077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845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52FA4-BEB6-4D12-8883-0FEF3C98BE07}" type="datetime1">
              <a:rPr lang="ru-RU"/>
              <a:pPr>
                <a:defRPr/>
              </a:pPr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5D282-4C16-4474-B8E1-841089C28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851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FC94B-29AF-4A87-AA58-E4A92B1C85B6}" type="datetime1">
              <a:rPr lang="ru-RU"/>
              <a:pPr>
                <a:defRPr/>
              </a:pPr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F07B6-7269-405E-9B06-448ACED39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263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75696-FDFA-41CC-9D99-091565A81218}" type="datetime1">
              <a:rPr lang="ru-RU"/>
              <a:pPr>
                <a:defRPr/>
              </a:pPr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3CF22-812A-461D-B7D5-8D167B7B3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768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C14D0-F51C-4A5C-BD8C-6EF2B2CB843B}" type="datetime1">
              <a:rPr lang="ru-RU"/>
              <a:pPr>
                <a:defRPr/>
              </a:pPr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0D32F-1E85-4DA1-AA8E-CE0F38A40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346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5C8F7-C623-434B-BAEE-4D8C9181DC5D}" type="datetime1">
              <a:rPr lang="ru-RU"/>
              <a:pPr>
                <a:defRPr/>
              </a:pPr>
              <a:t>17.04.2014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4704A-DDAA-4355-BA95-8DA5D009D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85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01C21-CA0E-445C-88FC-DB7480084A93}" type="datetime1">
              <a:rPr lang="ru-RU"/>
              <a:pPr>
                <a:defRPr/>
              </a:pPr>
              <a:t>17.04.2014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EA974-CD64-4792-B9D7-7E3CE9C10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267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E4CC9-ECFF-43A0-AE7A-F87C0068D724}" type="datetime1">
              <a:rPr lang="ru-RU"/>
              <a:pPr>
                <a:defRPr/>
              </a:pPr>
              <a:t>17.04.2014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AA397-D6EA-4FB4-B33D-260225E32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81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37F2-F957-4591-9453-EB0996DF6EC8}" type="datetime1">
              <a:rPr lang="ru-RU"/>
              <a:pPr>
                <a:defRPr/>
              </a:pPr>
              <a:t>17.04.2014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6659C-26AF-4B8D-92EC-BA056F801F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995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10BDE-A664-401B-9230-6B462D745A93}" type="datetime1">
              <a:rPr lang="ru-RU"/>
              <a:pPr>
                <a:defRPr/>
              </a:pPr>
              <a:t>17.04.2014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BFC29-05C9-475D-BED3-CA543F26D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64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202C2-D7F5-41D7-8EAC-930A96D152CC}" type="datetime1">
              <a:rPr lang="ru-RU"/>
              <a:pPr>
                <a:defRPr/>
              </a:pPr>
              <a:t>17.04.2014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B42EA-A737-4197-8D1F-97242C9678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800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AD368D-218D-415B-A5A8-69E20AFFA5BB}" type="datetime1">
              <a:rPr lang="ru-RU"/>
              <a:pPr>
                <a:defRPr/>
              </a:pPr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6E132D-E2DD-4CE0-ACAD-C71C86A9C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5214938"/>
            <a:ext cx="9144000" cy="13573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8926" y="1616261"/>
            <a:ext cx="3214710" cy="2411032"/>
          </a:xfrm>
          <a:prstGeom prst="rect">
            <a:avLst/>
          </a:prstGeom>
          <a:ln>
            <a:noFill/>
          </a:ln>
          <a:effectLst>
            <a:reflection blurRad="6350" stA="50000" endA="300" endPos="55500" dist="50800" dir="5400000" sy="-100000" algn="bl" rotWithShape="0"/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5" y="5000625"/>
            <a:ext cx="8639175" cy="171450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Психологический комфорт воспитанника</a:t>
            </a:r>
          </a:p>
        </p:txBody>
      </p:sp>
      <p:sp>
        <p:nvSpPr>
          <p:cNvPr id="4" name="Куб 3"/>
          <p:cNvSpPr/>
          <p:nvPr/>
        </p:nvSpPr>
        <p:spPr>
          <a:xfrm rot="655611">
            <a:off x="514320" y="657204"/>
            <a:ext cx="1000132" cy="1000132"/>
          </a:xfrm>
          <a:prstGeom prst="cube">
            <a:avLst/>
          </a:prstGeom>
          <a:solidFill>
            <a:srgbClr val="F35F0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Куб 5"/>
          <p:cNvSpPr/>
          <p:nvPr/>
        </p:nvSpPr>
        <p:spPr>
          <a:xfrm rot="341114">
            <a:off x="6119276" y="286620"/>
            <a:ext cx="1000132" cy="1000132"/>
          </a:xfrm>
          <a:prstGeom prst="cub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Куб 7"/>
          <p:cNvSpPr/>
          <p:nvPr/>
        </p:nvSpPr>
        <p:spPr>
          <a:xfrm rot="21057848">
            <a:off x="1286744" y="786687"/>
            <a:ext cx="1000132" cy="1000132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Куб 9"/>
          <p:cNvSpPr/>
          <p:nvPr/>
        </p:nvSpPr>
        <p:spPr>
          <a:xfrm rot="197207">
            <a:off x="3823584" y="4037906"/>
            <a:ext cx="1000132" cy="1000132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Куб 10"/>
          <p:cNvSpPr/>
          <p:nvPr/>
        </p:nvSpPr>
        <p:spPr>
          <a:xfrm rot="963488">
            <a:off x="5762383" y="3905003"/>
            <a:ext cx="1000132" cy="1000132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</a:p>
        </p:txBody>
      </p:sp>
      <p:sp>
        <p:nvSpPr>
          <p:cNvPr id="12" name="Куб 11"/>
          <p:cNvSpPr/>
          <p:nvPr/>
        </p:nvSpPr>
        <p:spPr>
          <a:xfrm rot="235563">
            <a:off x="2176173" y="604545"/>
            <a:ext cx="1000132" cy="1000132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Куб 13"/>
          <p:cNvSpPr/>
          <p:nvPr/>
        </p:nvSpPr>
        <p:spPr>
          <a:xfrm rot="21177302">
            <a:off x="4772433" y="4058062"/>
            <a:ext cx="1000132" cy="1000132"/>
          </a:xfrm>
          <a:prstGeom prst="cube">
            <a:avLst/>
          </a:prstGeom>
          <a:solidFill>
            <a:srgbClr val="00569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Куб 14"/>
          <p:cNvSpPr/>
          <p:nvPr/>
        </p:nvSpPr>
        <p:spPr>
          <a:xfrm rot="21203102">
            <a:off x="6998684" y="455543"/>
            <a:ext cx="1000132" cy="1000132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Куб 15"/>
          <p:cNvSpPr/>
          <p:nvPr/>
        </p:nvSpPr>
        <p:spPr>
          <a:xfrm rot="768778">
            <a:off x="1812927" y="3884637"/>
            <a:ext cx="1000132" cy="1000132"/>
          </a:xfrm>
          <a:prstGeom prst="cube">
            <a:avLst/>
          </a:prstGeom>
          <a:solidFill>
            <a:srgbClr val="246E2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Куб 17"/>
          <p:cNvSpPr/>
          <p:nvPr/>
        </p:nvSpPr>
        <p:spPr>
          <a:xfrm rot="771623">
            <a:off x="7912787" y="644170"/>
            <a:ext cx="1000132" cy="1000132"/>
          </a:xfrm>
          <a:prstGeom prst="cube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</a:p>
        </p:txBody>
      </p:sp>
      <p:sp>
        <p:nvSpPr>
          <p:cNvPr id="19" name="Куб 18"/>
          <p:cNvSpPr/>
          <p:nvPr/>
        </p:nvSpPr>
        <p:spPr>
          <a:xfrm>
            <a:off x="8053093" y="3425545"/>
            <a:ext cx="1000132" cy="1000132"/>
          </a:xfrm>
          <a:prstGeom prst="cube">
            <a:avLst/>
          </a:prstGeom>
          <a:solidFill>
            <a:srgbClr val="F35F0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7" name="Куб 6"/>
          <p:cNvSpPr/>
          <p:nvPr/>
        </p:nvSpPr>
        <p:spPr>
          <a:xfrm rot="20874161">
            <a:off x="3387071" y="164962"/>
            <a:ext cx="1000132" cy="1000132"/>
          </a:xfrm>
          <a:prstGeom prst="cube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Куб 4"/>
          <p:cNvSpPr/>
          <p:nvPr/>
        </p:nvSpPr>
        <p:spPr>
          <a:xfrm rot="21393800">
            <a:off x="2815127" y="3958144"/>
            <a:ext cx="1000132" cy="1000132"/>
          </a:xfrm>
          <a:prstGeom prst="cube">
            <a:avLst/>
          </a:prstGeom>
          <a:solidFill>
            <a:srgbClr val="C7D63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42875" y="6634163"/>
            <a:ext cx="1195388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http://aida.ucoz.ru</a:t>
            </a:r>
            <a:endParaRPr lang="ru-RU" sz="1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Куб 19"/>
          <p:cNvSpPr/>
          <p:nvPr/>
        </p:nvSpPr>
        <p:spPr>
          <a:xfrm rot="21057848">
            <a:off x="4672526" y="305453"/>
            <a:ext cx="1000132" cy="1000132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Куб 20"/>
          <p:cNvSpPr/>
          <p:nvPr/>
        </p:nvSpPr>
        <p:spPr>
          <a:xfrm>
            <a:off x="5330056" y="855590"/>
            <a:ext cx="1000132" cy="1000132"/>
          </a:xfrm>
          <a:prstGeom prst="cube">
            <a:avLst/>
          </a:prstGeom>
          <a:solidFill>
            <a:srgbClr val="F35F0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Куб 21"/>
          <p:cNvSpPr/>
          <p:nvPr/>
        </p:nvSpPr>
        <p:spPr>
          <a:xfrm rot="21057848">
            <a:off x="127315" y="3828766"/>
            <a:ext cx="1000132" cy="1000132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Куб 22"/>
          <p:cNvSpPr/>
          <p:nvPr/>
        </p:nvSpPr>
        <p:spPr>
          <a:xfrm rot="771623">
            <a:off x="1044216" y="3429000"/>
            <a:ext cx="1000132" cy="1000132"/>
          </a:xfrm>
          <a:prstGeom prst="cube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</p:txBody>
      </p:sp>
      <p:sp>
        <p:nvSpPr>
          <p:cNvPr id="24" name="Куб 23"/>
          <p:cNvSpPr/>
          <p:nvPr/>
        </p:nvSpPr>
        <p:spPr>
          <a:xfrm rot="21393800">
            <a:off x="6119275" y="2971295"/>
            <a:ext cx="1000132" cy="1000132"/>
          </a:xfrm>
          <a:prstGeom prst="cube">
            <a:avLst/>
          </a:prstGeom>
          <a:solidFill>
            <a:srgbClr val="C7D63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</a:p>
        </p:txBody>
      </p:sp>
      <p:sp>
        <p:nvSpPr>
          <p:cNvPr id="25" name="Куб 24"/>
          <p:cNvSpPr/>
          <p:nvPr/>
        </p:nvSpPr>
        <p:spPr>
          <a:xfrm rot="20874161">
            <a:off x="7008290" y="2586592"/>
            <a:ext cx="1000132" cy="1000132"/>
          </a:xfrm>
          <a:prstGeom prst="cube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875696-FDFA-41CC-9D99-091565A81218}" type="datetime1">
              <a:rPr lang="ru-RU" smtClean="0"/>
              <a:pPr>
                <a:defRPr/>
              </a:pPr>
              <a:t>17.04.2014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3CF22-812A-461D-B7D5-8D167B7B3864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Деловая форма обращения</a:t>
            </a:r>
            <a:r>
              <a:rPr lang="ru-RU" b="1" i="1" dirty="0"/>
              <a:t> </a:t>
            </a:r>
            <a:r>
              <a:rPr lang="ru-RU" sz="2400" i="1" dirty="0"/>
              <a:t>“Займемся, ребята, делом, общим для всех и очень нужным для каждого, а сначала договоримся, как будем работать, хорошо?”</a:t>
            </a:r>
            <a:endParaRPr lang="ru-RU" sz="2400" b="1" i="1" dirty="0" smtClean="0"/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Личностно-доверительное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обращение </a:t>
            </a:r>
            <a:r>
              <a:rPr lang="ru-RU" sz="2400" i="1" dirty="0"/>
              <a:t>“Я уверена, что вы это для меня сделаете, ведь это вам совсем не трудно”; “Ты мог бы помочь мне во многом, и я тебе буду благодарна, если исполнишь мою просьбу” </a:t>
            </a:r>
            <a:endParaRPr lang="ru-RU" sz="3600" b="1" i="1" dirty="0" smtClean="0"/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Эмоционально-личностное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обращение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/>
              <a:t>“У меня ребята был сегодня тяжелый день, и вы устали к шестому уроку – побережем друг друга”</a:t>
            </a:r>
          </a:p>
        </p:txBody>
      </p:sp>
    </p:spTree>
    <p:extLst>
      <p:ext uri="{BB962C8B-B14F-4D97-AF65-F5344CB8AC3E}">
        <p14:creationId xmlns:p14="http://schemas.microsoft.com/office/powerpoint/2010/main" val="160015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Этическое благородное поведение </a:t>
            </a:r>
            <a:r>
              <a:rPr lang="ru-RU" sz="2400" i="1" dirty="0"/>
              <a:t>или позиция сотрудничества, заключающееся в бескорыстной помощи, открытости и радости за другого</a:t>
            </a:r>
            <a:r>
              <a:rPr lang="ru-RU" sz="2400" i="1" dirty="0" smtClean="0"/>
              <a:t>.</a:t>
            </a:r>
          </a:p>
          <a:p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Предупреждение возможных неудач</a:t>
            </a:r>
            <a:r>
              <a:rPr lang="ru-RU" sz="2400" i="1" dirty="0"/>
              <a:t> в процессе и результате работы. </a:t>
            </a:r>
            <a:endParaRPr lang="ru-RU" sz="2400" i="1" dirty="0" smtClean="0"/>
          </a:p>
          <a:p>
            <a:r>
              <a:rPr lang="ru-RU" sz="2400" i="1" dirty="0"/>
              <a:t>Применение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аудиовизуального художественного ряда</a:t>
            </a:r>
            <a:r>
              <a:rPr lang="ru-RU" sz="2400" i="1" dirty="0"/>
              <a:t>, создаваемого использованием музыкальных фрагментов и </a:t>
            </a:r>
            <a:r>
              <a:rPr lang="ru-RU" sz="2400" i="1" dirty="0" smtClean="0"/>
              <a:t>демонстрацией </a:t>
            </a:r>
            <a:r>
              <a:rPr lang="ru-RU" sz="2400" i="1" dirty="0"/>
              <a:t>слайдов</a:t>
            </a:r>
            <a:r>
              <a:rPr lang="ru-RU" sz="2400" i="1" dirty="0" smtClean="0"/>
              <a:t>.</a:t>
            </a:r>
          </a:p>
          <a:p>
            <a:r>
              <a:rPr lang="ru-RU" sz="2400" i="1" dirty="0"/>
              <a:t>Привнесение 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элемента новизны</a:t>
            </a:r>
            <a:r>
              <a:rPr lang="ru-RU" sz="2400" i="1" dirty="0"/>
              <a:t> за счет использования разнообразных </a:t>
            </a:r>
            <a:r>
              <a:rPr lang="ru-RU" sz="2400" i="1" dirty="0" smtClean="0"/>
              <a:t>средств.</a:t>
            </a:r>
          </a:p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Поддержание традиций</a:t>
            </a:r>
            <a:r>
              <a:rPr lang="ru-RU" sz="2400" i="1" dirty="0" smtClean="0"/>
              <a:t>.</a:t>
            </a:r>
            <a:endParaRPr lang="ru-RU" sz="2400" i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875696-FDFA-41CC-9D99-091565A81218}" type="datetime1">
              <a:rPr lang="ru-RU" smtClean="0"/>
              <a:pPr>
                <a:defRPr/>
              </a:pPr>
              <a:t>17.04.2014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3CF22-812A-461D-B7D5-8D167B7B3864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3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5214938"/>
            <a:ext cx="9144000" cy="13573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делать замечания, чтобы на них реагировали дети?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Куб 3"/>
          <p:cNvSpPr/>
          <p:nvPr/>
        </p:nvSpPr>
        <p:spPr>
          <a:xfrm rot="655611">
            <a:off x="3662631" y="722642"/>
            <a:ext cx="1000132" cy="1000132"/>
          </a:xfrm>
          <a:prstGeom prst="cube">
            <a:avLst/>
          </a:prstGeom>
          <a:solidFill>
            <a:srgbClr val="F35F0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Куб 5"/>
          <p:cNvSpPr/>
          <p:nvPr/>
        </p:nvSpPr>
        <p:spPr>
          <a:xfrm rot="341114">
            <a:off x="1802656" y="3048206"/>
            <a:ext cx="1000132" cy="1000132"/>
          </a:xfrm>
          <a:prstGeom prst="cub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</a:p>
        </p:txBody>
      </p:sp>
      <p:sp>
        <p:nvSpPr>
          <p:cNvPr id="8" name="Куб 7"/>
          <p:cNvSpPr/>
          <p:nvPr/>
        </p:nvSpPr>
        <p:spPr>
          <a:xfrm rot="21057848">
            <a:off x="2606827" y="673866"/>
            <a:ext cx="1000132" cy="1000132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Куб 9"/>
          <p:cNvSpPr/>
          <p:nvPr/>
        </p:nvSpPr>
        <p:spPr>
          <a:xfrm rot="197207">
            <a:off x="3673061" y="2832579"/>
            <a:ext cx="1000132" cy="1000132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Куб 10"/>
          <p:cNvSpPr/>
          <p:nvPr/>
        </p:nvSpPr>
        <p:spPr>
          <a:xfrm rot="963488">
            <a:off x="6506042" y="2923499"/>
            <a:ext cx="1000132" cy="1000132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Куб 11"/>
          <p:cNvSpPr/>
          <p:nvPr/>
        </p:nvSpPr>
        <p:spPr>
          <a:xfrm rot="235563">
            <a:off x="1501299" y="738376"/>
            <a:ext cx="1000132" cy="1000132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Куб 13"/>
          <p:cNvSpPr/>
          <p:nvPr/>
        </p:nvSpPr>
        <p:spPr>
          <a:xfrm rot="21177302">
            <a:off x="5548776" y="2985984"/>
            <a:ext cx="1000132" cy="1000132"/>
          </a:xfrm>
          <a:prstGeom prst="cube">
            <a:avLst/>
          </a:prstGeom>
          <a:solidFill>
            <a:srgbClr val="00569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Куб 14"/>
          <p:cNvSpPr/>
          <p:nvPr/>
        </p:nvSpPr>
        <p:spPr>
          <a:xfrm rot="21203102">
            <a:off x="2746465" y="2862562"/>
            <a:ext cx="1000132" cy="1000132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Куб 15"/>
          <p:cNvSpPr/>
          <p:nvPr/>
        </p:nvSpPr>
        <p:spPr>
          <a:xfrm rot="21046317">
            <a:off x="7637811" y="2923499"/>
            <a:ext cx="1000132" cy="1000132"/>
          </a:xfrm>
          <a:prstGeom prst="cube">
            <a:avLst/>
          </a:prstGeom>
          <a:solidFill>
            <a:srgbClr val="246E2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Куб 6"/>
          <p:cNvSpPr/>
          <p:nvPr/>
        </p:nvSpPr>
        <p:spPr>
          <a:xfrm rot="20874161">
            <a:off x="4817843" y="489230"/>
            <a:ext cx="1000132" cy="1000132"/>
          </a:xfrm>
          <a:prstGeom prst="cube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42875" y="6634163"/>
            <a:ext cx="1195388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http://aida.ucoz.ru</a:t>
            </a:r>
            <a:endParaRPr lang="ru-RU" sz="1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Куб 19"/>
          <p:cNvSpPr/>
          <p:nvPr/>
        </p:nvSpPr>
        <p:spPr>
          <a:xfrm rot="21057848">
            <a:off x="5724452" y="499927"/>
            <a:ext cx="1000132" cy="1000132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Куб 22"/>
          <p:cNvSpPr/>
          <p:nvPr/>
        </p:nvSpPr>
        <p:spPr>
          <a:xfrm rot="771623">
            <a:off x="392107" y="742166"/>
            <a:ext cx="1000132" cy="1000132"/>
          </a:xfrm>
          <a:prstGeom prst="cube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Куб 23"/>
          <p:cNvSpPr/>
          <p:nvPr/>
        </p:nvSpPr>
        <p:spPr>
          <a:xfrm rot="2080883">
            <a:off x="7948171" y="591230"/>
            <a:ext cx="1000132" cy="1000132"/>
          </a:xfrm>
          <a:prstGeom prst="cube">
            <a:avLst/>
          </a:prstGeom>
          <a:solidFill>
            <a:srgbClr val="C7D63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Куб 17"/>
          <p:cNvSpPr/>
          <p:nvPr/>
        </p:nvSpPr>
        <p:spPr>
          <a:xfrm rot="159792">
            <a:off x="6786094" y="489229"/>
            <a:ext cx="1000132" cy="1000132"/>
          </a:xfrm>
          <a:prstGeom prst="cube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Куб 25"/>
          <p:cNvSpPr/>
          <p:nvPr/>
        </p:nvSpPr>
        <p:spPr>
          <a:xfrm>
            <a:off x="4572000" y="3048205"/>
            <a:ext cx="1000132" cy="1000132"/>
          </a:xfrm>
          <a:prstGeom prst="cube">
            <a:avLst/>
          </a:prstGeom>
          <a:solidFill>
            <a:srgbClr val="F35F0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148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Необзывательное, неосуждающее описывание </a:t>
            </a:r>
            <a:r>
              <a:rPr lang="ru-RU" dirty="0"/>
              <a:t>того, что неприемлемо для педагога, говорится о том, что является результатом поведения ученика, только описание фактов и ничего более.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875696-FDFA-41CC-9D99-091565A81218}" type="datetime1">
              <a:rPr lang="ru-RU" smtClean="0"/>
              <a:pPr>
                <a:defRPr/>
              </a:pPr>
              <a:t>17.04.2014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3CF22-812A-461D-B7D5-8D167B7B3864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3528" y="260648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первый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29066"/>
            <a:ext cx="3710186" cy="247345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02017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BC37F2-F957-4591-9453-EB0996DF6EC8}" type="datetime1">
              <a:rPr lang="ru-RU" smtClean="0"/>
              <a:pPr>
                <a:defRPr/>
              </a:pPr>
              <a:t>17.04.2014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6659C-26AF-4B8D-92EC-BA056F801F6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556792"/>
            <a:ext cx="6318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2.</a:t>
            </a:r>
            <a:r>
              <a:rPr lang="ru-RU" sz="2400" i="1" dirty="0"/>
              <a:t> 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Описывается эффект, </a:t>
            </a:r>
            <a:r>
              <a:rPr lang="ru-RU" sz="2400" dirty="0"/>
              <a:t>который является результатом неприемлемого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/>
              <a:t>поведения школьника, ребенок должен понять, прочувствовать. Что его действия создают проблему для учителя.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260648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второй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068960"/>
            <a:ext cx="2414157" cy="341174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86331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3.</a:t>
            </a:r>
            <a:r>
              <a:rPr lang="ru-RU" i="1" dirty="0"/>
              <a:t> 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Сообщение ученику о тех эмоциях и чувствах,</a:t>
            </a:r>
            <a:r>
              <a:rPr lang="ru-RU" dirty="0"/>
              <a:t> которые испытывает учитель в результате того эффекта.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875696-FDFA-41CC-9D99-091565A81218}" type="datetime1">
              <a:rPr lang="ru-RU" smtClean="0"/>
              <a:pPr>
                <a:defRPr/>
              </a:pPr>
              <a:t>17.04.2014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3CF22-812A-461D-B7D5-8D167B7B3864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3528" y="260648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третий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356992"/>
            <a:ext cx="4418856" cy="294590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02425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789040"/>
            <a:ext cx="3076947" cy="284768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Когда учитель начинает применять данные замечания, школьник с удивлением открывает для себя, что 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– не говорящая машина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настоящий человек, потому что он показывает свои чувства, сперва самому себе, а потом окружающим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875696-FDFA-41CC-9D99-091565A81218}" type="datetime1">
              <a:rPr lang="ru-RU" smtClean="0"/>
              <a:pPr>
                <a:defRPr/>
              </a:pPr>
              <a:t>17.04.2014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3CF22-812A-461D-B7D5-8D167B7B3864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64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Тренировка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86178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875696-FDFA-41CC-9D99-091565A81218}" type="datetime1">
              <a:rPr lang="ru-RU" smtClean="0"/>
              <a:pPr>
                <a:defRPr/>
              </a:pPr>
              <a:t>17.04.2014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3CF22-812A-461D-B7D5-8D167B7B3864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56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атмосферы психологической поддержки в классе (психолог-гуманист Карл Роджерс):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5256584"/>
          </a:xfrm>
        </p:spPr>
        <p:txBody>
          <a:bodyPr/>
          <a:lstStyle/>
          <a:p>
            <a:r>
              <a:rPr lang="ru-RU" sz="1800" dirty="0"/>
              <a:t>1) С самого начала и на всем протяжении учебного процесса учитель должен демонстрировать детям свое полное к ним доверие.</a:t>
            </a:r>
          </a:p>
          <a:p>
            <a:r>
              <a:rPr lang="ru-RU" sz="1800" dirty="0"/>
              <a:t>2) Он должен помогать учащимся в формулировании и уточнении целей и задач, стоящих как перед группами, так и перед каждым учащимся в отдельности.</a:t>
            </a:r>
          </a:p>
          <a:p>
            <a:r>
              <a:rPr lang="ru-RU" sz="1800" dirty="0"/>
              <a:t>3) Он должен всегда исходить из того, что у учащихся есть внутренняя мотивация к учению.</a:t>
            </a:r>
          </a:p>
          <a:p>
            <a:r>
              <a:rPr lang="ru-RU" sz="1800" dirty="0"/>
              <a:t>4) Он должен выступать для учащихся как источник разнообразного опыта, к которому всегда можно обратиться за помощью, столкнувшись с трудностями в решении той или иной задачи.</a:t>
            </a:r>
          </a:p>
          <a:p>
            <a:r>
              <a:rPr lang="ru-RU" sz="1800" dirty="0"/>
              <a:t>5) Важно, чтобы в такой роли он выступал для каждого ученика.</a:t>
            </a:r>
          </a:p>
          <a:p>
            <a:r>
              <a:rPr lang="ru-RU" sz="1800" dirty="0"/>
              <a:t>6) Он должен развивать в себе способность чувствовать эмоциональный настрой группы и принимать его.</a:t>
            </a:r>
          </a:p>
          <a:p>
            <a:r>
              <a:rPr lang="ru-RU" sz="1800" dirty="0"/>
              <a:t>7) Он должен быть активным участником группового взаимодействия.</a:t>
            </a:r>
          </a:p>
          <a:p>
            <a:r>
              <a:rPr lang="ru-RU" sz="1800" dirty="0"/>
              <a:t>8) Он должен открыто выражать группе свои чувства.</a:t>
            </a:r>
          </a:p>
          <a:p>
            <a:r>
              <a:rPr lang="ru-RU" sz="1800" dirty="0"/>
              <a:t>9) Он должен стремится к достижению эмпатии, позволяющей понимать чувства и переживания каждого школьника.</a:t>
            </a:r>
          </a:p>
          <a:p>
            <a:r>
              <a:rPr lang="ru-RU" sz="1800" dirty="0"/>
              <a:t>10) Наконец, он должен хорошо знать самого себя.</a:t>
            </a:r>
          </a:p>
          <a:p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875696-FDFA-41CC-9D99-091565A81218}" type="datetime1">
              <a:rPr lang="ru-RU" smtClean="0"/>
              <a:pPr>
                <a:defRPr/>
              </a:pPr>
              <a:t>17.04.2014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3CF22-812A-461D-B7D5-8D167B7B3864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56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приемы общения (Д. Карнеги):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1) Улыбайтесь! Улыбка обогащает тех, кто ее получает, и не обедняет тех, кто ее дает!</a:t>
            </a:r>
          </a:p>
          <a:p>
            <a:r>
              <a:rPr lang="ru-RU" sz="2400" dirty="0"/>
              <a:t>2) Помните, что для человека звук его имени является самым важным звуком в человеческой речи. Как можно чаще обращайтесь к другому человеку по имени.</a:t>
            </a:r>
          </a:p>
          <a:p>
            <a:r>
              <a:rPr lang="ru-RU" sz="2400" dirty="0"/>
              <a:t>3) Давайте четко и искренне признавать хорошее в других.</a:t>
            </a:r>
          </a:p>
          <a:p>
            <a:r>
              <a:rPr lang="ru-RU" sz="2400" dirty="0"/>
              <a:t>4) Будьте сердечными в своем одобрении и щедры на похвалы, и люди будут дорожить вашими словами, помнить их в течении всей жизни.</a:t>
            </a:r>
          </a:p>
          <a:p>
            <a:r>
              <a:rPr lang="ru-RU" sz="2400" dirty="0"/>
              <a:t>5) Желание понимать другого человека порождает сотрудничество.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875696-FDFA-41CC-9D99-091565A81218}" type="datetime1">
              <a:rPr lang="ru-RU" smtClean="0"/>
              <a:pPr>
                <a:defRPr/>
              </a:pPr>
              <a:t>17.04.2014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3CF22-812A-461D-B7D5-8D167B7B3864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76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0" b="9240"/>
          <a:stretch>
            <a:fillRect/>
          </a:stretch>
        </p:blipFill>
        <p:spPr>
          <a:xfrm>
            <a:off x="3563888" y="2924944"/>
            <a:ext cx="4968705" cy="3240360"/>
          </a:xfrm>
          <a:effectLst>
            <a:softEdge rad="317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340768"/>
            <a:ext cx="8136904" cy="1519064"/>
          </a:xfrm>
        </p:spPr>
        <p:txBody>
          <a:bodyPr/>
          <a:lstStyle/>
          <a:p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«Ничему 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меня не научит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То, что тычет, талдычит, жучит… 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Борис Слуцкий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202C2-D7F5-41D7-8EAC-930A96D152CC}" type="datetime1">
              <a:rPr lang="ru-RU" smtClean="0"/>
              <a:pPr>
                <a:defRPr/>
              </a:pPr>
              <a:t>17.04.2014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B42EA-A737-4197-8D1F-97242C9678D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98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Золотые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психологического комфорта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работе педагога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000" dirty="0"/>
              <a:t>  Не пытайтесь за каждым отрицательным поступком школьника видеть только отрицательные мотивы.   </a:t>
            </a:r>
          </a:p>
          <a:p>
            <a:pPr lvl="0"/>
            <a:r>
              <a:rPr lang="ru-RU" sz="2000" dirty="0"/>
              <a:t>  Тщательно готовьтесь к уроку, не допускайте даже малейшей некомпетентности в преподавании своего предмета.</a:t>
            </a:r>
          </a:p>
          <a:p>
            <a:pPr lvl="0"/>
            <a:r>
              <a:rPr lang="ru-RU" sz="2000" dirty="0"/>
              <a:t>  Школьники склонны охотнее выполнять распоряжения </a:t>
            </a:r>
            <a:r>
              <a:rPr lang="ru-RU" sz="2000" dirty="0" smtClean="0"/>
              <a:t>педагогов </a:t>
            </a:r>
            <a:r>
              <a:rPr lang="ru-RU" sz="2000" dirty="0"/>
              <a:t>при опосредованном способе воздействия.</a:t>
            </a:r>
          </a:p>
          <a:p>
            <a:pPr lvl="0"/>
            <a:r>
              <a:rPr lang="ru-RU" sz="2000" dirty="0"/>
              <a:t>  Школьника можно изменить к лучшему с помощью специальных приемов оценки его личности.   </a:t>
            </a:r>
          </a:p>
          <a:p>
            <a:pPr lvl="0"/>
            <a:r>
              <a:rPr lang="ru-RU" sz="2000" dirty="0"/>
              <a:t>  Совместная деятельность сближает людей и повышает их авторитет (если она хорошо организована).</a:t>
            </a:r>
          </a:p>
          <a:p>
            <a:r>
              <a:rPr lang="ru-RU" sz="2000" dirty="0"/>
              <a:t>  Предусмотрительность и корректность поведения </a:t>
            </a:r>
            <a:r>
              <a:rPr lang="ru-RU" sz="2000" dirty="0" smtClean="0"/>
              <a:t>педагога </a:t>
            </a:r>
            <a:r>
              <a:rPr lang="ru-RU" sz="2000" dirty="0"/>
              <a:t>снижают напряжение в общении.   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875696-FDFA-41CC-9D99-091565A81218}" type="datetime1">
              <a:rPr lang="ru-RU" smtClean="0"/>
              <a:pPr>
                <a:defRPr/>
              </a:pPr>
              <a:t>17.04.2014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3CF22-812A-461D-B7D5-8D167B7B3864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75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Памятка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учителю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/>
              <a:t> – Уважай детей! Защити их любовью и правдой.</a:t>
            </a:r>
            <a:br>
              <a:rPr lang="ru-RU" sz="1800" dirty="0"/>
            </a:br>
            <a:r>
              <a:rPr lang="ru-RU" sz="1800" dirty="0"/>
              <a:t> – Не навреди! Ищи в детях хорошее.</a:t>
            </a:r>
            <a:br>
              <a:rPr lang="ru-RU" sz="1800" dirty="0"/>
            </a:br>
            <a:r>
              <a:rPr lang="ru-RU" sz="1800" dirty="0"/>
              <a:t> – Замечай и отмечай малейший успех ученика. От постоянных неудач дети озлобляются.</a:t>
            </a:r>
            <a:br>
              <a:rPr lang="ru-RU" sz="1800" dirty="0"/>
            </a:br>
            <a:r>
              <a:rPr lang="ru-RU" sz="1800" dirty="0"/>
              <a:t> – Не приписывай успех себе, а вину ученику.</a:t>
            </a:r>
            <a:br>
              <a:rPr lang="ru-RU" sz="1800" dirty="0"/>
            </a:br>
            <a:r>
              <a:rPr lang="ru-RU" sz="1800" dirty="0"/>
              <a:t> – Ошибся – извинись, но ошибайся реже. Будь великодушным, умей прощать.</a:t>
            </a:r>
            <a:br>
              <a:rPr lang="ru-RU" sz="1800" dirty="0"/>
            </a:br>
            <a:r>
              <a:rPr lang="ru-RU" sz="1800" dirty="0"/>
              <a:t> – На уроке создавай ситуацию успеха.</a:t>
            </a:r>
            <a:br>
              <a:rPr lang="ru-RU" sz="1800" dirty="0"/>
            </a:br>
            <a:r>
              <a:rPr lang="ru-RU" sz="1800" dirty="0"/>
              <a:t> – Не кричи, не оскорбляй ученика ни при каких обстоятельствах.</a:t>
            </a:r>
            <a:br>
              <a:rPr lang="ru-RU" sz="1800" dirty="0"/>
            </a:br>
            <a:r>
              <a:rPr lang="ru-RU" sz="1800" dirty="0"/>
              <a:t> – Хвали в присутствии коллектива, а прощай наедине.</a:t>
            </a:r>
            <a:br>
              <a:rPr lang="ru-RU" sz="1800" dirty="0"/>
            </a:br>
            <a:r>
              <a:rPr lang="ru-RU" sz="1800" dirty="0"/>
              <a:t> – Только приблизив к себе ребенка можно влиять на развитие его духовного мира.</a:t>
            </a:r>
            <a:br>
              <a:rPr lang="ru-RU" sz="1800" dirty="0"/>
            </a:br>
            <a:r>
              <a:rPr lang="ru-RU" sz="1800" dirty="0"/>
              <a:t> – Не ищи в лице </a:t>
            </a:r>
            <a:r>
              <a:rPr lang="ru-RU" sz="1800" dirty="0" smtClean="0"/>
              <a:t>руководителей </a:t>
            </a:r>
            <a:r>
              <a:rPr lang="ru-RU" sz="1800" dirty="0"/>
              <a:t>средство для расправы за собственную беспомощность в общении с детьми.</a:t>
            </a:r>
            <a:br>
              <a:rPr lang="ru-RU" sz="1800" dirty="0"/>
            </a:br>
            <a:r>
              <a:rPr lang="ru-RU" sz="1800" dirty="0"/>
              <a:t> – Оценивай поступок, а не личность.</a:t>
            </a:r>
            <a:br>
              <a:rPr lang="ru-RU" sz="1800" dirty="0"/>
            </a:br>
            <a:r>
              <a:rPr lang="ru-RU" sz="1800" dirty="0"/>
              <a:t> – Дай ребенку ощутить, что сочувствуешь ему, веришь в него, хорошего мнения о нем, несмотря на его оплошность.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875696-FDFA-41CC-9D99-091565A81218}" type="datetime1">
              <a:rPr lang="ru-RU" smtClean="0"/>
              <a:pPr>
                <a:defRPr/>
              </a:pPr>
              <a:t>17.04.2014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3CF22-812A-461D-B7D5-8D167B7B3864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83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«Всё в твоих руках»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600200"/>
            <a:ext cx="4464496" cy="4853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875696-FDFA-41CC-9D99-091565A81218}" type="datetime1">
              <a:rPr lang="ru-RU" smtClean="0"/>
              <a:pPr>
                <a:defRPr/>
              </a:pPr>
              <a:t>17.04.2014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3CF22-812A-461D-B7D5-8D167B7B3864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09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49" y="1106743"/>
            <a:ext cx="5143519" cy="415193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8" name="Прямоугольник 27"/>
          <p:cNvSpPr/>
          <p:nvPr/>
        </p:nvSpPr>
        <p:spPr>
          <a:xfrm>
            <a:off x="0" y="5245209"/>
            <a:ext cx="9144000" cy="13573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Куб 3"/>
          <p:cNvSpPr/>
          <p:nvPr/>
        </p:nvSpPr>
        <p:spPr>
          <a:xfrm rot="655611">
            <a:off x="3676454" y="510607"/>
            <a:ext cx="1000132" cy="1000132"/>
          </a:xfrm>
          <a:prstGeom prst="cube">
            <a:avLst/>
          </a:prstGeom>
          <a:solidFill>
            <a:srgbClr val="F35F0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 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Куб 5"/>
          <p:cNvSpPr/>
          <p:nvPr/>
        </p:nvSpPr>
        <p:spPr>
          <a:xfrm rot="341114">
            <a:off x="1319966" y="4972621"/>
            <a:ext cx="1000132" cy="1000132"/>
          </a:xfrm>
          <a:prstGeom prst="cub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Куб 7"/>
          <p:cNvSpPr/>
          <p:nvPr/>
        </p:nvSpPr>
        <p:spPr>
          <a:xfrm rot="21057848">
            <a:off x="2426922" y="497215"/>
            <a:ext cx="1000132" cy="1000132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Куб 9"/>
          <p:cNvSpPr/>
          <p:nvPr/>
        </p:nvSpPr>
        <p:spPr>
          <a:xfrm rot="197207">
            <a:off x="3770681" y="4972622"/>
            <a:ext cx="1000132" cy="1000132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</p:txBody>
      </p:sp>
      <p:sp>
        <p:nvSpPr>
          <p:cNvPr id="11" name="Куб 10"/>
          <p:cNvSpPr/>
          <p:nvPr/>
        </p:nvSpPr>
        <p:spPr>
          <a:xfrm rot="963488">
            <a:off x="7547426" y="4900888"/>
            <a:ext cx="1000132" cy="1000132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12" name="Куб 11"/>
          <p:cNvSpPr/>
          <p:nvPr/>
        </p:nvSpPr>
        <p:spPr>
          <a:xfrm rot="235563">
            <a:off x="1397087" y="481191"/>
            <a:ext cx="1000132" cy="1000132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Куб 13"/>
          <p:cNvSpPr/>
          <p:nvPr/>
        </p:nvSpPr>
        <p:spPr>
          <a:xfrm rot="21177302">
            <a:off x="6041796" y="4934150"/>
            <a:ext cx="1000132" cy="1000132"/>
          </a:xfrm>
          <a:prstGeom prst="cube">
            <a:avLst/>
          </a:prstGeom>
          <a:solidFill>
            <a:srgbClr val="00569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Куб 14"/>
          <p:cNvSpPr/>
          <p:nvPr/>
        </p:nvSpPr>
        <p:spPr>
          <a:xfrm rot="21203102">
            <a:off x="2544839" y="4965423"/>
            <a:ext cx="1000132" cy="1000132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Куб 15"/>
          <p:cNvSpPr/>
          <p:nvPr/>
        </p:nvSpPr>
        <p:spPr>
          <a:xfrm rot="21046317">
            <a:off x="109624" y="4945979"/>
            <a:ext cx="1000132" cy="1000132"/>
          </a:xfrm>
          <a:prstGeom prst="cube">
            <a:avLst/>
          </a:prstGeom>
          <a:solidFill>
            <a:srgbClr val="246E2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Куб 6"/>
          <p:cNvSpPr/>
          <p:nvPr/>
        </p:nvSpPr>
        <p:spPr>
          <a:xfrm>
            <a:off x="5963732" y="596332"/>
            <a:ext cx="1000132" cy="1000132"/>
          </a:xfrm>
          <a:prstGeom prst="cube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42875" y="6634163"/>
            <a:ext cx="1195388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http://aida.ucoz.ru</a:t>
            </a:r>
            <a:endParaRPr lang="ru-RU" sz="1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Куб 19"/>
          <p:cNvSpPr/>
          <p:nvPr/>
        </p:nvSpPr>
        <p:spPr>
          <a:xfrm rot="21057848">
            <a:off x="7171817" y="441926"/>
            <a:ext cx="1000132" cy="1000132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Куб 22"/>
          <p:cNvSpPr/>
          <p:nvPr/>
        </p:nvSpPr>
        <p:spPr>
          <a:xfrm rot="20823300">
            <a:off x="350834" y="470232"/>
            <a:ext cx="1000132" cy="1000132"/>
          </a:xfrm>
          <a:prstGeom prst="cube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</a:p>
        </p:txBody>
      </p:sp>
      <p:sp>
        <p:nvSpPr>
          <p:cNvPr id="24" name="Куб 23"/>
          <p:cNvSpPr/>
          <p:nvPr/>
        </p:nvSpPr>
        <p:spPr>
          <a:xfrm rot="20533769">
            <a:off x="4808450" y="553645"/>
            <a:ext cx="1000132" cy="1000132"/>
          </a:xfrm>
          <a:prstGeom prst="cube">
            <a:avLst/>
          </a:prstGeom>
          <a:solidFill>
            <a:srgbClr val="C7D63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Куб 17"/>
          <p:cNvSpPr/>
          <p:nvPr/>
        </p:nvSpPr>
        <p:spPr>
          <a:xfrm rot="159792">
            <a:off x="1319967" y="3091656"/>
            <a:ext cx="1000132" cy="1000132"/>
          </a:xfrm>
          <a:prstGeom prst="cube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Куб 25"/>
          <p:cNvSpPr/>
          <p:nvPr/>
        </p:nvSpPr>
        <p:spPr>
          <a:xfrm>
            <a:off x="4892690" y="4911146"/>
            <a:ext cx="1000132" cy="1000132"/>
          </a:xfrm>
          <a:prstGeom prst="cube">
            <a:avLst/>
          </a:prstGeom>
          <a:solidFill>
            <a:srgbClr val="F35F0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486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Психологический комфорт – качественная сторона межличностных отношений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наличия психологического комфорта: </a:t>
            </a:r>
          </a:p>
          <a:p>
            <a:r>
              <a:rPr lang="ru-RU" dirty="0" smtClean="0"/>
              <a:t>атмосфера </a:t>
            </a:r>
            <a:r>
              <a:rPr lang="ru-RU" dirty="0" err="1"/>
              <a:t>раскрепощенности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взаимного </a:t>
            </a:r>
            <a:r>
              <a:rPr lang="ru-RU" dirty="0"/>
              <a:t>уважения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дружелюбия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деликатности.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A23E6E-CBFA-4F94-9FE9-B9C110194578}" type="datetime1">
              <a:rPr lang="ru-RU"/>
              <a:pPr>
                <a:defRPr/>
              </a:pPr>
              <a:t>17.04.2014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963F21-DD23-4C94-A14D-9927165173C6}" type="slidenum">
              <a:rPr lang="ru-RU"/>
              <a:pPr>
                <a:defRPr/>
              </a:pPr>
              <a:t>3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66128"/>
            <a:ext cx="3989795" cy="266429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Неблагоприятный климат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состояние незащищенности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нервозности, </a:t>
            </a:r>
            <a:endParaRPr lang="ru-RU" dirty="0" smtClean="0"/>
          </a:p>
          <a:p>
            <a:r>
              <a:rPr lang="ru-RU" dirty="0" smtClean="0"/>
              <a:t>боязни </a:t>
            </a:r>
            <a:r>
              <a:rPr lang="ru-RU" dirty="0"/>
              <a:t>и </a:t>
            </a:r>
            <a:r>
              <a:rPr lang="ru-RU" dirty="0" smtClean="0"/>
              <a:t>отчаяния.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875696-FDFA-41CC-9D99-091565A81218}" type="datetime1">
              <a:rPr lang="ru-RU" smtClean="0"/>
              <a:pPr>
                <a:defRPr/>
              </a:pPr>
              <a:t>17.04.2014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3CF22-812A-461D-B7D5-8D167B7B386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3" r="4063"/>
          <a:stretch/>
        </p:blipFill>
        <p:spPr>
          <a:xfrm>
            <a:off x="4317903" y="2780928"/>
            <a:ext cx="4661506" cy="352839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08529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+? 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комфорт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социально-психологические отношения участников группы;</a:t>
            </a:r>
          </a:p>
          <a:p>
            <a:r>
              <a:rPr lang="ru-RU" dirty="0" smtClean="0"/>
              <a:t>их симпатии </a:t>
            </a:r>
            <a:r>
              <a:rPr lang="ru-RU" dirty="0"/>
              <a:t>и </a:t>
            </a:r>
            <a:r>
              <a:rPr lang="ru-RU" dirty="0" smtClean="0"/>
              <a:t>антипатии;</a:t>
            </a:r>
          </a:p>
          <a:p>
            <a:r>
              <a:rPr lang="ru-RU" dirty="0" smtClean="0"/>
              <a:t>ценностные ориентации;</a:t>
            </a:r>
          </a:p>
          <a:p>
            <a:r>
              <a:rPr lang="ru-RU" dirty="0" smtClean="0"/>
              <a:t>умение </a:t>
            </a:r>
            <a:r>
              <a:rPr lang="ru-RU" dirty="0"/>
              <a:t>сопрягать личные интересы с интересами других </a:t>
            </a:r>
            <a:r>
              <a:rPr lang="ru-RU" dirty="0" smtClean="0"/>
              <a:t>членов группы;</a:t>
            </a:r>
          </a:p>
          <a:p>
            <a:r>
              <a:rPr lang="ru-RU" dirty="0"/>
              <a:t>духовная атмосфера, обеспечивающая сопричастность всех </a:t>
            </a:r>
            <a:r>
              <a:rPr lang="ru-RU" dirty="0" smtClean="0"/>
              <a:t>участников группы.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875696-FDFA-41CC-9D99-091565A81218}" type="datetime1">
              <a:rPr lang="ru-RU" smtClean="0"/>
              <a:pPr>
                <a:defRPr/>
              </a:pPr>
              <a:t>17.04.2014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3CF22-812A-461D-B7D5-8D167B7B386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57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 влияния на психологический климат: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демонстрация доброжелательности</a:t>
            </a:r>
            <a:r>
              <a:rPr lang="ru-RU" sz="2800" dirty="0" smtClean="0"/>
              <a:t>,</a:t>
            </a:r>
          </a:p>
          <a:p>
            <a:r>
              <a:rPr lang="ru-RU" sz="2800" dirty="0" smtClean="0"/>
              <a:t>знаки </a:t>
            </a:r>
            <a:r>
              <a:rPr lang="ru-RU" sz="2800" dirty="0"/>
              <a:t>внимания, </a:t>
            </a:r>
            <a:endParaRPr lang="ru-RU" sz="2800" dirty="0" smtClean="0"/>
          </a:p>
          <a:p>
            <a:r>
              <a:rPr lang="ru-RU" sz="2800" dirty="0" smtClean="0"/>
              <a:t>дизайн</a:t>
            </a:r>
            <a:r>
              <a:rPr lang="ru-RU" sz="2800" dirty="0"/>
              <a:t>, интерьер</a:t>
            </a:r>
            <a:r>
              <a:rPr lang="ru-RU" sz="2800" dirty="0" smtClean="0"/>
              <a:t>,</a:t>
            </a:r>
          </a:p>
          <a:p>
            <a:r>
              <a:rPr lang="ru-RU" sz="2800" dirty="0" smtClean="0"/>
              <a:t>музыка</a:t>
            </a:r>
            <a:r>
              <a:rPr lang="ru-RU" sz="2800" dirty="0"/>
              <a:t>, </a:t>
            </a:r>
            <a:endParaRPr lang="ru-RU" sz="2800" dirty="0" smtClean="0"/>
          </a:p>
          <a:p>
            <a:r>
              <a:rPr lang="ru-RU" sz="2800" dirty="0" smtClean="0"/>
              <a:t>разнообразные </a:t>
            </a:r>
            <a:r>
              <a:rPr lang="ru-RU" sz="2800" dirty="0"/>
              <a:t>занимательные формы работы на уроке и во внеурочное </a:t>
            </a:r>
            <a:r>
              <a:rPr lang="ru-RU" sz="2800" dirty="0" smtClean="0"/>
              <a:t>время,</a:t>
            </a:r>
            <a:endParaRPr lang="ru-RU" sz="2800" dirty="0"/>
          </a:p>
          <a:p>
            <a:r>
              <a:rPr lang="ru-RU" sz="2800" dirty="0" smtClean="0"/>
              <a:t>элементы </a:t>
            </a:r>
            <a:r>
              <a:rPr lang="ru-RU" sz="2800" dirty="0"/>
              <a:t>природы, </a:t>
            </a:r>
            <a:endParaRPr lang="ru-RU" sz="2800" dirty="0" smtClean="0"/>
          </a:p>
          <a:p>
            <a:r>
              <a:rPr lang="ru-RU" sz="2800" dirty="0" smtClean="0"/>
              <a:t>речевые</a:t>
            </a:r>
            <a:r>
              <a:rPr lang="ru-RU" sz="2800" dirty="0"/>
              <a:t>, пластические и мимические средства.</a:t>
            </a:r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A5C8F7-C623-434B-BAEE-4D8C9181DC5D}" type="datetime1">
              <a:rPr lang="ru-RU" smtClean="0"/>
              <a:pPr>
                <a:defRPr/>
              </a:pPr>
              <a:t>17.04.2014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4704A-DDAA-4355-BA95-8DA5D009D1A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82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Установление личных контактов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реподаватель </a:t>
            </a:r>
            <a:r>
              <a:rPr lang="ru-RU" dirty="0"/>
              <a:t>называет по имени каждого </a:t>
            </a:r>
            <a:r>
              <a:rPr lang="ru-RU" dirty="0" smtClean="0"/>
              <a:t>ученика,</a:t>
            </a:r>
          </a:p>
          <a:p>
            <a:r>
              <a:rPr lang="ru-RU" dirty="0" smtClean="0"/>
              <a:t> </a:t>
            </a:r>
            <a:r>
              <a:rPr lang="ru-RU" dirty="0"/>
              <a:t>проявляет интерес, </a:t>
            </a:r>
            <a:endParaRPr lang="ru-RU" dirty="0" smtClean="0"/>
          </a:p>
          <a:p>
            <a:r>
              <a:rPr lang="ru-RU" dirty="0" smtClean="0"/>
              <a:t>произносит комплименты,</a:t>
            </a:r>
          </a:p>
          <a:p>
            <a:r>
              <a:rPr lang="ru-RU" dirty="0" smtClean="0"/>
              <a:t>выражает </a:t>
            </a:r>
            <a:r>
              <a:rPr lang="ru-RU" dirty="0"/>
              <a:t>надежду на успешность </a:t>
            </a:r>
            <a:r>
              <a:rPr lang="ru-RU" dirty="0" smtClean="0"/>
              <a:t>работы,</a:t>
            </a:r>
          </a:p>
          <a:p>
            <a:r>
              <a:rPr lang="ru-RU" dirty="0" smtClean="0"/>
              <a:t>демонстрирует </a:t>
            </a:r>
            <a:r>
              <a:rPr lang="ru-RU" dirty="0"/>
              <a:t>симпатию и расположенность.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875696-FDFA-41CC-9D99-091565A81218}" type="datetime1">
              <a:rPr lang="ru-RU" smtClean="0"/>
              <a:pPr>
                <a:defRPr/>
              </a:pPr>
              <a:t>17.04.2014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3CF22-812A-461D-B7D5-8D167B7B386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19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Подбадривающее, одобрительное отношение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поощрение в адрес ученика относится</a:t>
            </a:r>
          </a:p>
          <a:p>
            <a:r>
              <a:rPr lang="ru-RU" dirty="0" smtClean="0"/>
              <a:t>и </a:t>
            </a:r>
            <a:r>
              <a:rPr lang="ru-RU" dirty="0"/>
              <a:t>к деятельности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и </a:t>
            </a:r>
            <a:r>
              <a:rPr lang="ru-RU" dirty="0"/>
              <a:t>к внешним,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к внутренним достоинствам учеников.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875696-FDFA-41CC-9D99-091565A81218}" type="datetime1">
              <a:rPr lang="ru-RU" smtClean="0"/>
              <a:pPr>
                <a:defRPr/>
              </a:pPr>
              <a:t>17.04.2014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3CF22-812A-461D-B7D5-8D167B7B386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933056"/>
            <a:ext cx="3634114" cy="255114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58825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5214938"/>
            <a:ext cx="9144000" cy="13573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Куб 3"/>
          <p:cNvSpPr/>
          <p:nvPr/>
        </p:nvSpPr>
        <p:spPr>
          <a:xfrm rot="655611">
            <a:off x="3662631" y="497202"/>
            <a:ext cx="1000132" cy="1000132"/>
          </a:xfrm>
          <a:prstGeom prst="cube">
            <a:avLst/>
          </a:prstGeom>
          <a:solidFill>
            <a:srgbClr val="F35F0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Куб 5"/>
          <p:cNvSpPr/>
          <p:nvPr/>
        </p:nvSpPr>
        <p:spPr>
          <a:xfrm rot="341114">
            <a:off x="229914" y="2224125"/>
            <a:ext cx="1000132" cy="1000132"/>
          </a:xfrm>
          <a:prstGeom prst="cub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Куб 7"/>
          <p:cNvSpPr/>
          <p:nvPr/>
        </p:nvSpPr>
        <p:spPr>
          <a:xfrm rot="21057848">
            <a:off x="2401329" y="483810"/>
            <a:ext cx="1000132" cy="1000132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Куб 9"/>
          <p:cNvSpPr/>
          <p:nvPr/>
        </p:nvSpPr>
        <p:spPr>
          <a:xfrm rot="197207">
            <a:off x="4179230" y="5393529"/>
            <a:ext cx="1000132" cy="1000132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Куб 10"/>
          <p:cNvSpPr/>
          <p:nvPr/>
        </p:nvSpPr>
        <p:spPr>
          <a:xfrm rot="963488">
            <a:off x="6419005" y="5180579"/>
            <a:ext cx="1000132" cy="1000132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Куб 11"/>
          <p:cNvSpPr/>
          <p:nvPr/>
        </p:nvSpPr>
        <p:spPr>
          <a:xfrm rot="235563">
            <a:off x="1380859" y="414974"/>
            <a:ext cx="1000132" cy="1000132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Куб 13"/>
          <p:cNvSpPr/>
          <p:nvPr/>
        </p:nvSpPr>
        <p:spPr>
          <a:xfrm rot="21177302">
            <a:off x="5349637" y="5335433"/>
            <a:ext cx="1000132" cy="1000132"/>
          </a:xfrm>
          <a:prstGeom prst="cube">
            <a:avLst/>
          </a:prstGeom>
          <a:solidFill>
            <a:srgbClr val="00569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Куб 14"/>
          <p:cNvSpPr/>
          <p:nvPr/>
        </p:nvSpPr>
        <p:spPr>
          <a:xfrm rot="21203102">
            <a:off x="2223314" y="1935164"/>
            <a:ext cx="1000132" cy="1000132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Куб 15"/>
          <p:cNvSpPr/>
          <p:nvPr/>
        </p:nvSpPr>
        <p:spPr>
          <a:xfrm rot="21046317">
            <a:off x="1411984" y="5241562"/>
            <a:ext cx="1000132" cy="1000132"/>
          </a:xfrm>
          <a:prstGeom prst="cube">
            <a:avLst/>
          </a:prstGeom>
          <a:solidFill>
            <a:srgbClr val="246E2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</a:p>
        </p:txBody>
      </p:sp>
      <p:sp>
        <p:nvSpPr>
          <p:cNvPr id="19" name="Куб 18"/>
          <p:cNvSpPr/>
          <p:nvPr/>
        </p:nvSpPr>
        <p:spPr>
          <a:xfrm>
            <a:off x="6239901" y="1896300"/>
            <a:ext cx="1000132" cy="1000132"/>
          </a:xfrm>
          <a:prstGeom prst="cube">
            <a:avLst/>
          </a:prstGeom>
          <a:solidFill>
            <a:srgbClr val="F35F0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Куб 6"/>
          <p:cNvSpPr/>
          <p:nvPr/>
        </p:nvSpPr>
        <p:spPr>
          <a:xfrm rot="20874161">
            <a:off x="4817842" y="354344"/>
            <a:ext cx="1000132" cy="1000132"/>
          </a:xfrm>
          <a:prstGeom prst="cube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Куб 4"/>
          <p:cNvSpPr/>
          <p:nvPr/>
        </p:nvSpPr>
        <p:spPr>
          <a:xfrm rot="21393800">
            <a:off x="2368855" y="5543041"/>
            <a:ext cx="1000132" cy="1000132"/>
          </a:xfrm>
          <a:prstGeom prst="cube">
            <a:avLst/>
          </a:prstGeom>
          <a:solidFill>
            <a:srgbClr val="C7D63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42875" y="6634163"/>
            <a:ext cx="1195388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http://aida.ucoz.ru</a:t>
            </a:r>
            <a:endParaRPr lang="ru-RU" sz="1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Куб 19"/>
          <p:cNvSpPr/>
          <p:nvPr/>
        </p:nvSpPr>
        <p:spPr>
          <a:xfrm rot="21057848">
            <a:off x="6084492" y="283192"/>
            <a:ext cx="1000132" cy="1000132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Куб 20"/>
          <p:cNvSpPr/>
          <p:nvPr/>
        </p:nvSpPr>
        <p:spPr>
          <a:xfrm rot="20645767">
            <a:off x="1239692" y="2153315"/>
            <a:ext cx="1000132" cy="1000132"/>
          </a:xfrm>
          <a:prstGeom prst="cube">
            <a:avLst/>
          </a:prstGeom>
          <a:solidFill>
            <a:srgbClr val="F35F0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Куб 21"/>
          <p:cNvSpPr/>
          <p:nvPr/>
        </p:nvSpPr>
        <p:spPr>
          <a:xfrm rot="21057848">
            <a:off x="3344270" y="3989303"/>
            <a:ext cx="1000132" cy="1000132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Куб 22"/>
          <p:cNvSpPr/>
          <p:nvPr/>
        </p:nvSpPr>
        <p:spPr>
          <a:xfrm rot="771623">
            <a:off x="392106" y="5313697"/>
            <a:ext cx="1000132" cy="1000132"/>
          </a:xfrm>
          <a:prstGeom prst="cube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Куб 23"/>
          <p:cNvSpPr/>
          <p:nvPr/>
        </p:nvSpPr>
        <p:spPr>
          <a:xfrm rot="2080883">
            <a:off x="3241671" y="2006145"/>
            <a:ext cx="1000132" cy="1000132"/>
          </a:xfrm>
          <a:prstGeom prst="cube">
            <a:avLst/>
          </a:prstGeom>
          <a:solidFill>
            <a:srgbClr val="C7D63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Куб 24"/>
          <p:cNvSpPr/>
          <p:nvPr/>
        </p:nvSpPr>
        <p:spPr>
          <a:xfrm rot="656719">
            <a:off x="5214208" y="1896300"/>
            <a:ext cx="1000132" cy="1000132"/>
          </a:xfrm>
          <a:prstGeom prst="cube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Куб 17"/>
          <p:cNvSpPr/>
          <p:nvPr/>
        </p:nvSpPr>
        <p:spPr>
          <a:xfrm rot="21054795">
            <a:off x="4224081" y="1929562"/>
            <a:ext cx="1000132" cy="1000132"/>
          </a:xfrm>
          <a:prstGeom prst="cube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Куб 25"/>
          <p:cNvSpPr/>
          <p:nvPr/>
        </p:nvSpPr>
        <p:spPr>
          <a:xfrm>
            <a:off x="3277723" y="5137010"/>
            <a:ext cx="1000132" cy="1000132"/>
          </a:xfrm>
          <a:prstGeom prst="cube">
            <a:avLst/>
          </a:prstGeom>
          <a:solidFill>
            <a:srgbClr val="F35F0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Куб 26"/>
          <p:cNvSpPr/>
          <p:nvPr/>
        </p:nvSpPr>
        <p:spPr>
          <a:xfrm rot="963488">
            <a:off x="7148803" y="1929260"/>
            <a:ext cx="1000132" cy="1000132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Куб 28"/>
          <p:cNvSpPr/>
          <p:nvPr/>
        </p:nvSpPr>
        <p:spPr>
          <a:xfrm rot="21393800">
            <a:off x="8061364" y="2006146"/>
            <a:ext cx="1000132" cy="1000132"/>
          </a:xfrm>
          <a:prstGeom prst="cube">
            <a:avLst/>
          </a:prstGeom>
          <a:solidFill>
            <a:srgbClr val="C7D63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Куб 29"/>
          <p:cNvSpPr/>
          <p:nvPr/>
        </p:nvSpPr>
        <p:spPr>
          <a:xfrm rot="20874161">
            <a:off x="7731543" y="5322207"/>
            <a:ext cx="1000132" cy="1000132"/>
          </a:xfrm>
          <a:prstGeom prst="cube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117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хочу всё знать!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хочу всё знать!</Template>
  <TotalTime>378</TotalTime>
  <Words>700</Words>
  <Application>Microsoft Office PowerPoint</Application>
  <PresentationFormat>Экран (4:3)</PresentationFormat>
  <Paragraphs>202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хочу всё знать!</vt:lpstr>
      <vt:lpstr>Психологический комфорт воспитанника</vt:lpstr>
      <vt:lpstr>Презентация PowerPoint</vt:lpstr>
      <vt:lpstr>Психологический комфорт – качественная сторона межличностных отношений</vt:lpstr>
      <vt:lpstr>Неблагоприятный климат </vt:lpstr>
      <vt:lpstr>? +? = комфорт</vt:lpstr>
      <vt:lpstr>Средства влияния на психологический климат:</vt:lpstr>
      <vt:lpstr>Установление личных контактов</vt:lpstr>
      <vt:lpstr>Подбадривающее, одобрительное отношение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Тренировка </vt:lpstr>
      <vt:lpstr>Создание атмосферы психологической поддержки в классе (психолог-гуманист Карл Роджерс): </vt:lpstr>
      <vt:lpstr>приемы общения (Д. Карнеги):</vt:lpstr>
      <vt:lpstr>  Золотые правила психологического комфорта в работе педагога </vt:lpstr>
      <vt:lpstr>Памятка учителю </vt:lpstr>
      <vt:lpstr>«Всё в твоих руках»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Психологический комфорт воспитанника</dc:title>
  <dc:creator>Nataliya</dc:creator>
  <dc:description>http://aida.ucoz.ru</dc:description>
  <cp:lastModifiedBy>Nataliya</cp:lastModifiedBy>
  <cp:revision>22</cp:revision>
  <dcterms:created xsi:type="dcterms:W3CDTF">2014-03-28T06:11:26Z</dcterms:created>
  <dcterms:modified xsi:type="dcterms:W3CDTF">2014-04-17T07:34:37Z</dcterms:modified>
</cp:coreProperties>
</file>