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660033"/>
    <a:srgbClr val="663300"/>
    <a:srgbClr val="FF3399"/>
    <a:srgbClr val="3366CC"/>
    <a:srgbClr val="422C16"/>
    <a:srgbClr val="0C788E"/>
    <a:srgbClr val="006666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card/10791/prostye-odnosostavnye-predlozheniya-p1.html" TargetMode="External"/><Relationship Id="rId2" Type="http://schemas.openxmlformats.org/officeDocument/2006/relationships/hyperlink" Target="http://files.school-collection.edu.ru/dlrstore/79d2ad76-0a01-00ee-00dd-3381b1cbfde0/%5BRUS8_182%5D_%5BIM_356%5D.sw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ovoru.com/photos/glukoza/photo-27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card/10791/prostye-odnosostavnye-predlozheniya-p1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card/10808/prostye-odnosostavnye-predlozheniya-kontrolnaya-rabota-k2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5445125"/>
            <a:ext cx="5832475" cy="6477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663300"/>
                </a:solidFill>
                <a:latin typeface="+mn-lt"/>
              </a:rPr>
              <a:t>Учитель русского языка и литературы</a:t>
            </a:r>
            <a:br>
              <a:rPr lang="ru-RU" sz="2000" b="1" dirty="0" smtClean="0">
                <a:solidFill>
                  <a:srgbClr val="66330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663300"/>
                </a:solidFill>
                <a:latin typeface="+mn-lt"/>
              </a:rPr>
              <a:t>Родионова И.В., МБОУ «СОШ № 44»</a:t>
            </a:r>
            <a:endParaRPr lang="es-ES" sz="2000" b="1" dirty="0">
              <a:solidFill>
                <a:srgbClr val="6633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7907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НЕОПРЕДЕЛЕННО-ЛИЧНЫЕ ПРЕДЛОЖЕНИЯ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256490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3366CC"/>
                </a:solidFill>
              </a:rPr>
              <a:t>8 </a:t>
            </a:r>
            <a:r>
              <a:rPr lang="ru-RU" sz="3200" b="1" dirty="0" smtClean="0">
                <a:solidFill>
                  <a:srgbClr val="3366CC"/>
                </a:solidFill>
              </a:rPr>
              <a:t>класс</a:t>
            </a:r>
            <a:endParaRPr lang="ru-RU" sz="3200" b="1" dirty="0">
              <a:solidFill>
                <a:srgbClr val="3366CC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66CC"/>
                </a:solidFill>
              </a:rPr>
              <a:t>Спасибо </a:t>
            </a:r>
            <a:endParaRPr lang="ru-RU" b="1" dirty="0">
              <a:solidFill>
                <a:srgbClr val="3366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</a:t>
            </a:r>
            <a:r>
              <a:rPr lang="ru-RU" sz="4800" b="1" dirty="0" smtClean="0">
                <a:solidFill>
                  <a:srgbClr val="92D050"/>
                </a:solidFill>
              </a:rPr>
              <a:t>з</a:t>
            </a:r>
            <a:r>
              <a:rPr lang="ru-RU" sz="4800" b="1" dirty="0" smtClean="0">
                <a:solidFill>
                  <a:srgbClr val="FF3399"/>
                </a:solidFill>
              </a:rPr>
              <a:t>а</a:t>
            </a:r>
            <a:r>
              <a:rPr lang="ru-RU" sz="4800" b="1" dirty="0" smtClean="0">
                <a:solidFill>
                  <a:srgbClr val="3366CC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у</a:t>
            </a:r>
            <a:r>
              <a:rPr lang="ru-RU" sz="4800" b="1" dirty="0" smtClean="0">
                <a:solidFill>
                  <a:srgbClr val="00B0F0"/>
                </a:solidFill>
              </a:rPr>
              <a:t>р</a:t>
            </a:r>
            <a:r>
              <a:rPr lang="ru-RU" sz="4800" b="1" dirty="0" smtClean="0">
                <a:solidFill>
                  <a:srgbClr val="3366CC"/>
                </a:solidFill>
              </a:rPr>
              <a:t>о</a:t>
            </a:r>
            <a:r>
              <a:rPr lang="ru-RU" sz="4800" b="1" dirty="0" smtClean="0">
                <a:solidFill>
                  <a:srgbClr val="92D050"/>
                </a:solidFill>
              </a:rPr>
              <a:t>к</a:t>
            </a:r>
            <a:r>
              <a:rPr lang="ru-RU" sz="4800" b="1" dirty="0" smtClean="0">
                <a:solidFill>
                  <a:srgbClr val="3366CC"/>
                </a:solidFill>
              </a:rPr>
              <a:t>!</a:t>
            </a:r>
          </a:p>
          <a:p>
            <a:pPr>
              <a:buNone/>
            </a:pPr>
            <a:endParaRPr lang="ru-RU" sz="2000" b="1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663300"/>
                </a:solidFill>
              </a:rPr>
              <a:t>Для работы на уроке были использованы материалы сайтов: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99CC"/>
                </a:solidFill>
              </a:rPr>
              <a:t>1.   </a:t>
            </a:r>
            <a:r>
              <a:rPr lang="ru-RU" sz="2000" u="sng" dirty="0" smtClean="0">
                <a:solidFill>
                  <a:srgbClr val="0099CC"/>
                </a:solidFill>
                <a:hlinkClick r:id="rId2"/>
              </a:rPr>
              <a:t>кто </a:t>
            </a:r>
            <a:r>
              <a:rPr lang="ru-RU" sz="2000" u="sng" dirty="0" smtClean="0">
                <a:hlinkClick r:id="rId2"/>
              </a:rPr>
              <a:t>совершает действие?</a:t>
            </a:r>
            <a:r>
              <a:rPr lang="ru-RU" sz="2000" dirty="0" smtClean="0"/>
              <a:t> или </a:t>
            </a:r>
            <a:r>
              <a:rPr lang="ru-RU" sz="2000" u="sng" dirty="0" smtClean="0">
                <a:hlinkClick r:id="rId2"/>
              </a:rPr>
              <a:t>http://files.school-collection.edu.ru/dlrstore/79d2ad76-0a01-00ee-00dd-3381b1cbfde0/%5BRUS8_182%5D_%</a:t>
            </a:r>
            <a:r>
              <a:rPr lang="ru-RU" sz="2000" u="sng" dirty="0" smtClean="0">
                <a:hlinkClick r:id="rId2"/>
              </a:rPr>
              <a:t>5BIM_356%5D.swf</a:t>
            </a:r>
            <a:endParaRPr lang="ru-RU" sz="2000" u="sng" dirty="0" smtClean="0">
              <a:hlinkClick r:id="rId3"/>
            </a:endParaRP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660033"/>
                </a:solidFill>
                <a:hlinkClick r:id="rId3"/>
              </a:rPr>
              <a:t>2.  </a:t>
            </a:r>
            <a:r>
              <a:rPr lang="ru-RU" sz="2000" u="sng" dirty="0" smtClean="0">
                <a:hlinkClick r:id="rId3"/>
              </a:rPr>
              <a:t>самостоятельная </a:t>
            </a:r>
            <a:r>
              <a:rPr lang="ru-RU" sz="2000" u="sng" dirty="0" smtClean="0">
                <a:hlinkClick r:id="rId3"/>
              </a:rPr>
              <a:t>работа 1</a:t>
            </a:r>
            <a:r>
              <a:rPr lang="ru-RU" sz="2000" dirty="0" smtClean="0"/>
              <a:t> или </a:t>
            </a:r>
            <a:r>
              <a:rPr lang="ru-RU" sz="2000" u="sng" dirty="0" smtClean="0">
                <a:hlinkClick r:id="rId3"/>
              </a:rPr>
              <a:t>http://</a:t>
            </a:r>
            <a:r>
              <a:rPr lang="ru-RU" sz="2000" u="sng" dirty="0" smtClean="0">
                <a:hlinkClick r:id="rId3"/>
              </a:rPr>
              <a:t>fcior.edu.ru/card/10791/prostye-odnosostavnye-predlozheniya-p1.html</a:t>
            </a:r>
            <a:endParaRPr lang="ru-RU" sz="2000" u="sng" dirty="0" smtClean="0"/>
          </a:p>
          <a:p>
            <a:pPr marL="457200" indent="-457200">
              <a:buAutoNum type="arabicPeriod"/>
            </a:pPr>
            <a:endParaRPr lang="ru-RU" sz="20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66CC"/>
                </a:solidFill>
              </a:rPr>
              <a:t>Лингвистическая разминка</a:t>
            </a:r>
            <a:endParaRPr lang="ru-RU" dirty="0">
              <a:solidFill>
                <a:srgbClr val="3366CC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(1) Едем на пароходе уже третьи сутки. (2) Наступила ночь. (3) Все с интересом всматриваются вдаль. (4) Было немного страшно. (5) Кругом необъятные просторы Волги.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66CC"/>
                </a:solidFill>
              </a:rPr>
              <a:t>Расставание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ru-RU" sz="2800" dirty="0" smtClean="0"/>
              <a:t>Маленький городок.</a:t>
            </a:r>
          </a:p>
          <a:p>
            <a:pPr>
              <a:buNone/>
            </a:pPr>
            <a:r>
              <a:rPr lang="ru-RU" sz="2800" dirty="0" smtClean="0"/>
              <a:t>Северный </a:t>
            </a:r>
            <a:r>
              <a:rPr lang="ru-RU" sz="2800" dirty="0" smtClean="0"/>
              <a:t>говорок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Выцветшая луна.</a:t>
            </a:r>
          </a:p>
          <a:p>
            <a:pPr>
              <a:buNone/>
            </a:pPr>
            <a:r>
              <a:rPr lang="ru-RU" sz="2800" dirty="0" smtClean="0"/>
              <a:t>Северная Двина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Рябь </a:t>
            </a:r>
            <a:r>
              <a:rPr lang="ru-RU" sz="2800" dirty="0" smtClean="0"/>
              <a:t>темно-серых вод.</a:t>
            </a:r>
          </a:p>
          <a:p>
            <a:pPr>
              <a:buNone/>
            </a:pPr>
            <a:r>
              <a:rPr lang="ru-RU" sz="2800" dirty="0" smtClean="0"/>
              <a:t>Музыка</a:t>
            </a:r>
            <a:r>
              <a:rPr lang="ru-RU" sz="2800" dirty="0" smtClean="0"/>
              <a:t>. Теплоход.</a:t>
            </a:r>
          </a:p>
          <a:p>
            <a:pPr>
              <a:buNone/>
            </a:pPr>
            <a:r>
              <a:rPr lang="ru-RU" sz="2800" dirty="0" smtClean="0"/>
              <a:t>Девушка </a:t>
            </a:r>
            <a:r>
              <a:rPr lang="ru-RU" sz="2800" dirty="0" smtClean="0"/>
              <a:t>на холме.</a:t>
            </a:r>
          </a:p>
          <a:p>
            <a:pPr>
              <a:buNone/>
            </a:pPr>
            <a:r>
              <a:rPr lang="ru-RU" sz="2800" dirty="0" smtClean="0"/>
              <a:t>Юноша </a:t>
            </a:r>
            <a:r>
              <a:rPr lang="ru-RU" sz="2800" dirty="0" smtClean="0"/>
              <a:t>на корме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1800" i="1" dirty="0" smtClean="0"/>
              <a:t>              </a:t>
            </a:r>
            <a:r>
              <a:rPr lang="ru-RU" sz="1800" b="1" i="1" dirty="0" smtClean="0"/>
              <a:t>Константин Ваншенкин</a:t>
            </a:r>
            <a:endParaRPr lang="ru-RU" sz="1800" b="1" i="1" dirty="0" smtClean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Глюкоза фото 2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836712"/>
            <a:ext cx="2051720" cy="31086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3366CC"/>
                </a:solidFill>
              </a:rPr>
              <a:t>Проверка индивидуальной работы ученика</a:t>
            </a:r>
            <a:endParaRPr lang="ru-RU" sz="3600" dirty="0">
              <a:solidFill>
                <a:srgbClr val="3366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(1) Улица</a:t>
            </a:r>
            <a:r>
              <a:rPr lang="ru-RU" dirty="0" smtClean="0"/>
              <a:t>. </a:t>
            </a:r>
            <a:r>
              <a:rPr lang="ru-RU" dirty="0" smtClean="0"/>
              <a:t>(2) Огни</a:t>
            </a:r>
            <a:r>
              <a:rPr lang="ru-RU" dirty="0" smtClean="0"/>
              <a:t>. </a:t>
            </a:r>
            <a:r>
              <a:rPr lang="ru-RU" dirty="0" smtClean="0"/>
              <a:t>(3) Иду </a:t>
            </a:r>
            <a:r>
              <a:rPr lang="ru-RU" dirty="0" smtClean="0"/>
              <a:t>по лужам.</a:t>
            </a:r>
          </a:p>
          <a:p>
            <a:pPr>
              <a:buNone/>
            </a:pPr>
            <a:r>
              <a:rPr lang="ru-RU" dirty="0" smtClean="0"/>
              <a:t>(4) Мне </a:t>
            </a:r>
            <a:r>
              <a:rPr lang="ru-RU" dirty="0" smtClean="0"/>
              <a:t>уже на всё...  и ты не нужен.</a:t>
            </a:r>
          </a:p>
          <a:p>
            <a:pPr>
              <a:buNone/>
            </a:pPr>
            <a:r>
              <a:rPr lang="ru-RU" dirty="0" smtClean="0"/>
              <a:t>(5) …В </a:t>
            </a:r>
            <a:r>
              <a:rPr lang="ru-RU" dirty="0" smtClean="0"/>
              <a:t>глазах мелькает.</a:t>
            </a:r>
          </a:p>
          <a:p>
            <a:pPr>
              <a:buNone/>
            </a:pPr>
            <a:r>
              <a:rPr lang="ru-RU" dirty="0" smtClean="0"/>
              <a:t>(6) Полосу </a:t>
            </a:r>
            <a:r>
              <a:rPr lang="ru-RU" dirty="0" smtClean="0"/>
              <a:t>готовь, и я взлетаю, у-у…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3366CC"/>
                </a:solidFill>
              </a:rPr>
              <a:t>Сказуемое в определенно-личном предложении</a:t>
            </a:r>
            <a:endParaRPr lang="ru-RU" sz="4000" b="1" dirty="0">
              <a:solidFill>
                <a:srgbClr val="3366CC"/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275" t="36827" r="4380" b="16636"/>
          <a:stretch>
            <a:fillRect/>
          </a:stretch>
        </p:blipFill>
        <p:spPr bwMode="auto">
          <a:xfrm>
            <a:off x="395536" y="1916832"/>
            <a:ext cx="828092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усть метели и пороши все несчастья занесут! открытка"/>
          <p:cNvPicPr>
            <a:picLocks noChangeAspect="1" noChangeArrowheads="1"/>
          </p:cNvPicPr>
          <p:nvPr/>
        </p:nvPicPr>
        <p:blipFill>
          <a:blip r:embed="rId2" cstate="print"/>
          <a:srcRect b="45524"/>
          <a:stretch>
            <a:fillRect/>
          </a:stretch>
        </p:blipFill>
        <p:spPr bwMode="auto">
          <a:xfrm>
            <a:off x="179512" y="332656"/>
            <a:ext cx="8712968" cy="63367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3366CC"/>
                </a:solidFill>
              </a:rPr>
              <a:t>Новогодняя история</a:t>
            </a:r>
            <a:endParaRPr lang="ru-RU" sz="3600" b="1" dirty="0">
              <a:solidFill>
                <a:srgbClr val="3366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</a:t>
            </a:r>
            <a:r>
              <a:rPr lang="ru-RU" dirty="0" smtClean="0"/>
              <a:t>Новогодняя </a:t>
            </a:r>
            <a:r>
              <a:rPr lang="ru-RU" dirty="0" smtClean="0"/>
              <a:t>ночь. Шумно. Иду по улице. Слышу странный топот. Оборачиваюсь. Необычное бесформенное существо без головы. Рук тоже не видно. Мне страшно. Вдруг слышу знакомый голос: «Привет!» </a:t>
            </a:r>
            <a:r>
              <a:rPr lang="ru-RU" dirty="0" smtClean="0"/>
              <a:t>Ну и </a:t>
            </a:r>
            <a:r>
              <a:rPr lang="ru-RU" dirty="0" smtClean="0"/>
              <a:t>шутки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Моему </a:t>
            </a:r>
            <a:r>
              <a:rPr lang="ru-RU" dirty="0" smtClean="0"/>
              <a:t>другу нравится всех пугать. Где ему удалось раздобыть совершенно черное покрывало?</a:t>
            </a: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3366CC"/>
                </a:solidFill>
              </a:rPr>
              <a:t/>
            </a:r>
            <a:br>
              <a:rPr lang="ru-RU" sz="2800" b="1" dirty="0" smtClean="0">
                <a:solidFill>
                  <a:srgbClr val="3366CC"/>
                </a:solidFill>
              </a:rPr>
            </a:br>
            <a:r>
              <a:rPr lang="ru-RU" sz="2800" b="1" dirty="0" smtClean="0">
                <a:solidFill>
                  <a:srgbClr val="3366CC"/>
                </a:solidFill>
              </a:rPr>
              <a:t>САМОСТОЯТЕЛЬНАЯ </a:t>
            </a:r>
            <a:r>
              <a:rPr lang="ru-RU" sz="2800" b="1" dirty="0" smtClean="0">
                <a:solidFill>
                  <a:srgbClr val="3366CC"/>
                </a:solidFill>
              </a:rPr>
              <a:t>РАБОТА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3366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ФЦИОР  </a:t>
            </a:r>
            <a:r>
              <a:rPr lang="ru-RU" u="sng" dirty="0" smtClean="0">
                <a:hlinkClick r:id="rId2"/>
              </a:rPr>
              <a:t>самостоятельная работа 1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3366CC"/>
                </a:solidFill>
              </a:rPr>
              <a:t>ДОМАШНЕЕ ЗАДАНИЕ</a:t>
            </a:r>
            <a:endParaRPr lang="ru-RU" sz="3600" b="1" dirty="0">
              <a:solidFill>
                <a:srgbClr val="3366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1.  </a:t>
            </a:r>
            <a:r>
              <a:rPr lang="ru-RU" sz="2400" dirty="0" smtClean="0"/>
              <a:t>Устно</a:t>
            </a:r>
            <a:r>
              <a:rPr lang="ru-RU" sz="2400" dirty="0" smtClean="0"/>
              <a:t>: составить рассказ о неопределённо-личных предложениях, используя п. 182.</a:t>
            </a:r>
          </a:p>
          <a:p>
            <a:pPr>
              <a:buNone/>
            </a:pPr>
            <a:r>
              <a:rPr lang="ru-RU" sz="2400" dirty="0" smtClean="0"/>
              <a:t>2.  </a:t>
            </a:r>
            <a:r>
              <a:rPr lang="ru-RU" sz="2400" dirty="0" smtClean="0"/>
              <a:t>Письменно </a:t>
            </a:r>
            <a:r>
              <a:rPr lang="ru-RU" sz="2400" dirty="0" smtClean="0"/>
              <a:t>(по выбору учащихся):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/>
              <a:t> </a:t>
            </a:r>
            <a:r>
              <a:rPr lang="ru-RU" sz="2400" dirty="0" smtClean="0"/>
              <a:t>1) придумать свое художественное произведение, используя только односоставные предложения, надписать неопределённо-личные предложения – Н/Л;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/>
              <a:t> </a:t>
            </a:r>
            <a:r>
              <a:rPr lang="ru-RU" sz="2400" dirty="0" smtClean="0"/>
              <a:t>2) выполнить тест ФЦИОР </a:t>
            </a:r>
            <a:r>
              <a:rPr lang="ru-RU" sz="2400" u="sng" dirty="0" smtClean="0">
                <a:hlinkClick r:id="rId2"/>
              </a:rPr>
              <a:t>тестовое задание </a:t>
            </a:r>
            <a:r>
              <a:rPr lang="ru-RU" sz="2400" dirty="0" smtClean="0"/>
              <a:t>, сделать </a:t>
            </a:r>
            <a:r>
              <a:rPr lang="en-US" sz="2400" dirty="0" smtClean="0"/>
              <a:t>c</a:t>
            </a:r>
            <a:r>
              <a:rPr lang="ru-RU" sz="2400" dirty="0" smtClean="0"/>
              <a:t>криншот результата;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smtClean="0"/>
              <a:t> </a:t>
            </a:r>
            <a:r>
              <a:rPr lang="ru-RU" sz="2400" dirty="0" smtClean="0"/>
              <a:t>3) упражнение 208, С.90 по заданию.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6101" t="35634" r="24954" b="46865"/>
          <a:stretch>
            <a:fillRect/>
          </a:stretch>
        </p:blipFill>
        <p:spPr bwMode="auto">
          <a:xfrm>
            <a:off x="7020272" y="1844824"/>
            <a:ext cx="1767469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3366CC"/>
                </a:solidFill>
              </a:rPr>
              <a:t>Итог урока</a:t>
            </a:r>
            <a:endParaRPr lang="ru-RU" sz="4000" b="1" dirty="0">
              <a:solidFill>
                <a:srgbClr val="3366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/>
              <a:t>улыбка» - я удовлетворен уроком, я хорошо работал, всё понял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«линия» - урок был интересен, принимал участие, отвечал с места, чувствовал себя комфортно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«дуга» - я ничего не понял и не удовлетворен уроком);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5012</TotalTime>
  <Words>348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Учитель русского языка и литературы Родионова И.В., МБОУ «СОШ № 44»</vt:lpstr>
      <vt:lpstr>Лингвистическая разминка</vt:lpstr>
      <vt:lpstr>Расставание </vt:lpstr>
      <vt:lpstr>Проверка индивидуальной работы ученика</vt:lpstr>
      <vt:lpstr>Сказуемое в определенно-личном предложении</vt:lpstr>
      <vt:lpstr>Новогодняя история</vt:lpstr>
      <vt:lpstr> САМОСТОЯТЕЛЬНАЯ РАБОТА  </vt:lpstr>
      <vt:lpstr>ДОМАШНЕЕ ЗАДАНИЕ</vt:lpstr>
      <vt:lpstr>Итог урока</vt:lpstr>
      <vt:lpstr>Спасибо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Инна</cp:lastModifiedBy>
  <cp:revision>748</cp:revision>
  <dcterms:created xsi:type="dcterms:W3CDTF">2010-05-23T14:28:12Z</dcterms:created>
  <dcterms:modified xsi:type="dcterms:W3CDTF">2013-12-23T14:21:20Z</dcterms:modified>
</cp:coreProperties>
</file>