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65" r:id="rId4"/>
    <p:sldId id="261" r:id="rId5"/>
    <p:sldId id="280" r:id="rId6"/>
    <p:sldId id="262" r:id="rId7"/>
    <p:sldId id="266" r:id="rId8"/>
    <p:sldId id="281" r:id="rId9"/>
    <p:sldId id="268" r:id="rId10"/>
    <p:sldId id="264" r:id="rId11"/>
    <p:sldId id="271" r:id="rId12"/>
    <p:sldId id="270" r:id="rId13"/>
    <p:sldId id="272" r:id="rId14"/>
    <p:sldId id="273" r:id="rId15"/>
    <p:sldId id="278" r:id="rId16"/>
    <p:sldId id="279" r:id="rId17"/>
    <p:sldId id="275" r:id="rId18"/>
    <p:sldId id="27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7" r:id="rId31"/>
    <p:sldId id="27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655" autoAdjust="0"/>
  </p:normalViewPr>
  <p:slideViewPr>
    <p:cSldViewPr>
      <p:cViewPr>
        <p:scale>
          <a:sx n="64" d="100"/>
          <a:sy n="64" d="100"/>
        </p:scale>
        <p:origin x="-2376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387E999-AD84-4402-8AA8-AB6F73A1FC23}" type="datetimeFigureOut">
              <a:rPr lang="ru-RU"/>
              <a:pPr>
                <a:defRPr/>
              </a:pPr>
              <a:t>04.02.2015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CC55B8E-53AD-4633-8A8E-6185BA357C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7157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55B8E-53AD-4633-8A8E-6185BA357C7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7074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55B8E-53AD-4633-8A8E-6185BA357C7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8169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55B8E-53AD-4633-8A8E-6185BA357C7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2214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55B8E-53AD-4633-8A8E-6185BA357C70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5597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55B8E-53AD-4633-8A8E-6185BA357C70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559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6" name="Скругленный прямоугольник 9"/>
          <p:cNvGrpSpPr>
            <a:grpSpLocks/>
          </p:cNvGrpSpPr>
          <p:nvPr/>
        </p:nvGrpSpPr>
        <p:grpSpPr bwMode="auto">
          <a:xfrm>
            <a:off x="414338" y="427038"/>
            <a:ext cx="8315325" cy="3121025"/>
            <a:chOff x="261" y="269"/>
            <a:chExt cx="5238" cy="1966"/>
          </a:xfrm>
        </p:grpSpPr>
        <p:pic>
          <p:nvPicPr>
            <p:cNvPr id="7" name="Скругленный прямоугольник 9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61" y="269"/>
              <a:ext cx="5238" cy="1966"/>
            </a:xfrm>
            <a:prstGeom prst="rect">
              <a:avLst/>
            </a:prstGeom>
            <a:noFill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90" y="300"/>
              <a:ext cx="5180" cy="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C67DE5-71A7-495B-A280-6F649D95F9CF}" type="datetimeFigureOut">
              <a:rPr lang="en-US"/>
              <a:pPr>
                <a:defRPr/>
              </a:pPr>
              <a:t>2/4/2015</a:t>
            </a:fld>
            <a:endParaRPr lang="en-US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17E972-76B8-4B32-A11B-E16AF8197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E9272-C2A2-4AF9-A7CF-E3E86750B9F2}" type="datetimeFigureOut">
              <a:rPr lang="en-US"/>
              <a:pPr>
                <a:defRPr/>
              </a:pPr>
              <a:t>2/4/2015</a:t>
            </a:fld>
            <a:endParaRPr lang="en-US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B7D2D-1E2B-482D-8753-230646EB60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7759A-1FB0-4685-84E4-EC788B864750}" type="datetimeFigureOut">
              <a:rPr lang="en-US"/>
              <a:pPr>
                <a:defRPr/>
              </a:pPr>
              <a:t>2/4/2015</a:t>
            </a:fld>
            <a:endParaRPr lang="en-US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0B290-0986-4202-98F9-49174C15DD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0945-0571-462F-90D4-1395B02E4868}" type="datetimeFigureOut">
              <a:rPr lang="en-US"/>
              <a:pPr>
                <a:defRPr/>
              </a:pPr>
              <a:t>2/4/2015</a:t>
            </a:fld>
            <a:endParaRPr lang="en-US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B9800-E2B4-46EE-9163-22C2CD803C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Скругленный прямоугольник 10"/>
          <p:cNvGrpSpPr>
            <a:grpSpLocks/>
          </p:cNvGrpSpPr>
          <p:nvPr/>
        </p:nvGrpSpPr>
        <p:grpSpPr bwMode="auto">
          <a:xfrm>
            <a:off x="414338" y="427038"/>
            <a:ext cx="8315325" cy="4352925"/>
            <a:chOff x="261" y="269"/>
            <a:chExt cx="5238" cy="2742"/>
          </a:xfrm>
        </p:grpSpPr>
        <p:pic>
          <p:nvPicPr>
            <p:cNvPr id="6" name="Скругленный прямоугольник 10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61" y="269"/>
              <a:ext cx="5238" cy="2742"/>
            </a:xfrm>
            <a:prstGeom prst="rect">
              <a:avLst/>
            </a:prstGeom>
            <a:noFill/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81" y="291"/>
              <a:ext cx="5198" cy="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AEA4DD-DB1C-4EE4-9DB7-C60990879A1C}" type="datetimeFigureOut">
              <a:rPr lang="en-US"/>
              <a:pPr>
                <a:defRPr/>
              </a:pPr>
              <a:t>2/4/2015</a:t>
            </a:fld>
            <a:endParaRPr lang="en-US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F469E9-C7D7-48DB-A692-F31C001EC6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1DE2F-000D-4317-9920-30C2F49BC137}" type="datetimeFigureOut">
              <a:rPr lang="en-US"/>
              <a:pPr>
                <a:defRPr/>
              </a:pPr>
              <a:t>2/4/2015</a:t>
            </a:fld>
            <a:endParaRPr lang="en-US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3AB04-F570-4FFE-822B-81E6CA833B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BFFDA-861B-45E3-ACA5-D800814336F1}" type="datetimeFigureOut">
              <a:rPr lang="en-US"/>
              <a:pPr>
                <a:defRPr/>
              </a:pPr>
              <a:t>2/4/2015</a:t>
            </a:fld>
            <a:endParaRPr lang="en-US" dirty="0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3B6F-7399-49F5-8BF5-E958EF1475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B8E81-065A-4BC0-8EBF-BEC6ACD812FF}" type="datetimeFigureOut">
              <a:rPr lang="en-US"/>
              <a:pPr>
                <a:defRPr/>
              </a:pPr>
              <a:t>2/4/2015</a:t>
            </a:fld>
            <a:endParaRPr lang="en-US" dirty="0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1B9B5-5DB2-4E92-9E0B-A15566149D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631952-BD9A-4A6B-AFEF-861945F1B122}" type="datetimeFigureOut">
              <a:rPr lang="en-US"/>
              <a:pPr>
                <a:defRPr/>
              </a:pPr>
              <a:t>2/4/2015</a:t>
            </a:fld>
            <a:endParaRPr lang="en-US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6655A5-98B1-454A-83B7-78CB95A96D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A4896-837B-4581-8565-9DEFF86CA069}" type="datetimeFigureOut">
              <a:rPr lang="en-US"/>
              <a:pPr>
                <a:defRPr/>
              </a:pPr>
              <a:t>2/4/2015</a:t>
            </a:fld>
            <a:endParaRPr lang="en-US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B1F5A-1FCF-461C-9F4C-17BAAAAF0B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A447E9-D447-442E-8D62-E2B323AF9A90}" type="datetimeFigureOut">
              <a:rPr lang="en-US"/>
              <a:pPr>
                <a:defRPr/>
              </a:pPr>
              <a:t>2/4/2015</a:t>
            </a:fld>
            <a:endParaRPr lang="en-US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430083-6629-4568-93DD-5195283346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414338" y="427038"/>
            <a:ext cx="8315325" cy="5497512"/>
            <a:chOff x="261" y="269"/>
            <a:chExt cx="5238" cy="3463"/>
          </a:xfrm>
        </p:grpSpPr>
        <p:pic>
          <p:nvPicPr>
            <p:cNvPr id="1027" name="Скругленный прямоугольник 8"/>
            <p:cNvPicPr>
              <a:picLocks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261" y="269"/>
              <a:ext cx="5238" cy="3463"/>
            </a:xfrm>
            <a:prstGeom prst="rect">
              <a:avLst/>
            </a:prstGeom>
            <a:noFill/>
          </p:spPr>
        </p:pic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285" y="295"/>
              <a:ext cx="5190" cy="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7F91DA2-A45E-4343-A763-9A5BDAD70C0B}" type="datetimeFigureOut">
              <a:rPr lang="en-US"/>
              <a:pPr>
                <a:defRPr/>
              </a:pPr>
              <a:t>2/4/2015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F877CA7-ACA0-43ED-A176-7F90B0AB9A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67" r:id="rId8"/>
    <p:sldLayoutId id="2147483675" r:id="rId9"/>
    <p:sldLayoutId id="2147483666" r:id="rId10"/>
    <p:sldLayoutId id="21474836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E8CE72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E8CE72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B1DC81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B1DC81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54D9F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875" y="3713163"/>
            <a:ext cx="3260725" cy="263842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Особенности психического развития детей с СДВГ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657600" y="4648200"/>
            <a:ext cx="5105400" cy="14478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Усольцева  Елена Алексеевна</a:t>
            </a:r>
            <a:r>
              <a:rPr lang="ru-RU" dirty="0" smtClean="0"/>
              <a:t> –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педагог–психолог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МБОУ «Средняя школа № 6»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г. Когалым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563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Цикличность 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19200"/>
            <a:ext cx="7010400" cy="4800600"/>
          </a:xfrm>
        </p:spPr>
        <p:txBody>
          <a:bodyPr>
            <a:normAutofit fontScale="85000" lnSpcReduction="10000"/>
          </a:bodyPr>
          <a:lstStyle/>
          <a:p>
            <a:pPr marL="265176" indent="-265176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		 </a:t>
            </a:r>
            <a:r>
              <a:rPr lang="ru-RU" dirty="0"/>
              <a:t>М</a:t>
            </a:r>
            <a:r>
              <a:rPr lang="en-US" dirty="0" err="1" smtClean="0"/>
              <a:t>озг</a:t>
            </a:r>
            <a:r>
              <a:rPr lang="en-US" dirty="0" smtClean="0"/>
              <a:t> </a:t>
            </a:r>
            <a:r>
              <a:rPr lang="en-US" dirty="0" err="1" smtClean="0"/>
              <a:t>продуктивно</a:t>
            </a:r>
            <a:r>
              <a:rPr lang="en-US" dirty="0" smtClean="0"/>
              <a:t> </a:t>
            </a:r>
            <a:r>
              <a:rPr lang="en-US" dirty="0" err="1" smtClean="0"/>
              <a:t>работает</a:t>
            </a:r>
            <a:r>
              <a:rPr lang="en-US" dirty="0" smtClean="0"/>
              <a:t> 5-15 </a:t>
            </a:r>
            <a:r>
              <a:rPr lang="en-US" dirty="0" err="1" smtClean="0"/>
              <a:t>минут</a:t>
            </a:r>
            <a:r>
              <a:rPr lang="en-US" dirty="0" smtClean="0"/>
              <a:t>, а </a:t>
            </a:r>
            <a:r>
              <a:rPr lang="en-US" dirty="0" err="1" smtClean="0"/>
              <a:t>затем</a:t>
            </a:r>
            <a:r>
              <a:rPr lang="en-US" dirty="0" smtClean="0"/>
              <a:t> 3-7 </a:t>
            </a:r>
            <a:r>
              <a:rPr lang="en-US" dirty="0" err="1" smtClean="0"/>
              <a:t>минут</a:t>
            </a:r>
            <a:r>
              <a:rPr lang="en-US" dirty="0" smtClean="0"/>
              <a:t> </a:t>
            </a:r>
            <a:r>
              <a:rPr lang="en-US" dirty="0" err="1" smtClean="0"/>
              <a:t>накапливает</a:t>
            </a:r>
            <a:r>
              <a:rPr lang="en-US" dirty="0" smtClean="0"/>
              <a:t> </a:t>
            </a:r>
            <a:r>
              <a:rPr lang="en-US" dirty="0" err="1" smtClean="0"/>
              <a:t>энергию</a:t>
            </a:r>
            <a:r>
              <a:rPr lang="en-US" dirty="0" smtClean="0"/>
              <a:t> </a:t>
            </a:r>
            <a:r>
              <a:rPr lang="ru-RU" dirty="0" smtClean="0"/>
              <a:t>  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следующего</a:t>
            </a:r>
            <a:r>
              <a:rPr lang="en-US" dirty="0" smtClean="0"/>
              <a:t> </a:t>
            </a:r>
            <a:r>
              <a:rPr lang="en-US" dirty="0" err="1" smtClean="0"/>
              <a:t>цикла</a:t>
            </a:r>
            <a:r>
              <a:rPr lang="en-US" dirty="0" smtClean="0"/>
              <a:t>. В </a:t>
            </a:r>
            <a:r>
              <a:rPr lang="en-US" dirty="0" err="1" smtClean="0"/>
              <a:t>этот</a:t>
            </a:r>
            <a:r>
              <a:rPr lang="en-US" dirty="0" smtClean="0"/>
              <a:t> </a:t>
            </a:r>
            <a:r>
              <a:rPr lang="en-US" dirty="0" err="1" smtClean="0"/>
              <a:t>момент</a:t>
            </a:r>
            <a:r>
              <a:rPr lang="en-US" dirty="0" smtClean="0"/>
              <a:t> </a:t>
            </a:r>
            <a:r>
              <a:rPr lang="en-US" dirty="0" err="1" smtClean="0"/>
              <a:t>ребенок</a:t>
            </a:r>
            <a:r>
              <a:rPr lang="en-US" dirty="0" smtClean="0"/>
              <a:t> «</a:t>
            </a:r>
            <a:r>
              <a:rPr lang="en-US" dirty="0" err="1" smtClean="0"/>
              <a:t>выпадает</a:t>
            </a:r>
            <a:r>
              <a:rPr lang="en-US" dirty="0" smtClean="0"/>
              <a:t>» и не </a:t>
            </a:r>
            <a:r>
              <a:rPr lang="en-US" dirty="0" err="1" smtClean="0"/>
              <a:t>слышит</a:t>
            </a:r>
            <a:r>
              <a:rPr lang="en-US" dirty="0" smtClean="0"/>
              <a:t> </a:t>
            </a:r>
            <a:r>
              <a:rPr lang="en-US" dirty="0" err="1" smtClean="0"/>
              <a:t>учителя</a:t>
            </a:r>
            <a:r>
              <a:rPr lang="en-US" dirty="0" smtClean="0"/>
              <a:t>, </a:t>
            </a:r>
            <a:r>
              <a:rPr lang="en-US" dirty="0" err="1" smtClean="0"/>
              <a:t>может</a:t>
            </a:r>
            <a:r>
              <a:rPr lang="en-US" dirty="0" smtClean="0"/>
              <a:t> </a:t>
            </a:r>
            <a:r>
              <a:rPr lang="en-US" dirty="0" err="1" smtClean="0"/>
              <a:t>совершить</a:t>
            </a:r>
            <a:r>
              <a:rPr lang="en-US" dirty="0" smtClean="0"/>
              <a:t> </a:t>
            </a:r>
            <a:r>
              <a:rPr lang="en-US" dirty="0" err="1" smtClean="0"/>
              <a:t>какие-либо</a:t>
            </a:r>
            <a:r>
              <a:rPr lang="en-US" dirty="0" smtClean="0"/>
              <a:t> </a:t>
            </a:r>
            <a:r>
              <a:rPr lang="en-US" dirty="0" err="1" smtClean="0"/>
              <a:t>действия</a:t>
            </a:r>
            <a:r>
              <a:rPr lang="en-US" dirty="0" smtClean="0"/>
              <a:t> и не </a:t>
            </a:r>
            <a:r>
              <a:rPr lang="en-US" dirty="0" err="1" smtClean="0"/>
              <a:t>помнить</a:t>
            </a:r>
            <a:r>
              <a:rPr lang="en-US" dirty="0" smtClean="0"/>
              <a:t> </a:t>
            </a:r>
            <a:r>
              <a:rPr lang="en-US" dirty="0" err="1" smtClean="0"/>
              <a:t>об</a:t>
            </a:r>
            <a:r>
              <a:rPr lang="en-US" dirty="0" smtClean="0"/>
              <a:t> </a:t>
            </a:r>
            <a:r>
              <a:rPr lang="en-US" dirty="0" err="1" smtClean="0"/>
              <a:t>этом</a:t>
            </a:r>
            <a:r>
              <a:rPr lang="en-US" dirty="0" smtClean="0"/>
              <a:t>. </a:t>
            </a:r>
            <a:endParaRPr lang="ru-RU" dirty="0" smtClean="0"/>
          </a:p>
          <a:p>
            <a:pPr marL="265176" indent="-265176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	</a:t>
            </a:r>
            <a:r>
              <a:rPr lang="ru-RU" dirty="0" smtClean="0"/>
              <a:t>	</a:t>
            </a:r>
            <a:r>
              <a:rPr lang="en-US" dirty="0" err="1" smtClean="0"/>
              <a:t>Чтобы</a:t>
            </a:r>
            <a:r>
              <a:rPr lang="en-US" dirty="0" smtClean="0"/>
              <a:t> </a:t>
            </a:r>
            <a:r>
              <a:rPr lang="en-US" dirty="0" err="1" smtClean="0"/>
              <a:t>оставаться</a:t>
            </a:r>
            <a:r>
              <a:rPr lang="en-US" dirty="0" smtClean="0"/>
              <a:t> в </a:t>
            </a:r>
            <a:r>
              <a:rPr lang="en-US" dirty="0" err="1" smtClean="0"/>
              <a:t>сознании</a:t>
            </a:r>
            <a:r>
              <a:rPr lang="en-US" dirty="0" smtClean="0"/>
              <a:t>, </a:t>
            </a:r>
            <a:r>
              <a:rPr lang="en-US" dirty="0" err="1" smtClean="0"/>
              <a:t>таким</a:t>
            </a:r>
            <a:r>
              <a:rPr lang="en-US" dirty="0" smtClean="0"/>
              <a:t> </a:t>
            </a:r>
            <a:r>
              <a:rPr lang="en-US" dirty="0" err="1" smtClean="0"/>
              <a:t>детям</a:t>
            </a:r>
            <a:r>
              <a:rPr lang="en-US" dirty="0" smtClean="0"/>
              <a:t> </a:t>
            </a:r>
            <a:r>
              <a:rPr lang="en-US" dirty="0" err="1" smtClean="0"/>
              <a:t>нужно</a:t>
            </a:r>
            <a:r>
              <a:rPr lang="en-US" dirty="0" smtClean="0"/>
              <a:t> </a:t>
            </a:r>
            <a:r>
              <a:rPr lang="en-US" dirty="0" err="1" smtClean="0"/>
              <a:t>постоянно</a:t>
            </a:r>
            <a:r>
              <a:rPr lang="en-US" dirty="0" smtClean="0"/>
              <a:t> </a:t>
            </a:r>
            <a:r>
              <a:rPr lang="en-US" dirty="0" err="1" smtClean="0"/>
              <a:t>держать</a:t>
            </a:r>
            <a:r>
              <a:rPr lang="en-US" dirty="0" smtClean="0"/>
              <a:t> </a:t>
            </a:r>
            <a:r>
              <a:rPr lang="en-US" dirty="0" err="1" smtClean="0"/>
              <a:t>свой</a:t>
            </a:r>
            <a:r>
              <a:rPr lang="en-US" dirty="0" smtClean="0"/>
              <a:t> </a:t>
            </a:r>
            <a:r>
              <a:rPr lang="en-US" dirty="0" err="1" smtClean="0"/>
              <a:t>вестибулярный</a:t>
            </a:r>
            <a:r>
              <a:rPr lang="en-US" dirty="0" smtClean="0"/>
              <a:t> </a:t>
            </a:r>
            <a:r>
              <a:rPr lang="en-US" dirty="0" err="1" smtClean="0"/>
              <a:t>аппарат</a:t>
            </a:r>
            <a:r>
              <a:rPr lang="en-US" dirty="0" smtClean="0"/>
              <a:t> в </a:t>
            </a:r>
            <a:r>
              <a:rPr lang="en-US" dirty="0" err="1" smtClean="0"/>
              <a:t>активности</a:t>
            </a:r>
            <a:r>
              <a:rPr lang="en-US" dirty="0" smtClean="0"/>
              <a:t> – </a:t>
            </a:r>
            <a:r>
              <a:rPr lang="en-US" dirty="0" err="1" smtClean="0"/>
              <a:t>вертеть</a:t>
            </a:r>
            <a:r>
              <a:rPr lang="en-US" dirty="0" smtClean="0"/>
              <a:t> </a:t>
            </a:r>
            <a:r>
              <a:rPr lang="en-US" dirty="0" err="1" smtClean="0"/>
              <a:t>головой</a:t>
            </a:r>
            <a:r>
              <a:rPr lang="en-US" dirty="0" smtClean="0"/>
              <a:t>, </a:t>
            </a:r>
            <a:r>
              <a:rPr lang="en-US" dirty="0" err="1" smtClean="0"/>
              <a:t>двигаться</a:t>
            </a:r>
            <a:r>
              <a:rPr lang="en-US" dirty="0" smtClean="0"/>
              <a:t>, </a:t>
            </a:r>
            <a:r>
              <a:rPr lang="en-US" dirty="0" err="1" smtClean="0"/>
              <a:t>крутиться</a:t>
            </a:r>
            <a:r>
              <a:rPr lang="en-US" dirty="0" smtClean="0"/>
              <a:t>. </a:t>
            </a:r>
            <a:r>
              <a:rPr lang="ru-RU" dirty="0" smtClean="0"/>
              <a:t>	</a:t>
            </a:r>
            <a:r>
              <a:rPr lang="en-US" dirty="0" err="1" smtClean="0"/>
              <a:t>Если</a:t>
            </a:r>
            <a:r>
              <a:rPr lang="en-US" dirty="0" smtClean="0"/>
              <a:t> </a:t>
            </a:r>
            <a:r>
              <a:rPr lang="en-US" dirty="0" err="1" smtClean="0"/>
              <a:t>голова</a:t>
            </a:r>
            <a:r>
              <a:rPr lang="en-US" dirty="0" smtClean="0"/>
              <a:t> и </a:t>
            </a:r>
            <a:r>
              <a:rPr lang="en-US" dirty="0" err="1" smtClean="0"/>
              <a:t>тело</a:t>
            </a:r>
            <a:r>
              <a:rPr lang="en-US" dirty="0" smtClean="0"/>
              <a:t> </a:t>
            </a:r>
            <a:r>
              <a:rPr lang="en-US" dirty="0" err="1" smtClean="0"/>
              <a:t>будут</a:t>
            </a:r>
            <a:r>
              <a:rPr lang="ru-RU" dirty="0" smtClean="0"/>
              <a:t>    </a:t>
            </a:r>
            <a:r>
              <a:rPr lang="en-US" dirty="0" err="1" smtClean="0"/>
              <a:t>неподвижны</a:t>
            </a:r>
            <a:r>
              <a:rPr lang="en-US" dirty="0" smtClean="0"/>
              <a:t>, </a:t>
            </a:r>
            <a:r>
              <a:rPr lang="en-US" dirty="0" err="1" smtClean="0"/>
              <a:t>то</a:t>
            </a:r>
            <a:r>
              <a:rPr lang="en-US" dirty="0" smtClean="0"/>
              <a:t> у </a:t>
            </a:r>
            <a:r>
              <a:rPr lang="en-US" dirty="0" err="1" smtClean="0"/>
              <a:t>такого</a:t>
            </a:r>
            <a:r>
              <a:rPr lang="en-US" dirty="0" smtClean="0"/>
              <a:t> ребенка </a:t>
            </a:r>
            <a:r>
              <a:rPr lang="en-US" dirty="0" err="1" smtClean="0"/>
              <a:t>снижается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r>
              <a:rPr lang="en-US" dirty="0" smtClean="0"/>
              <a:t> </a:t>
            </a:r>
            <a:r>
              <a:rPr lang="en-US" dirty="0" err="1" smtClean="0"/>
              <a:t>активности</a:t>
            </a:r>
            <a:r>
              <a:rPr lang="en-US" dirty="0" smtClean="0"/>
              <a:t> </a:t>
            </a:r>
            <a:r>
              <a:rPr lang="en-US" dirty="0" err="1" smtClean="0"/>
              <a:t>мозга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819" y="533400"/>
            <a:ext cx="8183562" cy="10366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Нарушения познавательной сферы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819" y="1524000"/>
            <a:ext cx="8183562" cy="4575175"/>
          </a:xfrm>
        </p:spPr>
        <p:txBody>
          <a:bodyPr>
            <a:normAutofit fontScale="62500" lnSpcReduction="20000"/>
          </a:bodyPr>
          <a:lstStyle/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Многие дети с диагнозом СДВГ имеют нарушения в развитии речи и трудности в формировании навыков чтения , письма и счёта.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dirty="0" smtClean="0"/>
              <a:t>Включение в обучение игровых ситуаций –способ стимуляции ребёнка к более успешному освоению знаний.</a:t>
            </a:r>
            <a:endParaRPr lang="ru-RU" dirty="0"/>
          </a:p>
        </p:txBody>
      </p:sp>
      <p:pic>
        <p:nvPicPr>
          <p:cNvPr id="29699" name="Рисунок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86525" y="2819400"/>
            <a:ext cx="624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457200"/>
            <a:ext cx="3932238" cy="79216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Внимание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3"/>
          </p:nvPr>
        </p:nvSpPr>
        <p:spPr>
          <a:xfrm>
            <a:off x="4648200" y="457200"/>
            <a:ext cx="3932238" cy="79216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Память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2"/>
          </p:nvPr>
        </p:nvSpPr>
        <p:spPr>
          <a:xfrm>
            <a:off x="381000" y="1143000"/>
            <a:ext cx="5105400" cy="2667000"/>
          </a:xfrm>
        </p:spPr>
        <p:txBody>
          <a:bodyPr>
            <a:normAutofit fontScale="92500"/>
          </a:bodyPr>
          <a:lstStyle/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Слабо развито произвольное внимание, нарушены свойства внимания :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dirty="0" smtClean="0"/>
              <a:t>Устойчивость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dirty="0" smtClean="0"/>
              <a:t>Слабо выраженная концентрация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dirty="0" smtClean="0"/>
              <a:t>Не развито распределение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dirty="0" smtClean="0"/>
              <a:t>Страдает переключаемость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dirty="0" smtClean="0"/>
              <a:t>Низкий уровень объёма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dirty="0" smtClean="0"/>
              <a:t>Высоко развита отвлекаемость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>
          <a:xfrm>
            <a:off x="5334000" y="1145499"/>
            <a:ext cx="3249613" cy="4343400"/>
          </a:xfrm>
        </p:spPr>
        <p:txBody>
          <a:bodyPr>
            <a:normAutofit/>
          </a:bodyPr>
          <a:lstStyle/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Нарушены свойства памяти: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Словесно-логической, Произвольной.</a:t>
            </a:r>
          </a:p>
          <a:p>
            <a:pPr marL="265176" indent="-265176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/>
              <a:t>Долговременной.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90650" y="3713163"/>
            <a:ext cx="2863850" cy="2005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930650" cy="79216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Мышление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963" y="579438"/>
            <a:ext cx="3930650" cy="79216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Речь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04800" y="1447800"/>
            <a:ext cx="4572000" cy="2438400"/>
          </a:xfrm>
        </p:spPr>
        <p:txBody>
          <a:bodyPr>
            <a:normAutofit fontScale="85000"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900" dirty="0" smtClean="0"/>
              <a:t> В первую очередь страдает </a:t>
            </a: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</a:rPr>
              <a:t>словесно-логическое мышление</a:t>
            </a:r>
            <a:r>
              <a:rPr lang="ru-RU" sz="19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900" dirty="0" smtClean="0"/>
              <a:t>-логические операции с понятиями, из-за расторможенности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 smtClean="0"/>
              <a:t>    и плохой переключаемости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900" dirty="0" smtClean="0"/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900" dirty="0" smtClean="0"/>
              <a:t>Преобладание </a:t>
            </a:r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</a:rPr>
              <a:t>непроизвольного</a:t>
            </a:r>
            <a:r>
              <a:rPr lang="ru-RU" sz="1900" dirty="0" smtClean="0"/>
              <a:t> мышления ( без участия воли) над произвольным</a:t>
            </a:r>
            <a:r>
              <a:rPr lang="ru-RU" sz="1700" dirty="0" smtClean="0"/>
              <a:t>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963" y="1447800"/>
            <a:ext cx="3930650" cy="4343400"/>
          </a:xfrm>
        </p:spPr>
        <p:txBody>
          <a:bodyPr>
            <a:normAutofit fontScale="850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Речь у таких детей быстрая, несвязная, порой лишена смысла.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Страдает и устная и письменная, кинестетическая несвязанная и суетлива «руки мельницы».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Ребёнок не может сконцентрироваться при чтении и письме, всё время отвлекается на посторонние действия.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33475" y="3651250"/>
            <a:ext cx="2584450" cy="210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86401" y="3733800"/>
            <a:ext cx="3209924" cy="2057399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2305" y="381001"/>
            <a:ext cx="8024020" cy="609599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Эмоционально-волевая сфера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28599" y="914400"/>
            <a:ext cx="8495675" cy="5486400"/>
          </a:xfrm>
        </p:spPr>
        <p:txBody>
          <a:bodyPr>
            <a:normAutofit fontScale="700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Ребёнок является источником постоянного беспокойства для окружающих так как вмешивается в чужие разговоры и деятельность, берёт чужие вещи, часто ведёт себя совершенно непредсказуемо, избыточно реагирует на внешние раздражители (реакция не соответствует ситуации</a:t>
            </a:r>
            <a:r>
              <a:rPr lang="ru-RU" dirty="0" smtClean="0"/>
              <a:t>).</a:t>
            </a:r>
            <a:endParaRPr lang="ru-RU" dirty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Такие дети с трудом адаптируются в коллективе, их отчётливое стремление к лидерству не имеет под собой фактического подкрепления. В силу своей нетерпеливости и импульсивности, они часто вступают в конфликты со сверстниками и учителями, что усугубляет имеющиеся нарушения в </a:t>
            </a:r>
            <a:r>
              <a:rPr lang="ru-RU" dirty="0" smtClean="0"/>
              <a:t>обучении.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/>
              <a:t>Ребёнок также не способен предвидеть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/>
              <a:t>   последствия своего поведения, не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/>
              <a:t>   признаёт авторитетов, что может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/>
              <a:t>   приводить к антиобщественным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/>
              <a:t>   поступкам. (Более 80% криминального контингента           составляют люди с СДВГ).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276600" y="5257800"/>
            <a:ext cx="76200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514350"/>
            <a:ext cx="8183563" cy="669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Методы и приёмы лечения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1338" y="1422400"/>
            <a:ext cx="8183562" cy="4727575"/>
          </a:xfrm>
        </p:spPr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accent6"/>
                </a:solidFill>
              </a:rPr>
              <a:t>Медикаментозная 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6"/>
                </a:solidFill>
              </a:rPr>
              <a:t>     терапия.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chemeClr val="accent6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chemeClr val="accent6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 smtClean="0">
              <a:solidFill>
                <a:schemeClr val="accent6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Психолого-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педагогическая 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коррекция.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0638" y="3962400"/>
            <a:ext cx="2493962" cy="166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Психолого-педагогическая коррекция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524000"/>
            <a:ext cx="8183562" cy="4187825"/>
          </a:xfrm>
        </p:spPr>
        <p:txBody>
          <a:bodyPr>
            <a:normAutofit fontScale="92500"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Это один из наиболее трудоемких, но и наиболее щадящий метод лечения.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Сущность метода заключается в выявлении и понимании глубинных причин проблем и постепенном изменении реакции ребёнка на раздражители.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Учитывая, что СДВГ может носить генетический характер, нельзя оставить без внимания и помощи родителей.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Помочь родителям правильно расставить акценты в воспитании ребёнка.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9438" y="296863"/>
            <a:ext cx="8183562" cy="7318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Организация жизни в семье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3400" y="865188"/>
            <a:ext cx="3930650" cy="7921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Основные ошибки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24400" y="865188"/>
            <a:ext cx="3930650" cy="7921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Основные правила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304800" y="1638300"/>
            <a:ext cx="2743200" cy="4038600"/>
          </a:xfrm>
        </p:spPr>
        <p:txBody>
          <a:bodyPr>
            <a:normAutofit fontScale="92500"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accent6"/>
                </a:solidFill>
              </a:rPr>
              <a:t>Недостаток </a:t>
            </a:r>
            <a:r>
              <a:rPr lang="ru-RU" dirty="0" err="1" smtClean="0">
                <a:solidFill>
                  <a:schemeClr val="accent6"/>
                </a:solidFill>
              </a:rPr>
              <a:t>эмоционально-го</a:t>
            </a:r>
            <a:r>
              <a:rPr lang="ru-RU" dirty="0" smtClean="0">
                <a:solidFill>
                  <a:schemeClr val="accent6"/>
                </a:solidFill>
              </a:rPr>
              <a:t> внимания.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Недостаток твёрдости и контроля в воспитании.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Неумение воспитывать в детях навыки управления гневом.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5410200" y="1447800"/>
            <a:ext cx="3402013" cy="3886200"/>
          </a:xfrm>
        </p:spPr>
        <p:txBody>
          <a:bodyPr>
            <a:normAutofit fontScale="850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Рамки и ограничения должны существовать обязательно, но должны быть разумными.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accent6"/>
                </a:solidFill>
              </a:rPr>
              <a:t>Нельзя считать своего ребёнка ущербным.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Необходимо соотносить требования к ребёнку с его способностью их выполнить.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4650" y="1657350"/>
            <a:ext cx="2492375" cy="3322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144" y="381000"/>
            <a:ext cx="8183562" cy="8080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Социализация ребёнка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0225" y="914400"/>
            <a:ext cx="3930650" cy="79216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 этап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724400" y="990600"/>
            <a:ext cx="3930650" cy="79216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 этап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49274" y="1524000"/>
            <a:ext cx="3930650" cy="3489325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6"/>
                </a:solidFill>
              </a:rPr>
              <a:t>Я слушаю.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Я слышу.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Я выполняю.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930650" cy="3886200"/>
          </a:xfrm>
        </p:spPr>
        <p:txBody>
          <a:bodyPr>
            <a:normAutofit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6"/>
                </a:solidFill>
              </a:rPr>
              <a:t>  Социализация </a:t>
            </a:r>
            <a:r>
              <a:rPr lang="ru-RU" dirty="0" err="1" smtClean="0">
                <a:solidFill>
                  <a:schemeClr val="accent6"/>
                </a:solidFill>
              </a:rPr>
              <a:t>гиперактивного</a:t>
            </a:r>
            <a:r>
              <a:rPr lang="ru-RU" dirty="0" smtClean="0">
                <a:solidFill>
                  <a:schemeClr val="accent6"/>
                </a:solidFill>
              </a:rPr>
              <a:t> ребенка.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Ребёнок не должен перевозбуждаться и переутомляться.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Неразумно ограничивать двигательную активность – это создаст эмоциональное напряжение.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20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399" y="3429000"/>
            <a:ext cx="3546475" cy="2693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600" y="381000"/>
            <a:ext cx="7878762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Правила для нормальной социализации.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4141788" cy="4648200"/>
          </a:xfrm>
        </p:spPr>
        <p:txBody>
          <a:bodyPr>
            <a:normAutofit fontScale="70000" lnSpcReduction="20000"/>
          </a:bodyPr>
          <a:lstStyle/>
          <a:p>
            <a:pPr marL="514350" indent="-5143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Не стоит водить ребёнка в многолюдные шумные места.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Обращайте внимание на то, с кем играет ваш ребёнок и как на него влияют друзья.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Организуя рабочий день ребёнка, предусматривайте время для отдыха и расслабления.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Оберегая от эмоционального переутомления, необходимо добиваться утомления физического.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3238" y="530225"/>
            <a:ext cx="8107362" cy="5641975"/>
          </a:xfrm>
        </p:spPr>
        <p:txBody>
          <a:bodyPr>
            <a:normAutofit fontScale="850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Синдром дефицита внимания и гиперактивности (СДВГ) </a:t>
            </a:r>
            <a:r>
              <a:rPr lang="ru-RU" dirty="0" smtClean="0"/>
              <a:t>–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неврологическо-поведенческое расстройство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развития (дисфункция ЦНС, преимущественно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ретикулярной формации ГМ), начинающееся в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детском возрасте и проявляющееся такими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симптомами, как трудности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концентрации и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поддержания внимания,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нарушениями обучения и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памяти, гиперактивность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и плохо управляемая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импульсивность, а также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сложностями обработки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экзогенной и эндогенной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информации и стимулов.</a:t>
            </a:r>
            <a:endParaRPr lang="ru-RU" dirty="0"/>
          </a:p>
        </p:txBody>
      </p:sp>
      <p:pic>
        <p:nvPicPr>
          <p:cNvPr id="7" name="Рисунок 6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4463" y="2657475"/>
            <a:ext cx="3017837" cy="2944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562" cy="10509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Правила для нормальной социализации.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495800" y="914400"/>
            <a:ext cx="4114800" cy="4879975"/>
          </a:xfrm>
        </p:spPr>
        <p:txBody>
          <a:bodyPr>
            <a:normAutofit fontScale="55000" lnSpcReduction="20000"/>
          </a:bodyPr>
          <a:lstStyle/>
          <a:p>
            <a:pPr marL="514350" indent="-5143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900" dirty="0" smtClean="0"/>
              <a:t>Всегда будьте снисходительны к вашему   ребёнку, учитывайте его особенности, в спорных случаях любую ситуацию трактуйте в пользу ребёнка, дайте ему понять, что вы на его стороне.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900" dirty="0" smtClean="0"/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900" dirty="0" smtClean="0"/>
              <a:t>Научите ребёнка управлять собой и своими эмоциями.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900" dirty="0" smtClean="0"/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900" dirty="0" smtClean="0"/>
              <a:t>Приучайте малыша к пассивным играм.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900" dirty="0" smtClean="0"/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900" dirty="0" smtClean="0"/>
              <a:t>Научите малыша расслабляться.</a:t>
            </a:r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900" dirty="0" smtClean="0"/>
          </a:p>
          <a:p>
            <a:pPr marL="514350" indent="-51435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900" dirty="0" smtClean="0"/>
              <a:t>Не забывайте говорить малышу, как сильно вы его любите. 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752600"/>
            <a:ext cx="3932237" cy="2560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8096248" cy="917448"/>
          </a:xfrm>
        </p:spPr>
        <p:txBody>
          <a:bodyPr/>
          <a:lstStyle/>
          <a:p>
            <a:r>
              <a:rPr lang="ru-RU" dirty="0"/>
              <a:t>Работа с педагогами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400" y="1066800"/>
            <a:ext cx="8153880" cy="38526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Методы</a:t>
            </a:r>
            <a:r>
              <a:rPr lang="ru-RU" b="1" dirty="0"/>
              <a:t>:</a:t>
            </a:r>
          </a:p>
          <a:p>
            <a:r>
              <a:rPr lang="ru-RU" dirty="0" smtClean="0"/>
              <a:t>Предупреждение</a:t>
            </a:r>
            <a:endParaRPr lang="ru-RU" dirty="0"/>
          </a:p>
          <a:p>
            <a:r>
              <a:rPr lang="ru-RU" dirty="0"/>
              <a:t>Повтор за учителем </a:t>
            </a:r>
          </a:p>
          <a:p>
            <a:r>
              <a:rPr lang="ru-RU" dirty="0" smtClean="0"/>
              <a:t>Инструкция</a:t>
            </a:r>
            <a:endParaRPr lang="ru-RU" dirty="0"/>
          </a:p>
          <a:p>
            <a:r>
              <a:rPr lang="ru-RU" dirty="0"/>
              <a:t>Чёткое обозначение </a:t>
            </a:r>
          </a:p>
          <a:p>
            <a:r>
              <a:rPr lang="ru-RU" dirty="0"/>
              <a:t>правил деятельности</a:t>
            </a:r>
          </a:p>
          <a:p>
            <a:r>
              <a:rPr lang="ru-RU" dirty="0"/>
              <a:t>Внешнее опосредование </a:t>
            </a:r>
            <a:r>
              <a:rPr lang="ru-RU" dirty="0" smtClean="0"/>
              <a:t>деятельности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553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8172448" cy="76504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общении с гиперактивным </a:t>
            </a:r>
            <a:r>
              <a:rPr lang="ru-RU" dirty="0" smtClean="0"/>
              <a:t> ребёнком 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1066800"/>
            <a:ext cx="8077680" cy="408432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- Педагог </a:t>
            </a:r>
            <a:r>
              <a:rPr lang="ru-RU" sz="2400" dirty="0"/>
              <a:t>должен </a:t>
            </a:r>
          </a:p>
          <a:p>
            <a:pPr marL="0" indent="0">
              <a:buNone/>
            </a:pPr>
            <a:r>
              <a:rPr lang="ru-RU" sz="2400" dirty="0"/>
              <a:t>придерживаться позитивной </a:t>
            </a:r>
          </a:p>
          <a:p>
            <a:pPr marL="0" indent="0">
              <a:buNone/>
            </a:pPr>
            <a:r>
              <a:rPr lang="ru-RU" sz="2400" dirty="0"/>
              <a:t>модели – то есть по возможности </a:t>
            </a:r>
          </a:p>
          <a:p>
            <a:pPr marL="0" indent="0">
              <a:buNone/>
            </a:pPr>
            <a:r>
              <a:rPr lang="ru-RU" sz="2400" dirty="0"/>
              <a:t>игнорировать вызывающие </a:t>
            </a:r>
          </a:p>
          <a:p>
            <a:pPr marL="0" indent="0">
              <a:buNone/>
            </a:pPr>
            <a:r>
              <a:rPr lang="ru-RU" sz="2400" dirty="0"/>
              <a:t>поступки ребёнка и поощрять его </a:t>
            </a:r>
          </a:p>
          <a:p>
            <a:pPr marL="0" indent="0">
              <a:buNone/>
            </a:pPr>
            <a:r>
              <a:rPr lang="ru-RU" sz="2400" dirty="0"/>
              <a:t>хорошее поведение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/>
              <a:t>- Необходимо создавать ситуацию </a:t>
            </a:r>
          </a:p>
          <a:p>
            <a:pPr marL="0" indent="0">
              <a:buNone/>
            </a:pPr>
            <a:r>
              <a:rPr lang="ru-RU" sz="2400" dirty="0"/>
              <a:t>успеха, чтобы ребенок имел </a:t>
            </a:r>
          </a:p>
          <a:p>
            <a:pPr marL="0" indent="0">
              <a:buNone/>
            </a:pPr>
            <a:r>
              <a:rPr lang="ru-RU" sz="2400" dirty="0"/>
              <a:t>возможность проявить свои </a:t>
            </a:r>
          </a:p>
          <a:p>
            <a:pPr marL="0" indent="0">
              <a:buNone/>
            </a:pPr>
            <a:r>
              <a:rPr lang="ru-RU" sz="2400" dirty="0"/>
              <a:t>сильные стороны.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952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8324848" cy="4389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- Педагогу необходимо </a:t>
            </a:r>
            <a:r>
              <a:rPr lang="ru-RU" dirty="0"/>
              <a:t>поддерживать тесные </a:t>
            </a:r>
          </a:p>
          <a:p>
            <a:pPr marL="0" indent="0">
              <a:buNone/>
            </a:pPr>
            <a:r>
              <a:rPr lang="ru-RU" dirty="0"/>
              <a:t>контакты с родителями.</a:t>
            </a:r>
          </a:p>
          <a:p>
            <a:pPr marL="0" indent="0">
              <a:buNone/>
            </a:pPr>
            <a:r>
              <a:rPr lang="ru-RU" dirty="0" smtClean="0"/>
              <a:t> - Успех </a:t>
            </a:r>
            <a:r>
              <a:rPr lang="ru-RU" dirty="0"/>
              <a:t>будет гарантирован только </a:t>
            </a:r>
          </a:p>
          <a:p>
            <a:pPr marL="0" indent="0">
              <a:buNone/>
            </a:pPr>
            <a:r>
              <a:rPr lang="ru-RU" dirty="0"/>
              <a:t>при условии поддержания единых </a:t>
            </a:r>
          </a:p>
          <a:p>
            <a:pPr marL="0" indent="0">
              <a:buNone/>
            </a:pPr>
            <a:r>
              <a:rPr lang="ru-RU" dirty="0"/>
              <a:t>принципов в отношении к ребёнку </a:t>
            </a:r>
          </a:p>
          <a:p>
            <a:pPr marL="0" indent="0">
              <a:buNone/>
            </a:pPr>
            <a:r>
              <a:rPr lang="ru-RU" dirty="0"/>
              <a:t>в школе и дома: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 система «</a:t>
            </a:r>
            <a:r>
              <a:rPr lang="ru-RU" dirty="0"/>
              <a:t>вознаграждения», помощь и </a:t>
            </a:r>
          </a:p>
          <a:p>
            <a:pPr marL="0" indent="0">
              <a:buNone/>
            </a:pPr>
            <a:r>
              <a:rPr lang="ru-RU" dirty="0"/>
              <a:t>поддержка взрослых, участие в </a:t>
            </a:r>
          </a:p>
          <a:p>
            <a:pPr marL="0" indent="0">
              <a:buNone/>
            </a:pPr>
            <a:r>
              <a:rPr lang="ru-RU" dirty="0"/>
              <a:t>совместной деятельности.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4000" y="6475750"/>
            <a:ext cx="3931920" cy="233296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98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4438648" cy="53644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Невнимательность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143000"/>
            <a:ext cx="8230080" cy="48768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Посадите ученика возле хорошего образца </a:t>
            </a:r>
          </a:p>
          <a:p>
            <a:pPr marL="0" indent="0">
              <a:buNone/>
            </a:pPr>
            <a:r>
              <a:rPr lang="ru-RU" dirty="0"/>
              <a:t>для подражания</a:t>
            </a:r>
          </a:p>
          <a:p>
            <a:r>
              <a:rPr lang="ru-RU" dirty="0" smtClean="0"/>
              <a:t> </a:t>
            </a:r>
            <a:r>
              <a:rPr lang="ru-RU" dirty="0"/>
              <a:t>Дайте дополнительное время для </a:t>
            </a:r>
          </a:p>
          <a:p>
            <a:pPr marL="0" indent="0">
              <a:buNone/>
            </a:pPr>
            <a:r>
              <a:rPr lang="ru-RU" dirty="0"/>
              <a:t>завершения заданной работы</a:t>
            </a:r>
          </a:p>
          <a:p>
            <a:r>
              <a:rPr lang="ru-RU" dirty="0" smtClean="0"/>
              <a:t> </a:t>
            </a:r>
            <a:r>
              <a:rPr lang="ru-RU" dirty="0"/>
              <a:t>Разделите длинные задания на меньшие </a:t>
            </a:r>
          </a:p>
          <a:p>
            <a:pPr marL="0" indent="0">
              <a:buNone/>
            </a:pPr>
            <a:r>
              <a:rPr lang="ru-RU" dirty="0"/>
              <a:t>части, чтобы ученик мог видеть конец </a:t>
            </a:r>
          </a:p>
          <a:p>
            <a:pPr marL="0" indent="0">
              <a:buNone/>
            </a:pPr>
            <a:r>
              <a:rPr lang="ru-RU" dirty="0"/>
              <a:t>работы</a:t>
            </a:r>
          </a:p>
          <a:p>
            <a:r>
              <a:rPr lang="ru-RU" dirty="0" smtClean="0"/>
              <a:t>Научите </a:t>
            </a:r>
            <a:r>
              <a:rPr lang="ru-RU" dirty="0"/>
              <a:t>ребёнка самоконтролю, </a:t>
            </a:r>
          </a:p>
          <a:p>
            <a:pPr marL="0" indent="0">
              <a:buNone/>
            </a:pPr>
            <a:r>
              <a:rPr lang="ru-RU" dirty="0"/>
              <a:t>подсказывая ему, на что следует обращать </a:t>
            </a:r>
          </a:p>
          <a:p>
            <a:pPr marL="0" indent="0">
              <a:buNone/>
            </a:pPr>
            <a:r>
              <a:rPr lang="ru-RU" dirty="0" smtClean="0"/>
              <a:t>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31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0" y="762000"/>
            <a:ext cx="8172448" cy="5108448"/>
          </a:xfrm>
        </p:spPr>
        <p:txBody>
          <a:bodyPr/>
          <a:lstStyle/>
          <a:p>
            <a:r>
              <a:rPr lang="ru-RU" dirty="0" smtClean="0"/>
              <a:t>Игнорируйте незначительные </a:t>
            </a:r>
          </a:p>
          <a:p>
            <a:pPr marL="0" indent="0">
              <a:buNone/>
            </a:pPr>
            <a:r>
              <a:rPr lang="ru-RU" dirty="0" smtClean="0"/>
              <a:t>   отклонения </a:t>
            </a:r>
            <a:r>
              <a:rPr lang="ru-RU" dirty="0"/>
              <a:t>в поведении</a:t>
            </a:r>
          </a:p>
          <a:p>
            <a:r>
              <a:rPr lang="ru-RU" dirty="0" smtClean="0"/>
              <a:t>Ускоряйте получение награды </a:t>
            </a:r>
          </a:p>
          <a:p>
            <a:pPr marL="0" indent="0">
              <a:buNone/>
            </a:pPr>
            <a:r>
              <a:rPr lang="ru-RU" dirty="0" smtClean="0"/>
              <a:t>   и </a:t>
            </a:r>
            <a:r>
              <a:rPr lang="ru-RU" dirty="0"/>
              <a:t>наступление других </a:t>
            </a:r>
            <a:r>
              <a:rPr lang="ru-RU" dirty="0" smtClean="0"/>
              <a:t>   последствий</a:t>
            </a:r>
            <a:endParaRPr lang="ru-RU" dirty="0"/>
          </a:p>
          <a:p>
            <a:r>
              <a:rPr lang="ru-RU" dirty="0" smtClean="0"/>
              <a:t>Используйте </a:t>
            </a:r>
            <a:r>
              <a:rPr lang="ru-RU" dirty="0"/>
              <a:t>«разумные» </a:t>
            </a:r>
            <a:r>
              <a:rPr lang="ru-RU" dirty="0" smtClean="0"/>
              <a:t>   выговоры </a:t>
            </a:r>
            <a:r>
              <a:rPr lang="ru-RU" dirty="0"/>
              <a:t>при проступке </a:t>
            </a:r>
            <a:r>
              <a:rPr lang="ru-RU" dirty="0" smtClean="0"/>
              <a:t>(</a:t>
            </a:r>
            <a:r>
              <a:rPr lang="ru-RU" dirty="0"/>
              <a:t>избегайте чтения нотаций или </a:t>
            </a:r>
          </a:p>
          <a:p>
            <a:pPr marL="0" indent="0">
              <a:buNone/>
            </a:pPr>
            <a:r>
              <a:rPr lang="ru-RU" dirty="0" smtClean="0"/>
              <a:t>   критики)</a:t>
            </a:r>
          </a:p>
          <a:p>
            <a:pPr marL="0" indent="0">
              <a:buNone/>
            </a:pPr>
            <a:r>
              <a:rPr lang="ru-RU" dirty="0" smtClean="0"/>
              <a:t>   Реагируйте </a:t>
            </a:r>
            <a:r>
              <a:rPr lang="ru-RU" dirty="0"/>
              <a:t>на хорошее поведение </a:t>
            </a:r>
          </a:p>
          <a:p>
            <a:pPr marL="0" indent="0">
              <a:buNone/>
            </a:pPr>
            <a:r>
              <a:rPr lang="ru-RU" dirty="0" smtClean="0"/>
              <a:t>   похвалой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763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8020048" cy="917448"/>
          </a:xfrm>
        </p:spPr>
        <p:txBody>
          <a:bodyPr/>
          <a:lstStyle/>
          <a:p>
            <a:r>
              <a:rPr lang="ru-RU" sz="3200" b="1" dirty="0"/>
              <a:t>Двигательная активность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" y="1143000"/>
            <a:ext cx="8001480" cy="44196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• Позволяйте ученику иногда </a:t>
            </a:r>
          </a:p>
          <a:p>
            <a:pPr marL="0" indent="0">
              <a:buNone/>
            </a:pPr>
            <a:r>
              <a:rPr lang="ru-RU" dirty="0" smtClean="0"/>
              <a:t> постоять </a:t>
            </a:r>
            <a:r>
              <a:rPr lang="ru-RU" dirty="0"/>
              <a:t>во время работы</a:t>
            </a:r>
          </a:p>
          <a:p>
            <a:pPr marL="0" indent="0">
              <a:buNone/>
            </a:pPr>
            <a:r>
              <a:rPr lang="ru-RU" dirty="0"/>
              <a:t>• Предоставляйте возможность для </a:t>
            </a:r>
          </a:p>
          <a:p>
            <a:pPr marL="0" indent="0">
              <a:buNone/>
            </a:pPr>
            <a:r>
              <a:rPr lang="ru-RU" dirty="0"/>
              <a:t>«перерывов в сидении», т.е. </a:t>
            </a:r>
          </a:p>
          <a:p>
            <a:pPr marL="0" indent="0">
              <a:buNone/>
            </a:pPr>
            <a:r>
              <a:rPr lang="ru-RU" dirty="0"/>
              <a:t>посылайте с поручениями и т.п.</a:t>
            </a:r>
          </a:p>
          <a:p>
            <a:pPr marL="0" indent="0">
              <a:buNone/>
            </a:pPr>
            <a:r>
              <a:rPr lang="ru-RU" dirty="0"/>
              <a:t>• Напоминайте ученику о </a:t>
            </a:r>
          </a:p>
          <a:p>
            <a:pPr marL="0" indent="0">
              <a:buNone/>
            </a:pPr>
            <a:r>
              <a:rPr lang="ru-RU" dirty="0"/>
              <a:t>необходимости проверить </a:t>
            </a:r>
          </a:p>
          <a:p>
            <a:pPr marL="0" indent="0">
              <a:buNone/>
            </a:pPr>
            <a:r>
              <a:rPr lang="ru-RU" dirty="0"/>
              <a:t>результат работы, если она </a:t>
            </a:r>
          </a:p>
          <a:p>
            <a:pPr marL="0" indent="0">
              <a:buNone/>
            </a:pPr>
            <a:r>
              <a:rPr lang="ru-RU" dirty="0"/>
              <a:t>выполнена поспешно и небрежно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18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536448"/>
          </a:xfrm>
        </p:spPr>
        <p:txBody>
          <a:bodyPr/>
          <a:lstStyle/>
          <a:p>
            <a:r>
              <a:rPr lang="ru-RU" sz="3200" b="1" dirty="0"/>
              <a:t>Настроение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143000"/>
            <a:ext cx="8230080" cy="4495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• Обеспечивайте поддержку и одобрение</a:t>
            </a:r>
          </a:p>
          <a:p>
            <a:pPr marL="0" indent="0">
              <a:buNone/>
            </a:pPr>
            <a:r>
              <a:rPr lang="ru-RU" dirty="0"/>
              <a:t>• Говорите мягко, не угрожающе, если </a:t>
            </a:r>
          </a:p>
          <a:p>
            <a:pPr marL="0" indent="0">
              <a:buNone/>
            </a:pPr>
            <a:r>
              <a:rPr lang="ru-RU" dirty="0"/>
              <a:t>ребёнок нервничает</a:t>
            </a:r>
          </a:p>
          <a:p>
            <a:pPr marL="0" indent="0">
              <a:buNone/>
            </a:pPr>
            <a:r>
              <a:rPr lang="ru-RU" dirty="0"/>
              <a:t>• Ищите возможности, чтобы ребёнок мог </a:t>
            </a:r>
          </a:p>
          <a:p>
            <a:pPr marL="0" indent="0">
              <a:buNone/>
            </a:pPr>
            <a:r>
              <a:rPr lang="ru-RU" dirty="0"/>
              <a:t>проявить себя лидером в классе(группе)</a:t>
            </a:r>
          </a:p>
          <a:p>
            <a:pPr marL="0" indent="0">
              <a:buNone/>
            </a:pPr>
            <a:r>
              <a:rPr lang="ru-RU" dirty="0"/>
              <a:t>• Посылайте положительные отзывы домой</a:t>
            </a:r>
          </a:p>
          <a:p>
            <a:pPr marL="0" indent="0">
              <a:buNone/>
            </a:pPr>
            <a:r>
              <a:rPr lang="ru-RU" dirty="0"/>
              <a:t>• Выделяйте время для беседы с учеником </a:t>
            </a:r>
          </a:p>
          <a:p>
            <a:pPr marL="0" indent="0">
              <a:buNone/>
            </a:pPr>
            <a:r>
              <a:rPr lang="ru-RU" dirty="0"/>
              <a:t>наедине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02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5429248" cy="612648"/>
          </a:xfrm>
        </p:spPr>
        <p:txBody>
          <a:bodyPr/>
          <a:lstStyle/>
          <a:p>
            <a:r>
              <a:rPr lang="ru-RU" sz="3200" b="1" dirty="0"/>
              <a:t>СОЦИАЛИЗАЦИЯ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400" y="1371600"/>
            <a:ext cx="8153880" cy="4363387"/>
          </a:xfrm>
        </p:spPr>
        <p:txBody>
          <a:bodyPr/>
          <a:lstStyle/>
          <a:p>
            <a:r>
              <a:rPr lang="ru-RU" dirty="0" smtClean="0"/>
              <a:t>Контролируйте </a:t>
            </a:r>
            <a:r>
              <a:rPr lang="ru-RU" dirty="0"/>
              <a:t>социальные </a:t>
            </a:r>
            <a:r>
              <a:rPr lang="ru-RU" dirty="0" smtClean="0"/>
              <a:t>   взаимодействия</a:t>
            </a:r>
            <a:endParaRPr lang="ru-RU" dirty="0"/>
          </a:p>
          <a:p>
            <a:r>
              <a:rPr lang="ru-RU" dirty="0" smtClean="0"/>
              <a:t>Побуждайте </a:t>
            </a:r>
            <a:r>
              <a:rPr lang="ru-RU" dirty="0"/>
              <a:t>к выполнению </a:t>
            </a:r>
          </a:p>
          <a:p>
            <a:pPr marL="0" indent="0">
              <a:buNone/>
            </a:pPr>
            <a:r>
              <a:rPr lang="ru-RU" dirty="0" smtClean="0"/>
              <a:t>   заданий </a:t>
            </a:r>
            <a:r>
              <a:rPr lang="ru-RU" dirty="0"/>
              <a:t>сообща с другими </a:t>
            </a:r>
            <a:r>
              <a:rPr lang="ru-RU" dirty="0" smtClean="0"/>
              <a:t>учениками</a:t>
            </a:r>
            <a:endParaRPr lang="ru-RU" dirty="0"/>
          </a:p>
          <a:p>
            <a:r>
              <a:rPr lang="ru-RU" dirty="0" smtClean="0"/>
              <a:t>Дайте </a:t>
            </a:r>
            <a:r>
              <a:rPr lang="ru-RU" dirty="0"/>
              <a:t>ребёнку особую </a:t>
            </a:r>
            <a:r>
              <a:rPr lang="ru-RU" dirty="0" smtClean="0"/>
              <a:t>  обязанность </a:t>
            </a:r>
            <a:r>
              <a:rPr lang="ru-RU" dirty="0"/>
              <a:t>в присутствии </a:t>
            </a:r>
            <a:r>
              <a:rPr lang="ru-RU" dirty="0" smtClean="0"/>
              <a:t>  группы </a:t>
            </a:r>
            <a:r>
              <a:rPr lang="ru-RU" dirty="0"/>
              <a:t>сверстников так, чтобы </a:t>
            </a:r>
            <a:r>
              <a:rPr lang="ru-RU" dirty="0" smtClean="0"/>
              <a:t>другие </a:t>
            </a:r>
            <a:r>
              <a:rPr lang="ru-RU" dirty="0"/>
              <a:t>видели ребёнка в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положительном </a:t>
            </a:r>
            <a:r>
              <a:rPr lang="ru-RU" dirty="0"/>
              <a:t>свете.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824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7715248" cy="688848"/>
          </a:xfrm>
        </p:spPr>
        <p:txBody>
          <a:bodyPr/>
          <a:lstStyle/>
          <a:p>
            <a:r>
              <a:rPr lang="ru-RU" sz="3200" b="1" dirty="0"/>
              <a:t>СОЦИАЛИЗАЦИЯ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143000"/>
            <a:ext cx="8230080" cy="495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Поощряйте и организуйте контакты с </a:t>
            </a:r>
          </a:p>
          <a:p>
            <a:pPr marL="0" indent="0">
              <a:buNone/>
            </a:pPr>
            <a:r>
              <a:rPr lang="ru-RU" dirty="0" smtClean="0"/>
              <a:t>   одноклассниками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Обращайте внимание на признаки стресса, </a:t>
            </a:r>
          </a:p>
          <a:p>
            <a:r>
              <a:rPr lang="ru-RU" dirty="0" smtClean="0"/>
              <a:t> Обеспечивайте </a:t>
            </a:r>
            <a:r>
              <a:rPr lang="ru-RU" dirty="0"/>
              <a:t>поддержку или сокращайте </a:t>
            </a:r>
          </a:p>
          <a:p>
            <a:pPr marL="0" indent="0">
              <a:buNone/>
            </a:pPr>
            <a:r>
              <a:rPr lang="ru-RU" dirty="0" smtClean="0"/>
              <a:t>    нагрузку</a:t>
            </a:r>
            <a:r>
              <a:rPr lang="ru-RU" dirty="0"/>
              <a:t>, чтобы избежать эмоциональной </a:t>
            </a:r>
          </a:p>
          <a:p>
            <a:pPr marL="0" indent="0">
              <a:buNone/>
            </a:pPr>
            <a:r>
              <a:rPr lang="ru-RU" dirty="0" smtClean="0"/>
              <a:t>    вспышки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Проводите короткие тренинги по </a:t>
            </a:r>
          </a:p>
          <a:p>
            <a:pPr marL="0" indent="0">
              <a:buNone/>
            </a:pPr>
            <a:r>
              <a:rPr lang="ru-RU" dirty="0" smtClean="0"/>
              <a:t>    управлению </a:t>
            </a:r>
            <a:r>
              <a:rPr lang="ru-RU" dirty="0"/>
              <a:t>гневом: убедите ученика </a:t>
            </a:r>
          </a:p>
          <a:p>
            <a:pPr marL="0" indent="0">
              <a:buNone/>
            </a:pPr>
            <a:r>
              <a:rPr lang="ru-RU" dirty="0" smtClean="0"/>
              <a:t>    выйти</a:t>
            </a:r>
            <a:r>
              <a:rPr lang="ru-RU" dirty="0"/>
              <a:t>; использовать методы успокоения; </a:t>
            </a:r>
          </a:p>
          <a:p>
            <a:pPr marL="0" indent="0">
              <a:buNone/>
            </a:pPr>
            <a:r>
              <a:rPr lang="ru-RU" dirty="0" smtClean="0"/>
              <a:t>    при </a:t>
            </a:r>
            <a:r>
              <a:rPr lang="ru-RU" dirty="0"/>
              <a:t>появлении чувства злости сказать об </a:t>
            </a:r>
          </a:p>
          <a:p>
            <a:pPr marL="0" indent="0">
              <a:buNone/>
            </a:pPr>
            <a:r>
              <a:rPr lang="ru-RU" dirty="0" smtClean="0"/>
              <a:t>    этом </a:t>
            </a:r>
            <a:r>
              <a:rPr lang="ru-RU" dirty="0"/>
              <a:t>взрослому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31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563" cy="10826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Портрет ребёнка с СДВГ </a:t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(П. Бейкер и М. </a:t>
            </a:r>
            <a:r>
              <a:rPr lang="ru-RU" i="1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Алворд</a:t>
            </a:r>
            <a:r>
              <a:rPr lang="ru-RU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)</a:t>
            </a:r>
            <a:endParaRPr lang="ru-RU" i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1524000"/>
            <a:ext cx="8183562" cy="3505200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Нарушения, позволяющие предположить наличие у ребёнка СДВГ делятся на 3 группы: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6"/>
                </a:solidFill>
              </a:rPr>
              <a:t>Дефицит внимания;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Двигательная расторможенность;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Импульсивность;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5429248" cy="612648"/>
          </a:xfrm>
        </p:spPr>
        <p:txBody>
          <a:bodyPr/>
          <a:lstStyle/>
          <a:p>
            <a:r>
              <a:rPr lang="ru-RU" sz="3200" b="1" dirty="0"/>
              <a:t>СОЦИАЛИЗАЦИЯ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400" y="1371600"/>
            <a:ext cx="8153880" cy="4363387"/>
          </a:xfrm>
        </p:spPr>
        <p:txBody>
          <a:bodyPr/>
          <a:lstStyle/>
          <a:p>
            <a:r>
              <a:rPr lang="ru-RU" dirty="0" smtClean="0"/>
              <a:t>Контролируйте </a:t>
            </a:r>
            <a:r>
              <a:rPr lang="ru-RU" dirty="0"/>
              <a:t>социальные </a:t>
            </a:r>
            <a:r>
              <a:rPr lang="ru-RU" dirty="0" smtClean="0"/>
              <a:t>   взаимодействия</a:t>
            </a:r>
            <a:endParaRPr lang="ru-RU" dirty="0"/>
          </a:p>
          <a:p>
            <a:r>
              <a:rPr lang="ru-RU" dirty="0" smtClean="0"/>
              <a:t>Побуждайте </a:t>
            </a:r>
            <a:r>
              <a:rPr lang="ru-RU" dirty="0"/>
              <a:t>к выполнению </a:t>
            </a:r>
          </a:p>
          <a:p>
            <a:pPr marL="0" indent="0">
              <a:buNone/>
            </a:pPr>
            <a:r>
              <a:rPr lang="ru-RU" dirty="0" smtClean="0"/>
              <a:t>   заданий </a:t>
            </a:r>
            <a:r>
              <a:rPr lang="ru-RU" dirty="0"/>
              <a:t>сообща с другими </a:t>
            </a:r>
            <a:r>
              <a:rPr lang="ru-RU" dirty="0" smtClean="0"/>
              <a:t>учениками</a:t>
            </a:r>
            <a:endParaRPr lang="ru-RU" dirty="0"/>
          </a:p>
          <a:p>
            <a:r>
              <a:rPr lang="ru-RU" dirty="0" smtClean="0"/>
              <a:t>Дайте </a:t>
            </a:r>
            <a:r>
              <a:rPr lang="ru-RU" dirty="0"/>
              <a:t>ребёнку особую </a:t>
            </a:r>
            <a:r>
              <a:rPr lang="ru-RU" dirty="0" smtClean="0"/>
              <a:t>  обязанность </a:t>
            </a:r>
            <a:r>
              <a:rPr lang="ru-RU" dirty="0"/>
              <a:t>в присутствии </a:t>
            </a:r>
            <a:r>
              <a:rPr lang="ru-RU" dirty="0" smtClean="0"/>
              <a:t>  группы </a:t>
            </a:r>
            <a:r>
              <a:rPr lang="ru-RU" dirty="0"/>
              <a:t>сверстников так, чтобы </a:t>
            </a:r>
            <a:r>
              <a:rPr lang="ru-RU" dirty="0" smtClean="0"/>
              <a:t>другие </a:t>
            </a:r>
            <a:r>
              <a:rPr lang="ru-RU" dirty="0"/>
              <a:t>видели ребёнка в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положительном </a:t>
            </a:r>
            <a:r>
              <a:rPr lang="ru-RU" dirty="0"/>
              <a:t>свете.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16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63675" y="817563"/>
            <a:ext cx="6369050" cy="454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562" cy="1050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Гиперактивность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447801"/>
            <a:ext cx="4438650" cy="4419600"/>
          </a:xfrm>
        </p:spPr>
        <p:txBody>
          <a:bodyPr>
            <a:normAutofit fontScale="850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Ч</a:t>
            </a:r>
            <a:r>
              <a:rPr lang="en-US" dirty="0" smtClean="0"/>
              <a:t>резмерная двигательная расторможенность, </a:t>
            </a: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</a:t>
            </a:r>
            <a:r>
              <a:rPr lang="en-US" dirty="0" smtClean="0"/>
              <a:t>является</a:t>
            </a:r>
            <a:r>
              <a:rPr lang="ru-RU" dirty="0" smtClean="0"/>
              <a:t>   </a:t>
            </a:r>
            <a:r>
              <a:rPr lang="en-US" dirty="0" smtClean="0"/>
              <a:t>проявлением утомления. Утомление у ребенка идет не так, как у </a:t>
            </a:r>
            <a:r>
              <a:rPr lang="ru-RU" dirty="0" smtClean="0"/>
              <a:t>в</a:t>
            </a:r>
            <a:r>
              <a:rPr lang="en-US" dirty="0" smtClean="0"/>
              <a:t>зрослого, </a:t>
            </a:r>
            <a:r>
              <a:rPr lang="ru-RU" dirty="0" smtClean="0"/>
              <a:t> </a:t>
            </a:r>
            <a:r>
              <a:rPr lang="en-US" dirty="0" smtClean="0"/>
              <a:t>который</a:t>
            </a:r>
            <a:r>
              <a:rPr lang="ru-RU" dirty="0" smtClean="0"/>
              <a:t>    </a:t>
            </a:r>
            <a:r>
              <a:rPr lang="en-US" dirty="0" smtClean="0"/>
              <a:t>контролирует это состояние и вовремя отдохнет, а в перевозбуждении </a:t>
            </a:r>
            <a:r>
              <a:rPr lang="ru-RU" dirty="0" smtClean="0"/>
              <a:t> </a:t>
            </a:r>
            <a:r>
              <a:rPr lang="en-US" dirty="0" smtClean="0"/>
              <a:t>(хаотическом</a:t>
            </a:r>
            <a:r>
              <a:rPr lang="ru-RU" dirty="0" smtClean="0"/>
              <a:t>   п</a:t>
            </a:r>
            <a:r>
              <a:rPr lang="en-US" dirty="0" smtClean="0"/>
              <a:t>одкорковом возбуждении), </a:t>
            </a: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</a:t>
            </a:r>
            <a:r>
              <a:rPr lang="en-US" dirty="0" smtClean="0"/>
              <a:t>слабом его контроле.</a:t>
            </a:r>
            <a:endParaRPr lang="ru-RU" dirty="0" smtClean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34000" y="2590800"/>
            <a:ext cx="3124200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33401"/>
            <a:ext cx="8183562" cy="609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Двигательная расторможенность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1506" name="Содержимое 4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32238" cy="43894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Постоянно ёрзает;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Проявляет признаки беспокойства;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Спит намного меньше, чем другие дети, даже во младенчестве;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Очень говорлив;</a:t>
            </a:r>
          </a:p>
          <a:p>
            <a:endParaRPr lang="ru-RU" dirty="0" smtClean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05400" y="1295400"/>
            <a:ext cx="3443288" cy="4511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2463" y="523874"/>
            <a:ext cx="7967662" cy="51022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563" y="485774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Дефицит активного внимания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2613" y="1676400"/>
            <a:ext cx="8107362" cy="4187825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Н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еспособность удерживать внимание на чем-либо 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течение определенного отрезка времени. Это произвольное внимание организуется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лобными долями. Для него нужна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отивация, понимание необходимости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сосредоточиться,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то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есть, достаточная зрелость личности.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7888" y="2200275"/>
            <a:ext cx="3859212" cy="317023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7688" y="1383506"/>
            <a:ext cx="8031162" cy="4803775"/>
          </a:xfrm>
        </p:spPr>
        <p:txBody>
          <a:bodyPr>
            <a:normAutofit fontScale="775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Непоследователен, ему трудно удерживать внимание;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Не слушает, когда к нему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/>
              <a:t>   обращаются;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С большим энтузиазмом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/>
              <a:t>   берётся за задание,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 smtClean="0"/>
              <a:t>    но так и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не заканчивает его;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Испытывает трудности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в организации;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Часто теряет вещи;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Избегает скучных и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требующих умственных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усилий заданий;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Часто бывает забывчив;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38" y="533400"/>
            <a:ext cx="8183562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Дефицит активного внимания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457201"/>
            <a:ext cx="8183562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Импульсивность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930650" cy="4389438"/>
          </a:xfrm>
        </p:spPr>
        <p:txBody>
          <a:bodyPr>
            <a:normAutofit fontScale="700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Непоследователен, ему трудно удерживать внимание;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Не слушает, когда к нему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   обращаются;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С большим энтузиазмом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   берётся за задание,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    но так и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    не заканчивает его;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Испытывает трудности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   в организации;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Часто теряет вещи;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Избегает скучных и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   требующих умственных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   усилий заданий;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Часто бывает забывчив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38200" y="2286000"/>
            <a:ext cx="3157538" cy="3230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562600" y="2819400"/>
            <a:ext cx="2959100" cy="2819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1"/>
            <a:ext cx="8183562" cy="609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Импульсивность 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5581650" cy="4803775"/>
          </a:xfrm>
        </p:spPr>
        <p:txBody>
          <a:bodyPr>
            <a:normAutofit fontScale="850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Начинает отвечать, не дослушав вопроса;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Не способен дождаться своей очереди, часто вмешивается, перебивает;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Плохо сосредотачивает внимание;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Не может дождаться вознаграждения;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Не может контролировать и регулировать свои действия. Поведение слабо управляемо правилами;</a:t>
            </a:r>
          </a:p>
          <a:p>
            <a:pPr marL="265176" indent="-265176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При выполнении заданий ведёт себя по-разному и показывает очень разные результаты.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496</TotalTime>
  <Words>1349</Words>
  <Application>Microsoft Office PowerPoint</Application>
  <PresentationFormat>Экран (4:3)</PresentationFormat>
  <Paragraphs>275</Paragraphs>
  <Slides>31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Аспект</vt:lpstr>
      <vt:lpstr>Особенности психического развития детей с СДВГ</vt:lpstr>
      <vt:lpstr>   </vt:lpstr>
      <vt:lpstr>Портрет ребёнка с СДВГ  (П. Бейкер и М. Алворд)</vt:lpstr>
      <vt:lpstr>Гиперактивность</vt:lpstr>
      <vt:lpstr>Двигательная расторможенность</vt:lpstr>
      <vt:lpstr>Дефицит активного внимания</vt:lpstr>
      <vt:lpstr>Дефицит активного внимания</vt:lpstr>
      <vt:lpstr>Импульсивность</vt:lpstr>
      <vt:lpstr>Импульсивность </vt:lpstr>
      <vt:lpstr>Цикличность </vt:lpstr>
      <vt:lpstr>Нарушения познавательной сферы</vt:lpstr>
      <vt:lpstr>   </vt:lpstr>
      <vt:lpstr>   </vt:lpstr>
      <vt:lpstr>Эмоционально-волевая сфера</vt:lpstr>
      <vt:lpstr>Методы и приёмы лечения</vt:lpstr>
      <vt:lpstr>Психолого-педагогическая коррекция</vt:lpstr>
      <vt:lpstr>Организация жизни в семье</vt:lpstr>
      <vt:lpstr>Социализация ребёнка</vt:lpstr>
      <vt:lpstr>Правила для нормальной социализации.</vt:lpstr>
      <vt:lpstr>Правила для нормальной социализации.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психического развития детей с СДВГ</dc:title>
  <dc:creator>Аленушка</dc:creator>
  <cp:lastModifiedBy>Viktor</cp:lastModifiedBy>
  <cp:revision>75</cp:revision>
  <dcterms:modified xsi:type="dcterms:W3CDTF">2015-02-04T17:15:35Z</dcterms:modified>
</cp:coreProperties>
</file>