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128586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429157"/>
          </a:xfr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Учитесь  властвовать собой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FFEFD1"/>
                    </a:gs>
                    <a:gs pos="64999">
                      <a:srgbClr val="F0EBD5"/>
                    </a:gs>
                    <a:gs pos="100000">
                      <a:srgbClr val="D1C39F"/>
                    </a:gs>
                  </a:gsLst>
                  <a:lin ang="5400000" scaled="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31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en-US" sz="31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подростков управлению эмоциональным состоянием.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FFEFD1"/>
                  </a:gs>
                  <a:gs pos="64999">
                    <a:srgbClr val="F0EBD5"/>
                  </a:gs>
                  <a:gs pos="100000">
                    <a:srgbClr val="D1C39F"/>
                  </a:gs>
                </a:gsLst>
                <a:lin ang="5400000" scaled="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135732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автор: педагог-психолог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Гусева О.А.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Когнитивные</a:t>
            </a:r>
            <a:r>
              <a:rPr lang="ru-RU" dirty="0" smtClean="0"/>
              <a:t> стратегии</a:t>
            </a:r>
            <a:br>
              <a:rPr lang="ru-RU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(использование программирующей и регулирующей силы слова)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неадекватных убеждений, отказ от нереальных требований  к себе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(например, что мы должны соответствовать каким-либо стандартам, чьим-либо ожиданиям)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Ставьте перед собой реально достижимые цели, правильно оценивайте свои силы и возможности.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143000"/>
          </a:xfrm>
        </p:spPr>
        <p:txBody>
          <a:bodyPr>
            <a:normAutofit/>
          </a:bodyPr>
          <a:lstStyle/>
          <a:p>
            <a:pPr marL="742950" indent="-742950" algn="l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поражений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pPr marL="0" indent="533400">
              <a:buNone/>
            </a:pPr>
            <a:r>
              <a:rPr lang="ru-RU" dirty="0" smtClean="0">
                <a:solidFill>
                  <a:schemeClr val="tx2"/>
                </a:solidFill>
              </a:rPr>
              <a:t>Если вы потерпели в чем-то неудачу, научитесь извлекать из этого правильные выводы.</a:t>
            </a:r>
          </a:p>
          <a:p>
            <a:pPr marL="0" indent="533400">
              <a:buNone/>
            </a:pPr>
            <a:r>
              <a:rPr lang="ru-RU" dirty="0" smtClean="0">
                <a:solidFill>
                  <a:schemeClr val="tx2"/>
                </a:solidFill>
              </a:rPr>
              <a:t>Вместо того, чтобы ругать себя: «</a:t>
            </a:r>
            <a:r>
              <a:rPr lang="ru-RU" sz="2800" dirty="0" smtClean="0"/>
              <a:t>Я плохо написал контрольную, потому что я глупый и ничего у меня не получается</a:t>
            </a:r>
            <a:r>
              <a:rPr lang="ru-RU" dirty="0" smtClean="0">
                <a:solidFill>
                  <a:schemeClr val="tx2"/>
                </a:solidFill>
              </a:rPr>
              <a:t>», вы должны реально смотреть на вещи: «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Я плохо написал работу, потому что плохо подготовился</a:t>
            </a:r>
            <a:r>
              <a:rPr lang="ru-RU" dirty="0" smtClean="0">
                <a:solidFill>
                  <a:schemeClr val="tx2"/>
                </a:solidFill>
              </a:rPr>
              <a:t>»</a:t>
            </a:r>
          </a:p>
          <a:p>
            <a:pPr marL="0" indent="533400">
              <a:buNone/>
            </a:pPr>
            <a:r>
              <a:rPr lang="ru-RU" dirty="0" smtClean="0">
                <a:solidFill>
                  <a:schemeClr val="tx2"/>
                </a:solidFill>
              </a:rPr>
              <a:t>Это поможет в следующий раз избегать подобных неприятностей  и верить в свои силы.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позитивных утверждений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не успею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Я могу справиться, если составить план</a:t>
                      </a:r>
                      <a:endParaRPr lang="ru-RU" sz="28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 меня ничего не получится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Если не удастся, я попытаюсь вновь</a:t>
                      </a:r>
                      <a:endParaRPr lang="ru-RU" sz="2800" dirty="0">
                        <a:solidFill>
                          <a:srgbClr val="00863D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Дело зашло в тупик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863D"/>
                          </a:solidFill>
                        </a:rPr>
                        <a:t>Из любой ситуации есть выход</a:t>
                      </a:r>
                      <a:endParaRPr lang="ru-RU" sz="2800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Преодоление нежелательных мыслей методом самовнушения и </a:t>
            </a:r>
            <a:r>
              <a:rPr lang="ru-RU" sz="3200" u="sng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самоубеждения</a:t>
            </a:r>
            <a:endParaRPr lang="ru-RU" sz="3200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1163" indent="-2873375">
              <a:lnSpc>
                <a:spcPts val="32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Умей спокойно относиться              к тому, чего не в силах изменить  </a:t>
            </a:r>
          </a:p>
          <a:p>
            <a:pPr marL="2951163" indent="-2873375">
              <a:lnSpc>
                <a:spcPts val="3200"/>
              </a:lnSpc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Сенека</a:t>
            </a:r>
          </a:p>
          <a:p>
            <a:pPr marL="0" indent="88900">
              <a:lnSpc>
                <a:spcPts val="3200"/>
              </a:lnSpc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Можно использовать фразы:</a:t>
            </a:r>
          </a:p>
          <a:p>
            <a:pPr marL="0" indent="88900">
              <a:lnSpc>
                <a:spcPts val="3200"/>
              </a:lnSpc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сделал все, что мог</a:t>
            </a:r>
          </a:p>
          <a:p>
            <a:pPr marL="0" indent="88900">
              <a:lnSpc>
                <a:spcPts val="3200"/>
              </a:lnSpc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Подумаю об этом завтра</a:t>
            </a:r>
          </a:p>
          <a:p>
            <a:pPr marL="0" indent="88900">
              <a:lnSpc>
                <a:spcPts val="3200"/>
              </a:lnSpc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боги горшки обжигают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32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Ведение дневника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layer.myshared.ru/285884/data/images/img3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428736"/>
            <a:ext cx="28289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1500174"/>
            <a:ext cx="53578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В дневнике вы можете описывать свои чувства, освобождаясь от них и понимая, что за ними стояло.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Анализируйте: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Что важно для меня?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 Чего можно было бы избежать?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Что я могу сделать?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knigi-1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-214338"/>
            <a:ext cx="1390650" cy="153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layer.myshared.ru/285884/data/images/img3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429000"/>
            <a:ext cx="1943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28662" y="785794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конечно юмор!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Юмор – это спасательный круг на волнах жизни. Мир уцелел, потому что смеялся.</a:t>
            </a:r>
          </a:p>
          <a:p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2643182"/>
            <a:ext cx="4357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«Смех так полезен, что одна минута хохота приносит человеку столько же пользы, как и 45-минутная физическая нагрузка»</a:t>
            </a:r>
          </a:p>
          <a:p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А.Кичаев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428604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напряжение</a:t>
            </a:r>
            <a:r>
              <a:rPr lang="ru-RU" sz="28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психическое состояние, обусловленное ожиданием неприятных для субъекта событий,  сопровождаемое ощущением общего дискомфорта, тревоги, иногда страха.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Основной причиной возникновения напряжения является неудовлетворенная потребность (Л. В. Куликов).</a:t>
            </a:r>
            <a:endParaRPr lang="ru-RU" sz="2800" dirty="0"/>
          </a:p>
        </p:txBody>
      </p:sp>
      <p:pic>
        <p:nvPicPr>
          <p:cNvPr id="1026" name="Picture 2" descr="Эмоциональное напряжение. Причины и способы снятия эмоционального напряжения Даме на замет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2643207" cy="2592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с друзьями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Серьезные семейные проблемы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layer.myshared.ru/285884/data/images/img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layer.myshared.ru/285884/data/images/img1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643314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Изменения, происходящие с телом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(слишком высокий, низкий, толстый, неуклюжий, прыщавый..)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Лишний вес у подростков ведет к импотенции и бесплодию. - Деловой кварт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49" y="3786190"/>
            <a:ext cx="3556187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Смерть любимого питомца или близкого родственника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Эмоциональные переживания снижают давление - megamedporta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982513"/>
            <a:ext cx="3929089" cy="2946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напряжения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Слишком много дел и необходимость соответствовать слишком высоким требованиям или ожиданиям</a:t>
            </a:r>
            <a:endParaRPr lang="ru-RU" dirty="0"/>
          </a:p>
        </p:txBody>
      </p:sp>
      <p:pic>
        <p:nvPicPr>
          <p:cNvPr id="2050" name="Picture 2" descr="H:\LENA\Мои документы\олины документы\IMG_53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3689360" cy="2914698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4000496" y="3357562"/>
            <a:ext cx="2000264" cy="571504"/>
          </a:xfrm>
          <a:prstGeom prst="wedgeRoundRectCallout">
            <a:avLst>
              <a:gd name="adj1" fmla="val -34626"/>
              <a:gd name="adj2" fmla="val 713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572000" y="5572140"/>
            <a:ext cx="1643074" cy="642942"/>
          </a:xfrm>
          <a:prstGeom prst="wedgeRoundRectCallout">
            <a:avLst>
              <a:gd name="adj1" fmla="val -62412"/>
              <a:gd name="adj2" fmla="val -5847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9058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Написать реферат..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00562" y="571501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Выучить физику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572000" y="4214818"/>
            <a:ext cx="2500330" cy="428628"/>
          </a:xfrm>
          <a:prstGeom prst="wedgeRoundRectCallout">
            <a:avLst>
              <a:gd name="adj1" fmla="val -61123"/>
              <a:gd name="adj2" fmla="val -120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500562" y="4929198"/>
            <a:ext cx="2500330" cy="428628"/>
          </a:xfrm>
          <a:prstGeom prst="wedgeRoundRectCallout">
            <a:avLst>
              <a:gd name="adj1" fmla="val -58127"/>
              <a:gd name="adj2" fmla="val -306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643438" y="421481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Успеть на тренировку..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500063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Убраться в комнате..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снятия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эмоционального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напряжения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 глубокого дыхания.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Медленное и глубокое дыхание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понижает возбудимость нервных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способствует мышечному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расслаблению.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Частое дыхание, наоборот,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обеспечивает высокий уровень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активности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LENA\Мои документы\Временная\IMG_08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1" y="3536256"/>
            <a:ext cx="3500462" cy="2625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Прогрессивная мышечная релаксация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15875" algn="just">
              <a:buNone/>
            </a:pPr>
            <a:r>
              <a:rPr lang="ru-RU" sz="3000" b="1" u="sng" dirty="0" smtClean="0">
                <a:solidFill>
                  <a:schemeClr val="tx2"/>
                </a:solidFill>
              </a:rPr>
              <a:t>Релаксацией</a:t>
            </a:r>
            <a:r>
              <a:rPr lang="ru-RU" b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 состояние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бодроствования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характеризующееся пониженной психофизиологической активностью, расслаблением, которое ощущается либо во всем организме, либо в любой его системе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2" indent="15875" algn="just">
              <a:buNone/>
            </a:pPr>
            <a:r>
              <a:rPr lang="ru-RU" sz="3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30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психомышечной</a:t>
            </a:r>
            <a:r>
              <a:rPr lang="ru-RU" sz="3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релаксации по Джекобсону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основана на простом физиологическом факте: после периода напряжения любая мышца автоматически расслабляется. </a:t>
            </a:r>
          </a:p>
          <a:p>
            <a:pPr indent="15875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овладении важно сильно напрягать мышцы, начиная с правой руки, после этого полностью их расслаблять, 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обращать внимание на разницу ощущений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возникающих при напряжении и расслаблении мышц.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зуализация как один из методов релаксаци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3643314" cy="229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200024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6213" algn="just"/>
            <a:r>
              <a:rPr lang="ru-RU" sz="2400" dirty="0" smtClean="0">
                <a:solidFill>
                  <a:schemeClr val="tx2"/>
                </a:solidFill>
              </a:rPr>
              <a:t>Воображая приятные, спокойные картинки человек достигает расслабления не только тела, но и сознания. Универсальными для релаксации считаются образы моря с легкими </a:t>
            </a:r>
            <a:r>
              <a:rPr lang="ru-RU" sz="2400" dirty="0" err="1" smtClean="0">
                <a:solidFill>
                  <a:schemeClr val="tx2"/>
                </a:solidFill>
              </a:rPr>
              <a:t>голубыми</a:t>
            </a:r>
            <a:r>
              <a:rPr lang="ru-RU" sz="2400" dirty="0" smtClean="0">
                <a:solidFill>
                  <a:schemeClr val="tx2"/>
                </a:solidFill>
              </a:rPr>
              <a:t> волнами, образы неба с медленно </a:t>
            </a:r>
          </a:p>
          <a:p>
            <a:pPr marL="3590925"/>
            <a:r>
              <a:rPr lang="ru-RU" sz="2400" dirty="0" smtClean="0">
                <a:solidFill>
                  <a:schemeClr val="tx2"/>
                </a:solidFill>
              </a:rPr>
              <a:t>плывущими мягкими облаками, представления себя в лодке на тихом озере. В целом,    наиболее комфортными для отдыха, умиротворяющими                                                                                 являются </a:t>
            </a:r>
            <a:r>
              <a:rPr lang="ru-RU" sz="2400" dirty="0" err="1" smtClean="0">
                <a:solidFill>
                  <a:schemeClr val="tx2"/>
                </a:solidFill>
              </a:rPr>
              <a:t>голубой</a:t>
            </a:r>
            <a:r>
              <a:rPr lang="ru-RU" sz="2400" dirty="0" smtClean="0">
                <a:solidFill>
                  <a:schemeClr val="tx2"/>
                </a:solidFill>
              </a:rPr>
              <a:t> и зеленый цвета.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Визуализация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(активное включение представлений и чувственных образов)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517</Words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Учитесь  властвовать собой Обучение подростков управлению эмоциональным состоянием. </vt:lpstr>
      <vt:lpstr>Слайд 2</vt:lpstr>
      <vt:lpstr>Источники  напряжения</vt:lpstr>
      <vt:lpstr>Источники  напряжения</vt:lpstr>
      <vt:lpstr>Источники  напряжения</vt:lpstr>
      <vt:lpstr>Источники  напряжения</vt:lpstr>
      <vt:lpstr>Методы снятия эмоционального напряжения</vt:lpstr>
      <vt:lpstr>Прогрессивная мышечная релаксация</vt:lpstr>
      <vt:lpstr>Визуализация (активное включение представлений и чувственных образов) </vt:lpstr>
      <vt:lpstr>Когнитивные стратегии (использование программирующей и регулирующей силы слова)</vt:lpstr>
      <vt:lpstr>2. Анализ поражений</vt:lpstr>
      <vt:lpstr>3.  Формирование позитивных утверждений</vt:lpstr>
      <vt:lpstr>4. Преодоление нежелательных мыслей методом самовнушения и самоубеждения</vt:lpstr>
      <vt:lpstr>5.  Ведение дневника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86</cp:revision>
  <dcterms:modified xsi:type="dcterms:W3CDTF">2015-01-10T18:20:59Z</dcterms:modified>
</cp:coreProperties>
</file>