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1"/>
  </p:notesMasterIdLst>
  <p:handoutMasterIdLst>
    <p:handoutMasterId r:id="rId22"/>
  </p:handout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27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6C779-7B0E-4B85-84B2-9AB86CC2878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7D929-10AD-4D8D-A6A6-478F06D913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86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2DCC3-49F0-4598-92E4-D70EE68A5452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6A453-D2E0-42E0-9068-4B3D93D45B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6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9E8B8E-8708-4591-9A17-FFE92995C89A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1239C3-DC7B-4A21-8645-6D758FE71F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img0.liveinternet.ru/images/attach/c/1/62/692/62692780_1281769780_attach3719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25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Профилактика  употребления  </a:t>
            </a:r>
            <a:r>
              <a:rPr lang="ru-RU" dirty="0" err="1" smtClean="0">
                <a:solidFill>
                  <a:srgbClr val="00B050"/>
                </a:solidFill>
              </a:rPr>
              <a:t>психоактивных</a:t>
            </a:r>
            <a:r>
              <a:rPr lang="ru-RU" dirty="0" smtClean="0">
                <a:solidFill>
                  <a:srgbClr val="00B050"/>
                </a:solidFill>
              </a:rPr>
              <a:t>  веществ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5357826"/>
            <a:ext cx="8410604" cy="90012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Памятки для учителей и родителей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Передозировка ПАВ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434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400" dirty="0" smtClean="0"/>
              <a:t>Самой грозной опасностью употребления ПАВ является передозировка. Важно вовремя оказать первую помощь и срочно вызвать врачей из службы «03».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800" i="1" dirty="0" smtClean="0"/>
              <a:t>Признаки передозировки</a:t>
            </a:r>
            <a:r>
              <a:rPr lang="ru-RU" i="1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Потеря сознания;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Резкая бледность;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Неглубокое, редкое дыхание;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Слабый пульс;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Отсутствие реакции на раздражители;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Рвота.</a:t>
            </a:r>
            <a:endParaRPr lang="ru-RU" sz="2000" dirty="0"/>
          </a:p>
        </p:txBody>
      </p:sp>
      <p:pic>
        <p:nvPicPr>
          <p:cNvPr id="8" name="Содержимое 5" descr="http://uu.metro74.ru/sites/default/files/photos/0/podrostki_600x571_600x571.jp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2" y="3357563"/>
            <a:ext cx="300039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оказания первой помощи при передозировке ПАВ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Вызвать «скорую помощь».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Повернуть на бок.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Очистить дыхательные пути от слизи и рвотных масс.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Следить за характером дыхания до прибытия врачей.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частоте дыхательных движений меньше 8-10 в минуту произвести искусственное дыхание.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static4.depositphotos.com/1011061/327/i/950/depositphotos_3279793-Group-of-excited-young-children-laughing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2214554"/>
            <a:ext cx="685804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285728"/>
            <a:ext cx="7715304" cy="60007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     Тактичность и осторожность в работе с детьми и подростками в ходе </a:t>
            </a:r>
            <a:r>
              <a:rPr lang="ru-RU" sz="2400" dirty="0" err="1" smtClean="0"/>
              <a:t>антинаркотической</a:t>
            </a:r>
            <a:r>
              <a:rPr lang="ru-RU" sz="2400" dirty="0" smtClean="0"/>
              <a:t> профилактики  являются обязательным правилом, так как необоснованные подозрения в употреблении ПАВ могут сами по себе оказаться психотравмирующим фактором и подтолкнуть ребенка к их реальному употреблению.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5200" dirty="0" smtClean="0"/>
          </a:p>
          <a:p>
            <a:pPr algn="ctr">
              <a:buNone/>
            </a:pPr>
            <a:r>
              <a:rPr lang="ru-RU" sz="5200" dirty="0" smtClean="0">
                <a:solidFill>
                  <a:srgbClr val="7030A0"/>
                </a:solidFill>
              </a:rPr>
              <a:t>УСПЕХОВ В РАБОТЕ!</a:t>
            </a:r>
            <a:endParaRPr lang="ru-RU" sz="5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214950"/>
            <a:ext cx="8458200" cy="1222375"/>
          </a:xfrm>
        </p:spPr>
        <p:txBody>
          <a:bodyPr/>
          <a:lstStyle/>
          <a:p>
            <a:r>
              <a:rPr lang="ru-RU" dirty="0" smtClean="0"/>
              <a:t>Профилактика  употребления  ПАВ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4214818"/>
            <a:ext cx="8458200" cy="914400"/>
          </a:xfrm>
        </p:spPr>
        <p:txBody>
          <a:bodyPr/>
          <a:lstStyle/>
          <a:p>
            <a:r>
              <a:rPr lang="ru-RU" dirty="0" smtClean="0"/>
              <a:t>Что должны знать родители</a:t>
            </a:r>
            <a:endParaRPr lang="ru-RU" dirty="0"/>
          </a:p>
        </p:txBody>
      </p:sp>
      <p:pic>
        <p:nvPicPr>
          <p:cNvPr id="5" name="Рисунок 4" descr="http://k14.vcmedia.vn/Images/Uploaded/Share/2010/09/23/010923gt4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5" y="214290"/>
            <a:ext cx="642942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www.weblancer.net/files/portfolio/1135/113524/322345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26" y="0"/>
            <a:ext cx="2643174" cy="278605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4"/>
            </a:solidFill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610202"/>
            <a:ext cx="9144000" cy="849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FF"/>
              </a:solidFill>
              <a:latin typeface="Calibri" pitchFamily="34" charset="0"/>
              <a:ea typeface="Times New Roman" pitchFamily="18" charset="0"/>
              <a:cs typeface="Arial-BoldM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Times New Roman" pitchFamily="18" charset="0"/>
              <a:cs typeface="Arial-BoldM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solidFill>
                <a:srgbClr val="0000FF"/>
              </a:solidFill>
              <a:latin typeface="Calibri" pitchFamily="34" charset="0"/>
              <a:ea typeface="Times New Roman" pitchFamily="18" charset="0"/>
              <a:cs typeface="Arial-BoldM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Times New Roman" pitchFamily="18" charset="0"/>
              <a:cs typeface="Arial-BoldM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solidFill>
                <a:srgbClr val="0000FF"/>
              </a:solidFill>
              <a:latin typeface="Calibri" pitchFamily="34" charset="0"/>
              <a:ea typeface="Times New Roman" pitchFamily="18" charset="0"/>
              <a:cs typeface="Arial-BoldMT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Arial-BoldMT"/>
              </a:rPr>
              <a:t>   </a:t>
            </a:r>
            <a:r>
              <a:rPr kumimoji="0" lang="ru-RU" sz="4000" b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-BoldMT"/>
              </a:rPr>
              <a:t>УВАЖАЕМЫЕ   РОДИТЕЛИ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-BoldMT"/>
              </a:rPr>
              <a:t>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MT"/>
              </a:rPr>
              <a:t>Сегодня алкоголь и наркотики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MT"/>
              </a:rPr>
              <a:t> стали частью молодежной среды.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MT"/>
              </a:rPr>
              <a:t>Это реальность, в которой живут наши дети. Невозможно изолировать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MT"/>
              </a:rPr>
              <a:t>ребенка от этой реальности, просто запретив употреблять наркотики,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MT"/>
              </a:rPr>
              <a:t>посещать дискотеки и гулять в определенных местах.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rof-gps.com.ua/akcii/images/sot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1428737"/>
            <a:ext cx="3071802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ЖЕ уберечь детей от этого зла?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</a:rPr>
              <a:t>Лучший путь – это сотрудничество с Вашим</a:t>
            </a:r>
            <a:endParaRPr lang="ru-RU" sz="4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</a:rPr>
              <a:t>взрослеющим ребенком.</a:t>
            </a:r>
            <a:endParaRPr lang="ru-RU" sz="4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Учитесь видеть мир глазами ребенка. Для </a:t>
            </a:r>
          </a:p>
          <a:p>
            <a:pPr>
              <a:buNone/>
            </a:pPr>
            <a:r>
              <a:rPr lang="ru-RU" b="1" dirty="0" smtClean="0"/>
              <a:t>        этого  полезно</a:t>
            </a:r>
            <a:r>
              <a:rPr lang="ru-RU" dirty="0" smtClean="0"/>
              <a:t> </a:t>
            </a:r>
            <a:r>
              <a:rPr lang="ru-RU" b="1" dirty="0" smtClean="0"/>
              <a:t>вспомнить себя в таком же </a:t>
            </a:r>
          </a:p>
          <a:p>
            <a:pPr>
              <a:buNone/>
            </a:pPr>
            <a:r>
              <a:rPr lang="ru-RU" b="1" dirty="0" smtClean="0"/>
              <a:t>        возрасте, свой первый контакт с</a:t>
            </a:r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dirty="0" smtClean="0"/>
              <a:t>  </a:t>
            </a:r>
            <a:r>
              <a:rPr lang="ru-RU" b="1" dirty="0" smtClean="0"/>
              <a:t>алкоголем, табаком.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</a:t>
            </a:r>
            <a:r>
              <a:rPr lang="ru-RU" b="1" dirty="0" smtClean="0"/>
              <a:t>Умейте слушать. Поймите, чем живет Ваш ребенок,</a:t>
            </a:r>
          </a:p>
          <a:p>
            <a:pPr>
              <a:buNone/>
            </a:pPr>
            <a:r>
              <a:rPr lang="ru-RU" b="1" dirty="0" smtClean="0"/>
              <a:t>         каковы его</a:t>
            </a:r>
            <a:r>
              <a:rPr lang="ru-RU" dirty="0" smtClean="0"/>
              <a:t>  </a:t>
            </a:r>
            <a:r>
              <a:rPr lang="ru-RU" b="1" dirty="0" smtClean="0"/>
              <a:t>мысли, чувства.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</a:t>
            </a:r>
            <a:r>
              <a:rPr lang="ru-RU" b="1" dirty="0" smtClean="0"/>
              <a:t>Говорите о себе, чтобы ребенку было легче говорить о себе.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  Не запрещайте безапелляционно. Задавайте вопросы.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Выражайте свое мнение.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</a:t>
            </a:r>
            <a:r>
              <a:rPr lang="ru-RU" b="1" dirty="0" smtClean="0"/>
              <a:t>Научите ребенка говорить «нет». Важно, чтобы он в семье</a:t>
            </a:r>
            <a:r>
              <a:rPr lang="ru-RU" dirty="0" smtClean="0"/>
              <a:t>  </a:t>
            </a:r>
            <a:r>
              <a:rPr lang="ru-RU" b="1" dirty="0" smtClean="0"/>
              <a:t>имел это           право. Тогда ему будет легче сопротивляться</a:t>
            </a:r>
            <a:r>
              <a:rPr lang="ru-RU" dirty="0" smtClean="0"/>
              <a:t>  </a:t>
            </a:r>
            <a:r>
              <a:rPr lang="ru-RU" b="1" dirty="0" smtClean="0"/>
              <a:t>давлению сверстников, предлагающих наркотики.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</a:t>
            </a:r>
            <a:r>
              <a:rPr lang="ru-RU" b="1" dirty="0" smtClean="0"/>
              <a:t>Разделяйте проблемы ребенка и оказывайте ему поддержку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  </a:t>
            </a:r>
            <a:r>
              <a:rPr lang="ru-RU" b="1" dirty="0" smtClean="0"/>
              <a:t>Учите ребенка решать проблемы, а не избегать их. Если у него</a:t>
            </a:r>
            <a:r>
              <a:rPr lang="ru-RU" dirty="0" smtClean="0"/>
              <a:t> </a:t>
            </a:r>
            <a:r>
              <a:rPr lang="ru-RU" b="1" dirty="0" smtClean="0"/>
              <a:t>не получается самостоятельно, пройдите весь путь решения</a:t>
            </a:r>
            <a:r>
              <a:rPr lang="ru-RU" dirty="0" smtClean="0"/>
              <a:t>  </a:t>
            </a:r>
            <a:r>
              <a:rPr lang="ru-RU" b="1" dirty="0" smtClean="0"/>
              <a:t>проблемы с ним вместе.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baby.ru/storage/5/f/d/b/77939.1251545976.jpe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26" y="1"/>
            <a:ext cx="264317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Дорогие мамы и папы!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Мы растем, и растут вместе с нами</a:t>
            </a:r>
          </a:p>
          <a:p>
            <a:pPr>
              <a:buNone/>
            </a:pPr>
            <a:r>
              <a:rPr lang="ru-RU" b="1" i="1" dirty="0" smtClean="0"/>
              <a:t> вопросы, которые мы задаем Вам и</a:t>
            </a:r>
          </a:p>
          <a:p>
            <a:pPr>
              <a:buNone/>
            </a:pPr>
            <a:r>
              <a:rPr lang="ru-RU" b="1" i="1" dirty="0" smtClean="0"/>
              <a:t> всему миру взрослых: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Что такое наркотики?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Как они меняют состояние сознания?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Как развивается зависимость?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Зачем люди их употребляют (между прочим, уже в течение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нескольких десятилетий)?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И почему не употребляют?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И как нам сделать правильный выбор?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Если мы не получаем от Вас ответа,</a:t>
            </a:r>
          </a:p>
          <a:p>
            <a:pPr algn="ctr">
              <a:buNone/>
            </a:pPr>
            <a:r>
              <a:rPr lang="ru-RU" b="1" i="1" dirty="0" smtClean="0"/>
              <a:t> который помог бы нам разобраться в этом вопросе,</a:t>
            </a:r>
          </a:p>
          <a:p>
            <a:pPr algn="ctr">
              <a:buNone/>
            </a:pPr>
            <a:r>
              <a:rPr lang="ru-RU" b="1" i="1" dirty="0" smtClean="0"/>
              <a:t> мы исследуем эту реальность сами.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96356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ПРИЗНАКИ И СИМПТОМЫ УПОТРЕБЛЕНИЯ НАРКОТИКОВ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143536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 Бледность кожи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Расширенные или суженные зрачки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Покрасневшие или мутные глаза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Замедленная речь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Плохая координация движений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Следы от уколов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Свернутые в трубочку бумажки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Шприцы, маленькие ложечки, капсулы. </a:t>
            </a:r>
          </a:p>
          <a:p>
            <a:pPr>
              <a:buNone/>
            </a:pPr>
            <a:r>
              <a:rPr lang="ru-RU" dirty="0" smtClean="0"/>
              <a:t>         Бутылочки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Нарастающее безразличие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Уходы из дома и прогулы в школе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Ухудшение памяти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Невозможность сосредоточиться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Частая и резкая смена настроения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Нарастающая скрытность и лживость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 Неряшливость</a:t>
            </a:r>
          </a:p>
          <a:p>
            <a:endParaRPr lang="ru-RU" dirty="0"/>
          </a:p>
        </p:txBody>
      </p:sp>
      <p:pic>
        <p:nvPicPr>
          <p:cNvPr id="4" name="Рисунок 3" descr="http://lady-area.ru/images/pages/fill/h600/ef1485269375e582988e69d46ba0fda5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70" y="1142984"/>
            <a:ext cx="350043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делать, если возникли подозрения?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54162"/>
            <a:ext cx="8705880" cy="487523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1. Не отрицайте Ваши подозрения.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2. Не паникуйте. Если даже Ваш ребенок попробовал  наркотик, это еще не значит, что он наркоман.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3. Не набрасывайтесь на ребенка с обвинениями.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4. Поговорите с ребенком честно и доверительно. Не  начинайте разговор, пока Вы не справились с Вашими  чувствами.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5. Если ребенок не склонен обсуждать с Вами этот  вопрос, не настаивайте. Будьте  откровенны сами, говорите о Ваших  переживаниях и опасениях. Предложите  помощь.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6. Важно, чтобы Вы сами были образцом для подражания.  Ваш ребенок видит ежедневно, как Вы справляетесь сами с Вашими зависимостями, пусть даже и не такими  опасными, как наркотик.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7. Обратитесь к специалисту. Химическая зависимость не проходит сама собой. Она только усугубляется. Вы можете обратиться в анонимную консультацию к психологу или  наркологу. Если ваш ребенок отказывается идти вместе с вами, придите вы.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cs10664.vkontakte.ru/u21211992/-14/x_7784c58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3214688"/>
            <a:ext cx="8686800" cy="841375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rgbClr val="7030A0"/>
                </a:solidFill>
              </a:rPr>
              <a:t>Здоровья вам и вашим детям!</a:t>
            </a:r>
            <a:endParaRPr lang="ru-RU" sz="4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%d0%a4%d0%be%d1%82%d0%be_%d0%90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57167"/>
            <a:ext cx="6072230" cy="405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профилактика употребления ПАВ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8458200" cy="914400"/>
          </a:xfrm>
        </p:spPr>
        <p:txBody>
          <a:bodyPr/>
          <a:lstStyle/>
          <a:p>
            <a:r>
              <a:rPr lang="ru-RU" dirty="0" smtClean="0"/>
              <a:t>Что должен знать и уметь педагог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употребления ребенком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500626" y="9215478"/>
            <a:ext cx="8229600" cy="309720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Физиологические признаки: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бледность кожи;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р</a:t>
            </a:r>
            <a:r>
              <a:rPr lang="ru-RU" sz="2400" dirty="0" smtClean="0"/>
              <a:t>асширенные или суженные зрачки, покрасневшие или мутные глаза;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/>
              <a:t>з</a:t>
            </a:r>
            <a:r>
              <a:rPr lang="ru-RU" sz="2400" dirty="0" smtClean="0"/>
              <a:t>амедленная или несвязная речь;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Потеря аппетита, похудение или чрезмерное употребление пищи;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Хронический кашель;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Плохая координация движений (пошатывание или спотыкание).</a:t>
            </a:r>
            <a:endParaRPr lang="ru-RU" sz="2400" dirty="0"/>
          </a:p>
        </p:txBody>
      </p:sp>
      <p:pic>
        <p:nvPicPr>
          <p:cNvPr id="11266" name="Picture 2" descr="http://s0.tchkcdn.com/g2-WP70BMVxg6vT0Zkqs_MIYw/lady/640x480/f/0/1-7-4-5-20745/137550_tvscyxkdgwccwosq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8794" y="2285992"/>
            <a:ext cx="5500726" cy="412554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8686800" cy="838200"/>
          </a:xfrm>
        </p:spPr>
        <p:txBody>
          <a:bodyPr>
            <a:normAutofit/>
          </a:bodyPr>
          <a:lstStyle/>
          <a:p>
            <a:r>
              <a:rPr lang="ru-RU" i="1" dirty="0" smtClean="0"/>
              <a:t>Физиологические признаки: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Бледность кожи;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Расширенные или суженные зрачки, покрасневшие или мутные глаза;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Замедленная, несвязная речь;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Потеря аппетита, похудение или чрезмерное употребление пищи;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Хронический кашель;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Плохая координация движений (пошатывание или спотыкание).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9258304" cy="838200"/>
          </a:xfrm>
        </p:spPr>
        <p:txBody>
          <a:bodyPr/>
          <a:lstStyle/>
          <a:p>
            <a:r>
              <a:rPr lang="ru-RU" i="1" dirty="0" smtClean="0"/>
              <a:t>Поведенческие признаки: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Беспричинное возбуждение, вялость;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Повышенная работоспособность или утомляемость;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Нарастающее безразличие ко всему;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Прогулы школы по непонятным причинам;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Болезненная реакция на критику, резкая и частая смена настроения;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Резкое снижение успеваемости;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Трудности в сосредоточении на чем-то конкретном;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Вранье, изворотливость, лживость; уход от ответов на прямые вопросы;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Неопрятный внешний вид;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Проведение времени в компаниях асоциального типа;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Самоизоляция, уход от участия в делах, которые раньше были интересны.</a:t>
            </a:r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Очевидные признаки: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Следы от уколов, порезы, синяки;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Бумажки и денежные купюры, свернутые в трубочки;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Капсулы, пузырьки, жестяные банки;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Пачки лекарств снотворного или успокоительного действия;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Папиросы «Беломор» в пачках из-под сигарет.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Действия педагога в критических ситуациях</a:t>
            </a:r>
            <a:endParaRPr lang="ru-RU" dirty="0"/>
          </a:p>
        </p:txBody>
      </p:sp>
      <p:pic>
        <p:nvPicPr>
          <p:cNvPr id="4" name="Содержимое 3" descr="http://goukmk.ru/tinymce/upload-files/1123234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051720" y="1907381"/>
            <a:ext cx="5453980" cy="3609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у вас возникли подозрения, что подросток употребляет ПАВ: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Корректно сообщить о своих подозрениях родителям или опекунам подростка.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Организовать индивидуальные встречи подростка и его родителей с врачом-наркологом.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Предоставить подросткам и их родителям информацию о возможности анонимного обследования и лечения, предоставить координаты специалистов.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Если у вас возникли подозрения, что подросток находится в состоянии алкогольного или наркотического опьянения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Удалить учащегося из класса.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Немедленно поставить в известность руководителей школы.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Срочно вызвать медицинского работника школы.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Немедленно известить о случившемся родителей или опекунов подростка.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Нецелесообразно проведение немедленного разбирательства причин и обстоятельств употребления ПАВ.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При совершении подростком хулиганских действий целесообразно прибегнуть к помощи правоохранительных органов.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377</TotalTime>
  <Words>1037</Words>
  <Application>Microsoft Office PowerPoint</Application>
  <PresentationFormat>Экран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Профилактика  употребления  психоактивных  веществ</vt:lpstr>
      <vt:lpstr>профилактика употребления ПАВ</vt:lpstr>
      <vt:lpstr>Признаки употребления ребенком психоактивных веществ</vt:lpstr>
      <vt:lpstr>Физиологические признаки:</vt:lpstr>
      <vt:lpstr>Поведенческие признаки:</vt:lpstr>
      <vt:lpstr>Очевидные признаки:</vt:lpstr>
      <vt:lpstr>Действия педагога в критических ситуациях</vt:lpstr>
      <vt:lpstr>Если у вас возникли подозрения, что подросток употребляет ПАВ:</vt:lpstr>
      <vt:lpstr>Если у вас возникли подозрения, что подросток находится в состоянии алкогольного или наркотического опьянения</vt:lpstr>
      <vt:lpstr>Передозировка ПАВ</vt:lpstr>
      <vt:lpstr>Этапы оказания первой помощи при передозировке ПАВ</vt:lpstr>
      <vt:lpstr>Презентация PowerPoint</vt:lpstr>
      <vt:lpstr>Профилактика  употребления  ПАВ</vt:lpstr>
      <vt:lpstr>Презентация PowerPoint</vt:lpstr>
      <vt:lpstr>КАК ЖЕ уберечь детей от этого зла?</vt:lpstr>
      <vt:lpstr>Дорогие мамы и папы!</vt:lpstr>
      <vt:lpstr>ПРИЗНАКИ И СИМПТОМЫ УПОТРЕБЛЕНИЯ НАРКОТИКОВ </vt:lpstr>
      <vt:lpstr>Что делать, если возникли подозрения?</vt:lpstr>
      <vt:lpstr>Здоровья вам и вашим детям!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педагога в работе по профилактике употребления ПАВ</dc:title>
  <dc:creator>Анна</dc:creator>
  <cp:lastModifiedBy>Анна</cp:lastModifiedBy>
  <cp:revision>47</cp:revision>
  <dcterms:created xsi:type="dcterms:W3CDTF">2012-10-06T12:51:21Z</dcterms:created>
  <dcterms:modified xsi:type="dcterms:W3CDTF">2015-01-25T14:37:50Z</dcterms:modified>
</cp:coreProperties>
</file>