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8" r:id="rId8"/>
    <p:sldId id="262" r:id="rId9"/>
    <p:sldId id="269" r:id="rId10"/>
    <p:sldId id="270" r:id="rId11"/>
    <p:sldId id="264" r:id="rId12"/>
    <p:sldId id="266" r:id="rId13"/>
    <p:sldId id="267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9;&#1092;&#1092;&#1077;&#1082;&#1090;&#1086;&#1085;\&#1086;&#1073;&#1088;&#1072;&#1073;&#1086;&#1090;&#1082;&#1072;%20&#1069;&#1092;&#1092;&#1077;&#1082;&#1090;&#1086;&#108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Темперамент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холерик</c:v>
                </c:pt>
                <c:pt idx="1">
                  <c:v>сангвиник</c:v>
                </c:pt>
                <c:pt idx="2">
                  <c:v>флегматик</c:v>
                </c:pt>
                <c:pt idx="3">
                  <c:v>меланхолик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19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Лист1!$A$4</c:f>
              <c:strCache>
                <c:ptCount val="1"/>
                <c:pt idx="0">
                  <c:v>СОШ №72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</c:dLbls>
          <c:cat>
            <c:multiLvlStrRef>
              <c:f>Лист1!$B$2:$K$3</c:f>
              <c:multiLvlStrCache>
                <c:ptCount val="10"/>
                <c:lvl>
                  <c:pt idx="0">
                    <c:v>низкий</c:v>
                  </c:pt>
                  <c:pt idx="1">
                    <c:v>ниже среднего</c:v>
                  </c:pt>
                  <c:pt idx="2">
                    <c:v>средний</c:v>
                  </c:pt>
                  <c:pt idx="3">
                    <c:v>выше среднего</c:v>
                  </c:pt>
                  <c:pt idx="4">
                    <c:v>высокий</c:v>
                  </c:pt>
                  <c:pt idx="5">
                    <c:v>низкий</c:v>
                  </c:pt>
                  <c:pt idx="6">
                    <c:v>ниже среднего</c:v>
                  </c:pt>
                  <c:pt idx="7">
                    <c:v>средний</c:v>
                  </c:pt>
                  <c:pt idx="8">
                    <c:v>выше среднего</c:v>
                  </c:pt>
                  <c:pt idx="9">
                    <c:v>высокий</c:v>
                  </c:pt>
                </c:lvl>
                <c:lvl>
                  <c:pt idx="0">
                    <c:v>коммуникативные склонности</c:v>
                  </c:pt>
                  <c:pt idx="5">
                    <c:v>организаторские склонности</c:v>
                  </c:pt>
                </c:lvl>
              </c:multiLvlStrCache>
            </c:multiLvl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  <c:pt idx="5">
                  <c:v>10</c:v>
                </c:pt>
                <c:pt idx="6">
                  <c:v>6</c:v>
                </c:pt>
                <c:pt idx="7">
                  <c:v>4</c:v>
                </c:pt>
                <c:pt idx="8">
                  <c:v>6</c:v>
                </c:pt>
                <c:pt idx="9">
                  <c:v>12</c:v>
                </c:pt>
              </c:numCache>
            </c:numRef>
          </c:val>
        </c:ser>
        <c:axId val="80460800"/>
        <c:axId val="80474880"/>
      </c:barChart>
      <c:catAx>
        <c:axId val="80460800"/>
        <c:scaling>
          <c:orientation val="minMax"/>
        </c:scaling>
        <c:axPos val="b"/>
        <c:numFmt formatCode="General" sourceLinked="1"/>
        <c:tickLblPos val="nextTo"/>
        <c:crossAx val="80474880"/>
        <c:crosses val="autoZero"/>
        <c:lblAlgn val="ctr"/>
        <c:lblOffset val="100"/>
      </c:catAx>
      <c:valAx>
        <c:axId val="80474880"/>
        <c:scaling>
          <c:orientation val="minMax"/>
        </c:scaling>
        <c:axPos val="l"/>
        <c:majorGridlines/>
        <c:numFmt formatCode="General" sourceLinked="1"/>
        <c:tickLblPos val="nextTo"/>
        <c:crossAx val="80460800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azus.ru/programs/download/1553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073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Психолого-педагогическая деятельность Межшкольного учебного комбината Советского района </a:t>
            </a:r>
            <a:r>
              <a:rPr lang="ru-RU" sz="3200" dirty="0" err="1"/>
              <a:t>г.Казани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098" name="Picture 2" descr="D:\Documents and Settings\Admin\Рабочий стол\SDC1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448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ALBINA\Эффектон\0004-004-Sangvi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Определение профессионального личностного типа(по </a:t>
            </a:r>
            <a:r>
              <a:rPr lang="ru-RU" u="sng" dirty="0" err="1" smtClean="0"/>
              <a:t>Голланду</a:t>
            </a:r>
            <a:r>
              <a:rPr lang="ru-RU" u="sng" dirty="0" smtClean="0"/>
              <a:t>)</a:t>
            </a:r>
            <a:endParaRPr lang="ru-RU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7484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444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Опросник профессиональных склонностей </a:t>
            </a:r>
            <a:r>
              <a:rPr lang="ru-RU" dirty="0" err="1" smtClean="0"/>
              <a:t>Йовайши</a:t>
            </a:r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9"/>
            <a:ext cx="7416824" cy="51089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378784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изучения склонностей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6341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школьной мотивации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691276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Оценка сплоченности  учебной группы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8569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698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Психодиагностика</a:t>
            </a:r>
          </a:p>
          <a:p>
            <a:r>
              <a:rPr lang="ru-RU" dirty="0" smtClean="0"/>
              <a:t>Консультирование</a:t>
            </a:r>
          </a:p>
          <a:p>
            <a:r>
              <a:rPr lang="ru-RU" dirty="0" smtClean="0"/>
              <a:t>Развивающая и коррекционная работа</a:t>
            </a:r>
          </a:p>
          <a:p>
            <a:r>
              <a:rPr lang="ru-RU" dirty="0" err="1" smtClean="0"/>
              <a:t>Психопрофилактика</a:t>
            </a:r>
            <a:endParaRPr lang="ru-RU" dirty="0" smtClean="0"/>
          </a:p>
          <a:p>
            <a:r>
              <a:rPr lang="ru-RU" dirty="0" smtClean="0"/>
              <a:t>Организационно-методическая работа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Комплекс - программ </a:t>
            </a:r>
            <a:r>
              <a:rPr lang="en-US" b="1" u="sng" dirty="0" smtClean="0">
                <a:hlinkClick r:id="rId2"/>
              </a:rPr>
              <a:t/>
            </a:r>
            <a:br>
              <a:rPr lang="en-US" b="1" u="sng" dirty="0" smtClean="0">
                <a:hlinkClick r:id="rId2"/>
              </a:rPr>
            </a:br>
            <a:r>
              <a:rPr lang="en-US" b="1" u="sng" dirty="0" err="1" smtClean="0">
                <a:hlinkClick r:id="rId2"/>
              </a:rPr>
              <a:t>Effecton</a:t>
            </a:r>
            <a:r>
              <a:rPr lang="en-US" u="sng" dirty="0" smtClean="0">
                <a:hlinkClick r:id="rId2"/>
              </a:rPr>
              <a:t> </a:t>
            </a:r>
            <a:r>
              <a:rPr lang="en-US" b="1" u="sng" dirty="0" smtClean="0">
                <a:hlinkClick r:id="rId2"/>
              </a:rPr>
              <a:t>Studio</a:t>
            </a:r>
            <a:endParaRPr lang="ru-RU" dirty="0"/>
          </a:p>
        </p:txBody>
      </p:sp>
      <p:pic>
        <p:nvPicPr>
          <p:cNvPr id="1026" name="Picture 2" descr="C:\Documents and Settings\Admin\Рабочий стол\КАД\0035-035-PK-Effecton-Studio-psikhologija-v-shko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357298"/>
            <a:ext cx="80010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Эффектон</a:t>
            </a:r>
            <a:r>
              <a:rPr lang="ru-RU" dirty="0" smtClean="0"/>
              <a:t> </a:t>
            </a:r>
            <a:r>
              <a:rPr lang="ru-RU" dirty="0" err="1" smtClean="0"/>
              <a:t>студио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Содержит более 150 тестов</a:t>
            </a:r>
          </a:p>
          <a:p>
            <a:r>
              <a:rPr lang="ru-RU" dirty="0" smtClean="0"/>
              <a:t>Позволяет:</a:t>
            </a:r>
          </a:p>
          <a:p>
            <a:r>
              <a:rPr lang="ru-RU" dirty="0" smtClean="0"/>
              <a:t>-быстро получить диагностические результаты;</a:t>
            </a:r>
          </a:p>
          <a:p>
            <a:r>
              <a:rPr lang="ru-RU" dirty="0" smtClean="0"/>
              <a:t>-повысить их точность, благодаря отсутствию ошибок при ручной обработке;</a:t>
            </a:r>
          </a:p>
          <a:p>
            <a:r>
              <a:rPr lang="ru-RU" dirty="0" smtClean="0"/>
              <a:t>-стандартизировать обследования;</a:t>
            </a:r>
          </a:p>
          <a:p>
            <a:r>
              <a:rPr lang="ru-RU" dirty="0" smtClean="0"/>
              <a:t>-иметь оперативный доступ к информации и автоматизировать статистический анализ групповых данных.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КАД\0036-036-Rabota-s-PK-Effecton-Studio-psikhologija-v-shk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88958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Всего протестировано – 300 учащихся школ №86,№72,№90,№171,№149 Советского района г.Казани</a:t>
            </a:r>
            <a:endParaRPr lang="ru-RU" sz="3200" b="1" dirty="0"/>
          </a:p>
        </p:txBody>
      </p:sp>
      <p:pic>
        <p:nvPicPr>
          <p:cNvPr id="3074" name="Picture 2" descr="C:\Documents and Settings\Admin\Рабочий стол\КАД\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64386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тестирования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4000" dirty="0" smtClean="0"/>
          </a:p>
          <a:p>
            <a:r>
              <a:rPr lang="ru-RU" sz="4400" b="1" dirty="0" smtClean="0"/>
              <a:t>Иван Иванов</a:t>
            </a:r>
            <a:endParaRPr lang="ru-RU" sz="4400" dirty="0" smtClean="0"/>
          </a:p>
          <a:p>
            <a:r>
              <a:rPr lang="ru-RU" sz="4400" b="1" dirty="0" smtClean="0"/>
              <a:t>Дата рождения: </a:t>
            </a:r>
            <a:r>
              <a:rPr lang="ru-RU" sz="4400" dirty="0" smtClean="0"/>
              <a:t>20.10.2001 </a:t>
            </a:r>
          </a:p>
          <a:p>
            <a:r>
              <a:rPr lang="ru-RU" sz="4400" b="1" dirty="0" smtClean="0"/>
              <a:t>Пол</a:t>
            </a:r>
            <a:r>
              <a:rPr lang="ru-RU" sz="4400" dirty="0" smtClean="0"/>
              <a:t>: мужской</a:t>
            </a:r>
          </a:p>
          <a:p>
            <a:r>
              <a:rPr lang="ru-RU" sz="4400" b="1" dirty="0" smtClean="0"/>
              <a:t>Группа</a:t>
            </a:r>
            <a:r>
              <a:rPr lang="ru-RU" sz="4400" dirty="0" smtClean="0"/>
              <a:t>: 90-6А</a:t>
            </a:r>
          </a:p>
          <a:p>
            <a:r>
              <a:rPr lang="ru-RU" sz="4400" b="1" dirty="0" smtClean="0"/>
              <a:t>Учетная запись</a:t>
            </a:r>
            <a:r>
              <a:rPr lang="ru-RU" sz="4400" dirty="0" smtClean="0"/>
              <a:t>: 90-6А-1</a:t>
            </a:r>
          </a:p>
          <a:p>
            <a:r>
              <a:rPr lang="ru-RU" sz="4400" b="1" dirty="0" smtClean="0"/>
              <a:t>Создан: </a:t>
            </a:r>
            <a:r>
              <a:rPr lang="ru-RU" sz="4400" dirty="0" smtClean="0"/>
              <a:t>11.03.2014 09:24:42</a:t>
            </a:r>
          </a:p>
          <a:p>
            <a:r>
              <a:rPr lang="ru-RU" sz="4400" b="1" dirty="0" smtClean="0"/>
              <a:t>Последний доступ: </a:t>
            </a:r>
            <a:r>
              <a:rPr lang="ru-RU" sz="4400" dirty="0" smtClean="0"/>
              <a:t>11.03.2014 09:24:42</a:t>
            </a:r>
          </a:p>
          <a:p>
            <a:r>
              <a:rPr lang="ru-RU" sz="4400" dirty="0" smtClean="0"/>
              <a:t> </a:t>
            </a:r>
          </a:p>
          <a:p>
            <a:r>
              <a:rPr lang="ru-RU" sz="4000" b="1" dirty="0" smtClean="0"/>
              <a:t>пакет "Личность"</a:t>
            </a:r>
            <a:endParaRPr lang="ru-RU" sz="4000" dirty="0" smtClean="0"/>
          </a:p>
          <a:p>
            <a:r>
              <a:rPr lang="ru-RU" sz="4000" b="1" dirty="0" smtClean="0"/>
              <a:t>Личностный </a:t>
            </a:r>
            <a:r>
              <a:rPr lang="ru-RU" sz="4000" b="1" dirty="0" err="1" smtClean="0"/>
              <a:t>опросник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Айзенка</a:t>
            </a:r>
            <a:r>
              <a:rPr lang="ru-RU" sz="4000" b="1" dirty="0" smtClean="0"/>
              <a:t> (модификация </a:t>
            </a:r>
            <a:r>
              <a:rPr lang="ru-RU" sz="4000" b="1" dirty="0" err="1" smtClean="0"/>
              <a:t>Т.В.Маталиной</a:t>
            </a:r>
            <a:r>
              <a:rPr lang="ru-RU" sz="4000" b="1" dirty="0" smtClean="0"/>
              <a:t>)</a:t>
            </a:r>
            <a:endParaRPr lang="ru-RU" sz="4000" dirty="0" smtClean="0"/>
          </a:p>
          <a:p>
            <a:r>
              <a:rPr lang="ru-RU" sz="4000" dirty="0" smtClean="0"/>
              <a:t> </a:t>
            </a:r>
          </a:p>
          <a:p>
            <a:r>
              <a:rPr lang="ru-RU" sz="4000" dirty="0" smtClean="0"/>
              <a:t>дата: 12.03.2014</a:t>
            </a:r>
          </a:p>
          <a:p>
            <a:r>
              <a:rPr lang="ru-RU" sz="4000" dirty="0" smtClean="0"/>
              <a:t>пройдено: 100%</a:t>
            </a:r>
          </a:p>
          <a:p>
            <a:r>
              <a:rPr lang="ru-RU" sz="4000" dirty="0" smtClean="0"/>
              <a:t>время: 09:39:04</a:t>
            </a:r>
          </a:p>
          <a:p>
            <a:r>
              <a:rPr lang="ru-RU" sz="4000" dirty="0" smtClean="0"/>
              <a:t>язык: Русский</a:t>
            </a:r>
          </a:p>
          <a:p>
            <a:r>
              <a:rPr lang="ru-RU" sz="4000" dirty="0" smtClean="0"/>
              <a:t>длился (секунд): 486</a:t>
            </a:r>
          </a:p>
          <a:p>
            <a:r>
              <a:rPr lang="ru-RU" sz="4000" b="1" dirty="0" smtClean="0"/>
              <a:t>Шкалы</a:t>
            </a:r>
            <a:endParaRPr lang="ru-RU" sz="4000" dirty="0" smtClean="0"/>
          </a:p>
          <a:p>
            <a:pPr lvl="0"/>
            <a:r>
              <a:rPr lang="ru-RU" sz="4000" dirty="0" smtClean="0"/>
              <a:t>Показатель экстраверсии/интроверсии (из 24): 11</a:t>
            </a:r>
          </a:p>
          <a:p>
            <a:pPr lvl="0"/>
            <a:r>
              <a:rPr lang="ru-RU" sz="4000" dirty="0" smtClean="0"/>
              <a:t>Показатель </a:t>
            </a:r>
            <a:r>
              <a:rPr lang="ru-RU" sz="4000" dirty="0" err="1" smtClean="0"/>
              <a:t>нейротизма</a:t>
            </a:r>
            <a:r>
              <a:rPr lang="ru-RU" sz="4000" dirty="0" smtClean="0"/>
              <a:t> (из 24): 9</a:t>
            </a:r>
          </a:p>
          <a:p>
            <a:pPr lvl="0"/>
            <a:r>
              <a:rPr lang="ru-RU" sz="4000" dirty="0" smtClean="0"/>
              <a:t>Установочное поведение (шкала лжи) (из 12): 8</a:t>
            </a:r>
          </a:p>
          <a:p>
            <a:pPr lvl="0"/>
            <a:r>
              <a:rPr lang="ru-RU" sz="4000" dirty="0" smtClean="0"/>
              <a:t>Нормированное значение показателя экстраверсии/интроверсии: </a:t>
            </a:r>
            <a:r>
              <a:rPr lang="ru-RU" sz="4000" dirty="0" err="1" smtClean="0"/>
              <a:t>Амбиверт</a:t>
            </a:r>
            <a:endParaRPr lang="ru-RU" sz="4000" dirty="0" smtClean="0"/>
          </a:p>
          <a:p>
            <a:pPr lvl="0"/>
            <a:r>
              <a:rPr lang="ru-RU" sz="4000" dirty="0" smtClean="0"/>
              <a:t>Нормированное значение показателя </a:t>
            </a:r>
            <a:r>
              <a:rPr lang="ru-RU" sz="4000" dirty="0" err="1" smtClean="0"/>
              <a:t>нейротизма</a:t>
            </a:r>
            <a:r>
              <a:rPr lang="ru-RU" sz="4000" dirty="0" smtClean="0"/>
              <a:t>: Потенциально стабильный</a:t>
            </a:r>
          </a:p>
          <a:p>
            <a:r>
              <a:rPr lang="ru-RU" sz="4000" b="1" dirty="0" smtClean="0"/>
              <a:t>Интерпретация</a:t>
            </a:r>
            <a:endParaRPr lang="ru-RU" sz="4000" dirty="0" smtClean="0"/>
          </a:p>
          <a:p>
            <a:r>
              <a:rPr lang="ru-RU" sz="4000" b="1" dirty="0" smtClean="0"/>
              <a:t>Характерологические проявления</a:t>
            </a:r>
          </a:p>
          <a:p>
            <a:r>
              <a:rPr lang="ru-RU" sz="4000" dirty="0" smtClean="0"/>
              <a:t>Очень пассивно-безразличный. Уверен в себе. В отношении к окружающим жестко-требователен. Злопамятен. Часто проявляет пассивное упрямство. Очень педантичен, мелочен. Рассудителен, хладнокровен. К чужому мнению относится безразлично. </a:t>
            </a:r>
            <a:r>
              <a:rPr lang="ru-RU" sz="4000" dirty="0" err="1" smtClean="0"/>
              <a:t>Ригиден</a:t>
            </a:r>
            <a:r>
              <a:rPr lang="ru-RU" sz="4000" dirty="0" smtClean="0"/>
              <a:t>, предпочитает привычные дела и монотонность быта. Интонации речи мало выразительные. </a:t>
            </a:r>
            <a:r>
              <a:rPr lang="ru-RU" sz="4000" dirty="0" err="1" smtClean="0"/>
              <a:t>Малоэстетичен</a:t>
            </a:r>
            <a:r>
              <a:rPr lang="ru-RU" sz="4000" dirty="0" smtClean="0"/>
              <a:t>.</a:t>
            </a:r>
          </a:p>
          <a:p>
            <a:r>
              <a:rPr lang="ru-RU" sz="4000" b="1" dirty="0" smtClean="0"/>
              <a:t>Пути коррекции</a:t>
            </a:r>
          </a:p>
          <a:p>
            <a:r>
              <a:rPr lang="ru-RU" sz="4000" dirty="0" smtClean="0"/>
              <a:t>Создать у подростка ощущение, что он интересен воспитателю (тренеру и т.д.). Следует интересоваться мелочами быта, самочувствия. Среди общественных поручений желательно выбрать что-то требующее аккуратного исполнения (ведение журнала или табеля, учет чего-то и т.п.). Хвалить за исполнительность. Помогать в выборе занятий (желательно индивидуальные, а не групповые виды спорта или художественной самодеятельности).</a:t>
            </a:r>
          </a:p>
          <a:p>
            <a:r>
              <a:rPr lang="ru-RU" sz="4000" dirty="0" smtClean="0"/>
              <a:t>Установочное поведение (шкала лжи) - 8 балл.</a:t>
            </a:r>
          </a:p>
          <a:p>
            <a:r>
              <a:rPr lang="ru-RU" sz="4000" b="1" dirty="0" smtClean="0"/>
              <a:t>Установочное поведение (шкала лжи)</a:t>
            </a:r>
          </a:p>
          <a:p>
            <a:r>
              <a:rPr lang="ru-RU" sz="4000" dirty="0" smtClean="0"/>
              <a:t>В ходе теста тестируемый был неискренен! Пытался произвести благоприятное впечатление, поэтому к выводам, которые делаются на основании этих ответов, следует относиться с осторожностью.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Типичный ученик 7 класса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94513483"/>
              </p:ext>
            </p:extLst>
          </p:nvPr>
        </p:nvGraphicFramePr>
        <p:xfrm>
          <a:off x="457200" y="164623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9" name="Picture 5" descr="D:\Documents and Settings\Admin\Мои документы\Downloads\2109845-c9353b4e48e2940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60848"/>
            <a:ext cx="46085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56627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</TotalTime>
  <Words>144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Психолого-педагогическая деятельность Межшкольного учебного комбината Советского района г.Казани </vt:lpstr>
      <vt:lpstr>Направления работы:</vt:lpstr>
      <vt:lpstr>Комплекс - программ  Effecton Studio</vt:lpstr>
      <vt:lpstr>Эффектон студио</vt:lpstr>
      <vt:lpstr>Слайд 5</vt:lpstr>
      <vt:lpstr>Всего протестировано – 300 учащихся школ №86,№72,№90,№171,№149 Советского района г.Казани</vt:lpstr>
      <vt:lpstr>Результаты тестирования</vt:lpstr>
      <vt:lpstr>Типичный ученик 7 класса</vt:lpstr>
      <vt:lpstr>Слайд 9</vt:lpstr>
      <vt:lpstr>Слайд 10</vt:lpstr>
      <vt:lpstr>Определение профессионального личностного типа(по Голланду)</vt:lpstr>
      <vt:lpstr>Опросник профессиональных склонностей Йовайши</vt:lpstr>
      <vt:lpstr>Методика изучения склонностей </vt:lpstr>
      <vt:lpstr>Анкета школьной мотивации</vt:lpstr>
      <vt:lpstr>Оценка сплоченности  учебной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2014-03-30T17:05:23Z</dcterms:modified>
</cp:coreProperties>
</file>