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59" r:id="rId5"/>
    <p:sldId id="260" r:id="rId6"/>
    <p:sldId id="258" r:id="rId7"/>
    <p:sldId id="261" r:id="rId8"/>
    <p:sldId id="265" r:id="rId9"/>
    <p:sldId id="266" r:id="rId10"/>
    <p:sldId id="267" r:id="rId11"/>
    <p:sldId id="268" r:id="rId12"/>
    <p:sldId id="269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8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8F09-15C6-454D-95A4-29F61569A803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F30ED-CBD9-4EB3-98C3-A7B98E605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0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31DBE-50CC-45F9-BE58-12570841DF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6/91/805/91805952_large_1348225233_131212644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hyperlink" Target="http://img1.liveinternet.ru/images/attach/c/6/91/805/91805953_large_1348225297_1442648060.jpg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6/91/805/91805954_large_1348225357_154695804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hyperlink" Target="http://img0.liveinternet.ru/images/attach/c/6/91/805/91805956_large_1348225490_1706226802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6/91/805/91805960_large_1348225789_051120111559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orodskaya-moda.ru/wp-content/uploads/2011/12/6869.jp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5.jpeg"/><Relationship Id="rId12" Type="http://schemas.openxmlformats.org/officeDocument/2006/relationships/hyperlink" Target="http://gorodskaya-moda.ru/wp-content/uploads/2011/12/687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orodskaya-moda.ru/wp-content/uploads/2011/12/6868.jpg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gorodskaya-moda.ru/wp-content/uploads/2011/12/6870.jpg" TargetMode="External"/><Relationship Id="rId4" Type="http://schemas.openxmlformats.org/officeDocument/2006/relationships/hyperlink" Target="http://gorodskaya-moda.ru/wp-content/uploads/2011/12/6867.jpg" TargetMode="Externa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6/91/805/91805961_large_1348225864_2105112011156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6/91/805/91805939_large_1348224050_051120111559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6/91/805/91805940_large_1348224143_12710035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6/91/805/91805941_large_1348224362_2132489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http://img1.liveinternet.ru/images/attach/c/6/91/805/91805943_large_1348224557_499194700.jpg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6/91/805/91805948_large_1348224942_94351385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6/91/805/91805941_large_1348224362_2132489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t1.gstatic.com/images?q=tbn:ANd9GcQdme84es58x0yGXmq57EeQC1wH5CFnhW5ND_8CaAxYy4m-b2d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64288" y="1293052"/>
            <a:ext cx="1743075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WordArt 77"/>
          <p:cNvSpPr>
            <a:spLocks noChangeArrowheads="1" noChangeShapeType="1" noTextEdit="1"/>
          </p:cNvSpPr>
          <p:nvPr/>
        </p:nvSpPr>
        <p:spPr bwMode="auto">
          <a:xfrm>
            <a:off x="324107" y="1654644"/>
            <a:ext cx="6811690" cy="2926484"/>
          </a:xfrm>
          <a:prstGeom prst="rect">
            <a:avLst/>
          </a:prstGeom>
          <a:extLst/>
        </p:spPr>
        <p:txBody>
          <a:bodyPr wrap="none" fromWordArt="1">
            <a:prstTxWarp prst="textCan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  <a:cs typeface="Times New Roman"/>
              </a:rPr>
              <a:t>Изготовление</a:t>
            </a:r>
            <a:endParaRPr lang="ru-RU" sz="7200" b="1" i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Bookman Old Style" pitchFamily="18" charset="0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  <a:cs typeface="Times New Roman"/>
              </a:rPr>
              <a:t>в технике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  <a:cs typeface="Times New Roman"/>
              </a:rPr>
              <a:t>«</a:t>
            </a:r>
            <a:r>
              <a:rPr lang="ru-RU" sz="9600" b="1" i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  <a:cs typeface="Times New Roman"/>
              </a:rPr>
              <a:t>Цумами</a:t>
            </a:r>
            <a:r>
              <a:rPr lang="ru-RU" sz="9600" b="1" i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 pitchFamily="18" charset="0"/>
                <a:cs typeface="Times New Roman"/>
              </a:rPr>
              <a:t>-канзаши»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kern="10" dirty="0" smtClean="0">
                <a:solidFill>
                  <a:srgbClr val="FF0000"/>
                </a:solidFill>
                <a:latin typeface="Bookman Old Style" pitchFamily="18" charset="0"/>
                <a:cs typeface="Times New Roman"/>
              </a:rPr>
              <a:t>(мастер-класс)</a:t>
            </a:r>
            <a:endParaRPr lang="ru-RU" sz="9600" b="1" i="1" kern="10" dirty="0">
              <a:solidFill>
                <a:schemeClr val="accent2">
                  <a:lumMod val="50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Bookman Old Style" pitchFamily="18" charset="0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88" y="5661025"/>
            <a:ext cx="5897562" cy="1008063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автор: Семенова Мария Анатольевна,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7030A0"/>
                </a:solidFill>
              </a:rPr>
              <a:t>п</a:t>
            </a:r>
            <a:r>
              <a:rPr lang="ru-RU" sz="2000" b="1" i="1" dirty="0" smtClean="0">
                <a:solidFill>
                  <a:srgbClr val="7030A0"/>
                </a:solidFill>
              </a:rPr>
              <a:t>едагог дополнительного образования,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rgbClr val="7030A0"/>
                </a:solidFill>
              </a:rPr>
              <a:t>МУДО ЦДОД « Радуга» г. Вольска 2014 г.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6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911225" y="260350"/>
            <a:ext cx="8229600" cy="1143000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После как все лепестки опалили начинаем склеивать,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аносим клей: и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заворачиваем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первый, второй лепестки вокруг трубочки.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8225233_1312126442 (700x587, 83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1369"/>
            <a:ext cx="4032448" cy="3959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348225297_1442648060 (700x600, 87Kb)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1368"/>
            <a:ext cx="3960440" cy="3959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30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914400" y="476671"/>
            <a:ext cx="8229600" cy="1584697"/>
          </a:xfrm>
        </p:spPr>
        <p:txBody>
          <a:bodyPr rtlCol="0">
            <a:normAutofit fontScale="9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25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Далее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повторяем процесс, клеим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третий;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вам нужен бутон, как раз здесь можно и остановиться, он уже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готов.</a:t>
            </a:r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8225357_1546958046 (683x600, 78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4222"/>
            <a:ext cx="3868185" cy="3960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1348225490_1706226802 (630x600, 79Kb)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1824"/>
            <a:ext cx="3528392" cy="3991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330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911225" y="260350"/>
            <a:ext cx="8229600" cy="1143000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создания розочки, продолжаем клеить лепестки до того момента, когда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лепестки не будут использованы.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348225789_051120111559_1 (626x600, 71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196752"/>
            <a:ext cx="5990232" cy="5233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8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291072" y="1485106"/>
            <a:ext cx="6638305" cy="11699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</a:rPr>
              <a:t>Для листика лента понадобится шириной 2,5 см.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Этапы изготовления: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«листика»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цумами канзаши фото">
            <a:hlinkClick r:id="rId4"/>
          </p:cNvPr>
          <p:cNvPicPr/>
          <p:nvPr/>
        </p:nvPicPr>
        <p:blipFill rotWithShape="1">
          <a:blip r:embed="rId5" cstate="print">
            <a:extLst/>
          </a:blip>
          <a:srcRect l="8344" t="17745" r="8102" b="15278"/>
          <a:stretch/>
        </p:blipFill>
        <p:spPr bwMode="auto">
          <a:xfrm>
            <a:off x="571272" y="2574344"/>
            <a:ext cx="2200672" cy="154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обруч в стиле цумами канзаши фото">
            <a:hlinkClick r:id="rId6"/>
          </p:cNvPr>
          <p:cNvPicPr/>
          <p:nvPr/>
        </p:nvPicPr>
        <p:blipFill rotWithShape="1">
          <a:blip r:embed="rId7" cstate="print">
            <a:extLst/>
          </a:blip>
          <a:srcRect l="15249" t="11398" r="14115" b="15278"/>
          <a:stretch/>
        </p:blipFill>
        <p:spPr bwMode="auto">
          <a:xfrm>
            <a:off x="3755821" y="2658595"/>
            <a:ext cx="2013154" cy="155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обруч в стиле цумами канзаши фото">
            <a:hlinkClick r:id="rId8"/>
          </p:cNvPr>
          <p:cNvPicPr/>
          <p:nvPr/>
        </p:nvPicPr>
        <p:blipFill rotWithShape="1">
          <a:blip r:embed="rId9" cstate="print">
            <a:extLst/>
          </a:blip>
          <a:srcRect l="23713" t="26702" r="827"/>
          <a:stretch/>
        </p:blipFill>
        <p:spPr bwMode="auto">
          <a:xfrm>
            <a:off x="6643741" y="2664121"/>
            <a:ext cx="1941672" cy="1547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бруч в стиле цумами канзаши">
            <a:hlinkClick r:id="rId10"/>
          </p:cNvPr>
          <p:cNvPicPr/>
          <p:nvPr/>
        </p:nvPicPr>
        <p:blipFill rotWithShape="1">
          <a:blip r:embed="rId11" cstate="print">
            <a:extLst/>
          </a:blip>
          <a:srcRect l="7912" t="10732" r="7703" b="14048"/>
          <a:stretch/>
        </p:blipFill>
        <p:spPr bwMode="auto">
          <a:xfrm>
            <a:off x="1723256" y="4808415"/>
            <a:ext cx="2200672" cy="153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фото обруча в стиле цумами канзаши">
            <a:hlinkClick r:id="rId12"/>
          </p:cNvPr>
          <p:cNvPicPr/>
          <p:nvPr/>
        </p:nvPicPr>
        <p:blipFill rotWithShape="1">
          <a:blip r:embed="rId13" cstate="print">
            <a:extLst/>
          </a:blip>
          <a:srcRect l="8353" t="10732" r="15321" b="9623"/>
          <a:stretch/>
        </p:blipFill>
        <p:spPr bwMode="auto">
          <a:xfrm>
            <a:off x="5107853" y="4765675"/>
            <a:ext cx="1985097" cy="153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700338" y="3059113"/>
            <a:ext cx="3175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1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1475" y="3067050"/>
            <a:ext cx="317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2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12088" y="3067050"/>
            <a:ext cx="317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3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5640388"/>
            <a:ext cx="3175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4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3863" y="5654675"/>
            <a:ext cx="3190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5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Готовая работа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1348225864_21051120111560 (700x527, 118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22" y="1274549"/>
            <a:ext cx="6293891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76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5076" y="692696"/>
            <a:ext cx="7128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С</a:t>
            </a:r>
            <a:r>
              <a:rPr lang="ru-RU" sz="7200" b="1" dirty="0" smtClean="0">
                <a:solidFill>
                  <a:srgbClr val="FF6600"/>
                </a:solidFill>
                <a:latin typeface="Cambria" pitchFamily="18" charset="0"/>
                <a:cs typeface="Aharoni" pitchFamily="2" charset="-79"/>
              </a:rPr>
              <a:t>П</a:t>
            </a:r>
            <a:r>
              <a:rPr lang="ru-RU" sz="7200" b="1" dirty="0" smtClean="0">
                <a:solidFill>
                  <a:srgbClr val="FFFF00"/>
                </a:solidFill>
                <a:latin typeface="Cambria" pitchFamily="18" charset="0"/>
                <a:cs typeface="Aharoni" pitchFamily="2" charset="-79"/>
              </a:rPr>
              <a:t>А</a:t>
            </a:r>
            <a:r>
              <a:rPr lang="ru-RU" sz="7200" b="1" dirty="0" smtClean="0">
                <a:solidFill>
                  <a:srgbClr val="00B050"/>
                </a:solidFill>
                <a:latin typeface="Cambria" pitchFamily="18" charset="0"/>
                <a:cs typeface="Aharoni" pitchFamily="2" charset="-79"/>
              </a:rPr>
              <a:t>С</a:t>
            </a:r>
            <a:r>
              <a:rPr lang="ru-RU" sz="7200" b="1" dirty="0" smtClean="0">
                <a:solidFill>
                  <a:srgbClr val="00B0F0"/>
                </a:solidFill>
                <a:latin typeface="Cambria" pitchFamily="18" charset="0"/>
                <a:cs typeface="Aharoni" pitchFamily="2" charset="-79"/>
              </a:rPr>
              <a:t>И</a:t>
            </a:r>
            <a:r>
              <a:rPr lang="ru-RU" sz="7200" b="1" dirty="0" smtClean="0">
                <a:solidFill>
                  <a:srgbClr val="0070C0"/>
                </a:solidFill>
                <a:latin typeface="Cambria" pitchFamily="18" charset="0"/>
                <a:cs typeface="Aharoni" pitchFamily="2" charset="-79"/>
              </a:rPr>
              <a:t>Б</a:t>
            </a:r>
            <a:r>
              <a:rPr lang="ru-RU" sz="7200" b="1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О</a:t>
            </a:r>
            <a:r>
              <a:rPr lang="ru-RU" sz="7200" b="1" dirty="0" smtClean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З</a:t>
            </a:r>
            <a:r>
              <a:rPr lang="ru-RU" sz="7200" b="1" dirty="0" smtClean="0">
                <a:solidFill>
                  <a:srgbClr val="FF6600"/>
                </a:solidFill>
                <a:latin typeface="Cambria" pitchFamily="18" charset="0"/>
                <a:cs typeface="Aharoni" pitchFamily="2" charset="-79"/>
              </a:rPr>
              <a:t>А</a:t>
            </a:r>
            <a:r>
              <a:rPr lang="ru-RU" sz="7200" b="1" dirty="0" smtClean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 </a:t>
            </a:r>
            <a:r>
              <a:rPr lang="ru-RU" sz="7200" b="1" dirty="0" smtClean="0">
                <a:solidFill>
                  <a:srgbClr val="FFFF00"/>
                </a:solidFill>
                <a:latin typeface="Cambria" pitchFamily="18" charset="0"/>
                <a:cs typeface="Aharoni" pitchFamily="2" charset="-79"/>
              </a:rPr>
              <a:t>В</a:t>
            </a:r>
            <a:r>
              <a:rPr lang="ru-RU" sz="7200" b="1" dirty="0" smtClean="0">
                <a:solidFill>
                  <a:srgbClr val="00B050"/>
                </a:solidFill>
                <a:latin typeface="Cambria" pitchFamily="18" charset="0"/>
                <a:cs typeface="Aharoni" pitchFamily="2" charset="-79"/>
              </a:rPr>
              <a:t>Н</a:t>
            </a:r>
            <a:r>
              <a:rPr lang="ru-RU" sz="7200" b="1" dirty="0" smtClean="0">
                <a:solidFill>
                  <a:srgbClr val="00B0F0"/>
                </a:solidFill>
                <a:latin typeface="Cambria" pitchFamily="18" charset="0"/>
                <a:cs typeface="Aharoni" pitchFamily="2" charset="-79"/>
              </a:rPr>
              <a:t>И</a:t>
            </a:r>
            <a:r>
              <a:rPr lang="ru-RU" sz="7200" b="1" dirty="0" smtClean="0">
                <a:solidFill>
                  <a:srgbClr val="0070C0"/>
                </a:solidFill>
                <a:latin typeface="Cambria" pitchFamily="18" charset="0"/>
                <a:cs typeface="Aharoni" pitchFamily="2" charset="-79"/>
              </a:rPr>
              <a:t>М</a:t>
            </a:r>
            <a:r>
              <a:rPr lang="ru-RU" sz="7200" b="1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А</a:t>
            </a:r>
            <a:r>
              <a:rPr lang="ru-RU" sz="7200" b="1" dirty="0" smtClean="0">
                <a:solidFill>
                  <a:srgbClr val="FF0000"/>
                </a:solidFill>
                <a:latin typeface="Cambria" pitchFamily="18" charset="0"/>
                <a:cs typeface="Aharoni" pitchFamily="2" charset="-79"/>
              </a:rPr>
              <a:t>Н</a:t>
            </a:r>
            <a:r>
              <a:rPr lang="ru-RU" sz="7200" b="1" dirty="0" smtClean="0">
                <a:solidFill>
                  <a:srgbClr val="FF6600"/>
                </a:solidFill>
                <a:latin typeface="Cambria" pitchFamily="18" charset="0"/>
                <a:cs typeface="Aharoni" pitchFamily="2" charset="-79"/>
              </a:rPr>
              <a:t>И</a:t>
            </a:r>
            <a:r>
              <a:rPr lang="ru-RU" sz="7200" b="1" dirty="0" smtClean="0">
                <a:solidFill>
                  <a:srgbClr val="00B050"/>
                </a:solidFill>
                <a:latin typeface="Cambria" pitchFamily="18" charset="0"/>
                <a:cs typeface="Aharoni" pitchFamily="2" charset="-79"/>
              </a:rPr>
              <a:t>Е</a:t>
            </a:r>
            <a:r>
              <a:rPr lang="ru-RU" sz="7200" b="1" dirty="0" smtClean="0">
                <a:solidFill>
                  <a:srgbClr val="00B0F0"/>
                </a:solidFill>
                <a:latin typeface="Cambria" pitchFamily="18" charset="0"/>
                <a:cs typeface="Aharoni" pitchFamily="2" charset="-79"/>
              </a:rPr>
              <a:t>!</a:t>
            </a:r>
            <a:r>
              <a:rPr lang="ru-RU" sz="7200" b="1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!</a:t>
            </a:r>
            <a:r>
              <a:rPr lang="ru-RU" sz="7200" b="1" dirty="0" smtClean="0">
                <a:solidFill>
                  <a:srgbClr val="7030A0"/>
                </a:solidFill>
                <a:latin typeface="Cambria" pitchFamily="18" charset="0"/>
                <a:cs typeface="Aharoni" pitchFamily="2" charset="-79"/>
              </a:rPr>
              <a:t>!</a:t>
            </a:r>
            <a:endParaRPr lang="ru-RU" sz="7200" b="1" dirty="0">
              <a:solidFill>
                <a:srgbClr val="7030A0"/>
              </a:solidFill>
              <a:latin typeface="Cambria" pitchFamily="18" charset="0"/>
              <a:cs typeface="Aharoni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5470"/>
            <a:ext cx="3531895" cy="29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pic>
        <p:nvPicPr>
          <p:cNvPr id="2054" name="Picture 6" descr="http://t2.gstatic.com/images?q=tbn:ANd9GcTXS0MBiEhYxlrClYpHipFXApieLWtp32CF1sHHwtPzrO-vMEJx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08304" y="47901"/>
            <a:ext cx="1619746" cy="22676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</a:rPr>
              <a:t>Из истории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2058" name="Picture 10" descr="http://1.bp.blogspot.com/-nhypqZAPaQc/Te3vItgTAoI/AAAAAAAAABc/ASXf3w9MqGg/s1600/ttt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79512" y="4725144"/>
            <a:ext cx="1637233" cy="1853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Подзаголовок 2"/>
          <p:cNvSpPr>
            <a:spLocks noGrp="1"/>
          </p:cNvSpPr>
          <p:nvPr>
            <p:ph sz="half" idx="1"/>
          </p:nvPr>
        </p:nvSpPr>
        <p:spPr>
          <a:xfrm>
            <a:off x="1187624" y="1412776"/>
            <a:ext cx="7262813" cy="496887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Искусству цумами-канзаши около четырехсот лет. Примерно в 16 веке у японских красавиц появилась мода на столь сложные прически, что их требовалось как-то фиксировать. Для этого они использовали, прежде всего, шпильки. Именно этот парикмахерский аксессуар и дал название древнему искусству: «канзаши» в переводе с японского – шпилька.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 национальных женских прическах использовали несколько типов шпилек. Это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хира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-учи (шпилька с круглым плоским украшением),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тама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-канзаши (украшенные шариком), раздвоенная шпилька </a:t>
            </a:r>
            <a:r>
              <a:rPr lang="ru-RU" sz="2600" b="1" i="1" dirty="0" err="1" smtClean="0">
                <a:latin typeface="Times New Roman" pitchFamily="18" charset="0"/>
                <a:cs typeface="Times New Roman" pitchFamily="18" charset="0"/>
              </a:rPr>
              <a:t>ешичо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и цумами-канзаши (хана-канзаши) – шпилька, украшенная шелковым цветком.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6410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pic>
        <p:nvPicPr>
          <p:cNvPr id="2054" name="Picture 6" descr="http://t2.gstatic.com/images?q=tbn:ANd9GcTXS0MBiEhYxlrClYpHipFXApieLWtp32CF1sHHwtPzrO-vMEJx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164288" y="0"/>
            <a:ext cx="1619746" cy="22676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</a:rPr>
              <a:t>Из истории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ttp://3.bp.blogspot.com/-_gPEIsksQBs/Te3ruyWEE6I/AAAAAAAAABQ/Lt90NlgnYNg/s320/yyy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7504" y="47901"/>
            <a:ext cx="1296144" cy="19381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8" name="Подзаголовок 2"/>
          <p:cNvSpPr>
            <a:spLocks noGrp="1"/>
          </p:cNvSpPr>
          <p:nvPr>
            <p:ph sz="half" idx="1"/>
          </p:nvPr>
        </p:nvSpPr>
        <p:spPr>
          <a:xfrm>
            <a:off x="785628" y="1268760"/>
            <a:ext cx="7696200" cy="5254625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Украшения были 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не просто модным украшением, но также имели символическое значение. Так, например, по прическе и украшениям в ней можно было 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судить 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о социальном статусе японки. 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Прическа 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рассказывала о том, к какому слою общества принадлежит ее обладательница, замужем японка или нет, имеет ли она детей и сколько. </a:t>
            </a:r>
            <a:endParaRPr lang="ru-RU" sz="9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каждого времени года изготовлялись специальные сезонные украшения. Для весны – цветы сливы, персика и сакуры, для лета – гортензия и гвоздика, для осени – хризантема и кленовые листья, а зимой – украшения в виде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бамбука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, сосны, побегов риса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В настоящее время канзаши носят невесты и те, кто носит кимоно, такие как гейши, знатоки японских чайных традиций, таю, </a:t>
            </a:r>
            <a:r>
              <a:rPr lang="ru-RU" sz="9600" b="1" i="1" dirty="0" err="1" smtClean="0">
                <a:latin typeface="Times New Roman" pitchFamily="18" charset="0"/>
                <a:cs typeface="Times New Roman" pitchFamily="18" charset="0"/>
              </a:rPr>
              <a:t>юдзо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8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8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99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FF0000"/>
                </a:solidFill>
              </a:rPr>
              <a:t>Инструменты и материалы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sz="half" idx="1"/>
          </p:nvPr>
        </p:nvSpPr>
        <p:spPr>
          <a:xfrm>
            <a:off x="5004048" y="1014230"/>
            <a:ext cx="3966591" cy="399894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ленты или ткань: капрон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</a:rPr>
              <a:t>органза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, атлас;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ножницы;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пинцет;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свечка;</a:t>
            </a:r>
            <a:endParaRPr lang="ru-RU" sz="2400" b="1" i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клей«Момент»,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</a:rPr>
              <a:t>термопестолет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карандаш;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линейка;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AutoShape 2" descr="http://i.kremenchug.ua/out.php/i16223_organz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i.kremenchug.ua/out.php/i16223_organz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i.kremenchug.ua/out.php/i16223_organz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://i.kremenchug.ua/out.php/i16223_organz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.kremenchug.ua/out.php/i16223_organza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i.kremenchug.ua/out.php/i16223_organza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 descr="C:\Users\Users\Desktop\organ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5" y="887471"/>
            <a:ext cx="2026953" cy="175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s\Desktop\ndl34f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05" y="853912"/>
            <a:ext cx="2363296" cy="177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Users\Desktop\0827823ac4018df7189a7aed1bb6ce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46" y="2936008"/>
            <a:ext cx="2292955" cy="183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s\Desktop\kl_08a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5" y="2931780"/>
            <a:ext cx="2243192" cy="1682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s\Desktop\линей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124434"/>
            <a:ext cx="1887534" cy="144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s\Desktop\2b39f8fe8555c39a90fca000ae4c384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7"/>
          <a:stretch/>
        </p:blipFill>
        <p:spPr bwMode="auto">
          <a:xfrm rot="5400000">
            <a:off x="3225297" y="4710804"/>
            <a:ext cx="1484561" cy="22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Users\Desktop\861954_kleevoy_pistolet_GGD_bolsh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5" y="4811385"/>
            <a:ext cx="2384993" cy="183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7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>Этапы изготовления: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20" name="Подзаголовок 2"/>
          <p:cNvSpPr>
            <a:spLocks noGrp="1"/>
          </p:cNvSpPr>
          <p:nvPr>
            <p:ph sz="half" idx="2"/>
          </p:nvPr>
        </p:nvSpPr>
        <p:spPr>
          <a:xfrm>
            <a:off x="240114" y="850901"/>
            <a:ext cx="8663771" cy="1498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Для изготовления такой розы понадобится лента шириной 5см.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sz="half" idx="2"/>
          </p:nvPr>
        </p:nvSpPr>
        <p:spPr>
          <a:xfrm>
            <a:off x="3643313" y="6227763"/>
            <a:ext cx="5500687" cy="63023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1348224050_051120111559_1 (626x600, 71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2287"/>
            <a:ext cx="5904656" cy="477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61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Первый этап </a:t>
            </a:r>
            <a:r>
              <a:rPr lang="ru-RU" dirty="0" smtClean="0">
                <a:solidFill>
                  <a:srgbClr val="0070C0"/>
                </a:solidFill>
              </a:rPr>
              <a:t>изготовления: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нарежьте квадратики 5х5 см атласной ленты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8" name="Подзаголовок 2"/>
          <p:cNvSpPr>
            <a:spLocks noGrp="1"/>
          </p:cNvSpPr>
          <p:nvPr>
            <p:ph sz="half" idx="1"/>
          </p:nvPr>
        </p:nvSpPr>
        <p:spPr>
          <a:xfrm>
            <a:off x="1477963" y="1603375"/>
            <a:ext cx="7696200" cy="52546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8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800" b="1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 descr="1348224143_127100352 (700x592, 126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38667"/>
            <a:ext cx="5652120" cy="4499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483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911225" y="260350"/>
            <a:ext cx="8229600" cy="1512888"/>
          </a:xfrm>
        </p:spPr>
        <p:txBody>
          <a:bodyPr rtlCol="0">
            <a:normAutofit fontScale="9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Сворачиваем квадратик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диагонали, затем 2 уголка к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середине. Для одной розы понадобится 20-25 лепестков.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8224362_21324899 (700x525, 80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3" y="2041226"/>
            <a:ext cx="4168568" cy="433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1348224557_499194700 (700x584, 88Kb)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94" y="2061369"/>
            <a:ext cx="4197846" cy="4336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56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911225" y="260350"/>
            <a:ext cx="8229600" cy="1143000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Чтобы розочка не была слишком высокой, надо бы её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подрезать.</a:t>
            </a:r>
            <a:r>
              <a:rPr lang="ru-RU" sz="2800" dirty="0">
                <a:solidFill>
                  <a:srgbClr val="0070C0"/>
                </a:solidFill>
                <a:latin typeface="Times New Roman"/>
              </a:rPr>
              <a:t> Подрезаем слегка и </a:t>
            </a:r>
            <a:r>
              <a:rPr lang="ru-RU" sz="2800" dirty="0" smtClean="0">
                <a:solidFill>
                  <a:srgbClr val="0070C0"/>
                </a:solidFill>
                <a:latin typeface="Times New Roman"/>
              </a:rPr>
              <a:t>опаливаем </a:t>
            </a:r>
            <a:r>
              <a:rPr lang="ru-RU" sz="2800" dirty="0">
                <a:solidFill>
                  <a:srgbClr val="0070C0"/>
                </a:solidFill>
                <a:latin typeface="Times New Roman"/>
              </a:rPr>
              <a:t>края.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8224942_943513859 (700x525, 92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90358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6009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700338" y="1773238"/>
            <a:ext cx="4981575" cy="5762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i="1" dirty="0">
              <a:solidFill>
                <a:srgbClr val="996633"/>
              </a:solidFill>
            </a:endParaRPr>
          </a:p>
        </p:txBody>
      </p:sp>
      <p:sp>
        <p:nvSpPr>
          <p:cNvPr id="17" name="Подзаголовок 2"/>
          <p:cNvSpPr txBox="1">
            <a:spLocks noGrp="1"/>
          </p:cNvSpPr>
          <p:nvPr>
            <p:ph type="title"/>
          </p:nvPr>
        </p:nvSpPr>
        <p:spPr>
          <a:xfrm>
            <a:off x="911225" y="260350"/>
            <a:ext cx="8229600" cy="11430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 из квадратиков сложите по диагонали и сверните его в трубочку: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8224362_21324899 (700x525, 80Kb)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0" y="1773238"/>
            <a:ext cx="4168568" cy="4336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s\Desktop\2012-10-12_22.48.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9" t="6240" r="17913" b="29385"/>
          <a:stretch/>
        </p:blipFill>
        <p:spPr bwMode="auto">
          <a:xfrm>
            <a:off x="4572000" y="2061370"/>
            <a:ext cx="3936765" cy="40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410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Из истории</vt:lpstr>
      <vt:lpstr>Из истории</vt:lpstr>
      <vt:lpstr>Инструменты и материалы</vt:lpstr>
      <vt:lpstr>Этапы изготовления:  </vt:lpstr>
      <vt:lpstr>Первый этап изготовления:  нарежьте квадратики 5х5 см атласной ленты</vt:lpstr>
      <vt:lpstr>Сворачиваем квадратик по диагонали, затем 2 уголка к середине. Для одной розы понадобится 20-25 лепестков.</vt:lpstr>
      <vt:lpstr>Чтобы розочка не была слишком высокой, надо бы её подрезать. Подрезаем слегка и опаливаем края.</vt:lpstr>
      <vt:lpstr>Один из квадратиков сложите по диагонали и сверните его в трубочку: </vt:lpstr>
      <vt:lpstr>После как все лепестки опалили начинаем склеивать, наносим клей: и заворачиваем первый, второй лепестки вокруг трубочки.</vt:lpstr>
      <vt:lpstr>  Далее повторяем процесс, клеим третий; Если вам нужен бутон, как раз здесь можно и остановиться, он уже готов.  </vt:lpstr>
      <vt:lpstr>Для создания розочки, продолжаем клеить лепестки до того момента, когда все лепестки не будут использованы.</vt:lpstr>
      <vt:lpstr>Этапы изготовления:  «листика»</vt:lpstr>
      <vt:lpstr>Готовая работа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Users</cp:lastModifiedBy>
  <cp:revision>12</cp:revision>
  <dcterms:created xsi:type="dcterms:W3CDTF">2014-04-03T19:44:22Z</dcterms:created>
  <dcterms:modified xsi:type="dcterms:W3CDTF">2014-04-03T21:25:47Z</dcterms:modified>
</cp:coreProperties>
</file>