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65" r:id="rId3"/>
    <p:sldId id="258" r:id="rId4"/>
    <p:sldId id="269" r:id="rId5"/>
    <p:sldId id="266" r:id="rId6"/>
    <p:sldId id="267" r:id="rId7"/>
    <p:sldId id="268" r:id="rId8"/>
    <p:sldId id="263" r:id="rId9"/>
    <p:sldId id="275" r:id="rId10"/>
    <p:sldId id="272" r:id="rId11"/>
    <p:sldId id="260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D788E-1245-4E5A-96DA-D5404E06DE72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55017-B255-40BF-9D2C-FAF5C89ED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0E5-6486-4AC0-90DD-716853C2945A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2C97-EE10-429E-9FB4-D60727DE1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0E5-6486-4AC0-90DD-716853C2945A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2C97-EE10-429E-9FB4-D60727DE1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0E5-6486-4AC0-90DD-716853C2945A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2C97-EE10-429E-9FB4-D60727DE1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0E5-6486-4AC0-90DD-716853C2945A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2C97-EE10-429E-9FB4-D60727DE1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0E5-6486-4AC0-90DD-716853C2945A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982C97-EE10-429E-9FB4-D60727DE1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0E5-6486-4AC0-90DD-716853C2945A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2C97-EE10-429E-9FB4-D60727DE1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0E5-6486-4AC0-90DD-716853C2945A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2C97-EE10-429E-9FB4-D60727DE1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0E5-6486-4AC0-90DD-716853C2945A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2C97-EE10-429E-9FB4-D60727DE1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0E5-6486-4AC0-90DD-716853C2945A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2C97-EE10-429E-9FB4-D60727DE1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0E5-6486-4AC0-90DD-716853C2945A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2C97-EE10-429E-9FB4-D60727DE1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0E5-6486-4AC0-90DD-716853C2945A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2C97-EE10-429E-9FB4-D60727DE1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F110E5-6486-4AC0-90DD-716853C2945A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982C97-EE10-429E-9FB4-D60727DE1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\Desktop\&#1059;&#1095;.%20&#1075;&#1086;&#1076;%20&#1087;&#1077;&#1088;&#1077;&#1076;&#1077;&#1083;1\Muzyka-ochen_-krasivaya-skazochnaya-melodiya(muzofon.com).mp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\Desktop\&#1059;&#1095;.%20&#1075;&#1086;&#1076;%20&#1087;&#1077;&#1088;&#1077;&#1076;&#1077;&#1083;1\Muzyka-ochen_-krasivaya-skazochnaya-melodiya(muzofon.com).mp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x-winter-snow-screensaver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1"/>
            <a:ext cx="9144000" cy="69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Крестово – Городищенская средняя общеобразовательная школа.</a:t>
            </a:r>
            <a:endParaRPr lang="ru-RU" sz="2400" dirty="0">
              <a:solidFill>
                <a:schemeClr val="bg1"/>
              </a:solidFill>
              <a:latin typeface="A La Russ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2071678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  <a:latin typeface="A La Russ" pitchFamily="82" charset="0"/>
              </a:rPr>
              <a:t>Тема урока:</a:t>
            </a:r>
            <a:r>
              <a:rPr lang="ru-RU" sz="2800" b="1" u="sng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 La Russ" pitchFamily="82" charset="0"/>
              </a:rPr>
              <a:t>«Подготовка к сочинению по картине И.Э.Грабаря «Февральская лазурь»</a:t>
            </a:r>
            <a:r>
              <a:rPr lang="ru-RU" sz="4000" dirty="0" smtClean="0">
                <a:solidFill>
                  <a:schemeClr val="bg1"/>
                </a:solidFill>
                <a:latin typeface="A La Russ" pitchFamily="82" charset="0"/>
              </a:rPr>
              <a:t> </a:t>
            </a:r>
            <a:endParaRPr lang="ru-RU" sz="4000" dirty="0">
              <a:solidFill>
                <a:schemeClr val="bg1"/>
              </a:solidFill>
              <a:latin typeface="A La Russ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50057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Учитель: Фаева Елена Михайловна</a:t>
            </a:r>
            <a:endParaRPr lang="ru-RU" sz="2400" dirty="0">
              <a:solidFill>
                <a:schemeClr val="bg1"/>
              </a:solidFill>
              <a:latin typeface="A La Russ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61436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2012г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resta_kofejnaya_pol_30h30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0"/>
            <a:ext cx="4726104" cy="6710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resta_kofejnaya_pol_30h30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pic>
        <p:nvPicPr>
          <p:cNvPr id="5" name="Muzyka-ochen_-krasivaya-skazochnaya-melodiy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image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42852"/>
            <a:ext cx="4643470" cy="6593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639" y="0"/>
            <a:ext cx="9242639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196753"/>
          <a:ext cx="8352927" cy="38164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84309"/>
                <a:gridCol w="2784309"/>
                <a:gridCol w="2784309"/>
              </a:tblGrid>
              <a:tr h="6762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r>
                        <a:rPr lang="ru-RU" sz="2400" dirty="0" smtClean="0"/>
                        <a:t>Как я вижу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Что  </a:t>
                      </a:r>
                      <a:r>
                        <a:rPr lang="ru-RU" sz="2400" dirty="0" smtClean="0"/>
                        <a:t>я слышу</a:t>
                      </a:r>
                      <a:endParaRPr lang="ru-RU" sz="2400" dirty="0"/>
                    </a:p>
                  </a:txBody>
                  <a:tcPr/>
                </a:tc>
              </a:tr>
              <a:tr h="5322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Небо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0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Ветви берёзы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2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Ствол</a:t>
                      </a:r>
                      <a:r>
                        <a:rPr lang="ru-RU" sz="2400" baseline="0" dirty="0" smtClean="0"/>
                        <a:t> берёзы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2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Снег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4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Общее впечатление</a:t>
                      </a:r>
                      <a:r>
                        <a:rPr lang="ru-RU" sz="2400" baseline="0" dirty="0" smtClean="0"/>
                        <a:t> от картины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resta_kofejnaya_pol_30h30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pic>
        <p:nvPicPr>
          <p:cNvPr id="5" name="Muzyka-ochen_-krasivaya-skazochnaya-melodiy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image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42852"/>
            <a:ext cx="4643470" cy="6593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-1198206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827" y="0"/>
            <a:ext cx="91568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2788586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14290"/>
            <a:ext cx="4440587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3756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rgbClr val="0000FF"/>
                </a:solidFill>
                <a:latin typeface="a_Romanus" pitchFamily="82" charset="-52"/>
              </a:rPr>
              <a:t>Игорь Эммануилович Грабарь.</a:t>
            </a:r>
            <a:endParaRPr lang="ru-RU" sz="2400" b="1" i="1" u="sng" dirty="0">
              <a:solidFill>
                <a:srgbClr val="0000FF"/>
              </a:solidFill>
              <a:latin typeface="a_Romanus" pitchFamily="8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42873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resta_kofejnaya_pol_30h30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74" y="0"/>
            <a:ext cx="9072626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19" y="142852"/>
            <a:ext cx="4643471" cy="6593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86380" y="21429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_Romanus" pitchFamily="82" charset="-52"/>
              </a:rPr>
              <a:t>«Февральская лазурь»</a:t>
            </a:r>
            <a:endParaRPr lang="ru-RU" sz="2800" dirty="0">
              <a:latin typeface="a_Romanus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639" y="0"/>
            <a:ext cx="9242639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196753"/>
          <a:ext cx="8352927" cy="38164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84309"/>
                <a:gridCol w="2784309"/>
                <a:gridCol w="2784309"/>
              </a:tblGrid>
              <a:tr h="6762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r>
                        <a:rPr lang="ru-RU" sz="2400" dirty="0" smtClean="0"/>
                        <a:t>Как я вижу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Что  </a:t>
                      </a:r>
                      <a:r>
                        <a:rPr lang="ru-RU" sz="2400" dirty="0" smtClean="0"/>
                        <a:t>я слышу</a:t>
                      </a:r>
                      <a:endParaRPr lang="ru-RU" sz="2400" dirty="0"/>
                    </a:p>
                  </a:txBody>
                  <a:tcPr/>
                </a:tc>
              </a:tr>
              <a:tr h="5322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Небо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0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Ветви берёзы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2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Ствол</a:t>
                      </a:r>
                      <a:r>
                        <a:rPr lang="ru-RU" sz="2400" baseline="0" dirty="0" smtClean="0"/>
                        <a:t> берёзы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2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Снег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4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Общее впечатление</a:t>
                      </a:r>
                      <a:r>
                        <a:rPr lang="ru-RU" sz="2400" baseline="0" dirty="0" smtClean="0"/>
                        <a:t> от картины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907524_12_12_2007_0493171001197479665_mikhail_tkachev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5" name="Рисунок 4" descr="1274691567_psd_book.jpg"/>
          <p:cNvPicPr>
            <a:picLocks noChangeAspect="1"/>
          </p:cNvPicPr>
          <p:nvPr/>
        </p:nvPicPr>
        <p:blipFill>
          <a:blip r:embed="rId3" cstate="print"/>
          <a:srcRect l="3906" t="4666" r="4687" b="4666"/>
          <a:stretch>
            <a:fillRect/>
          </a:stretch>
        </p:blipFill>
        <p:spPr>
          <a:xfrm>
            <a:off x="151248" y="1214422"/>
            <a:ext cx="8849908" cy="5143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428604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_Romanus" pitchFamily="82" charset="-52"/>
              </a:rPr>
              <a:t>Запомни и пиши правильно!</a:t>
            </a:r>
            <a:endParaRPr lang="ru-RU" sz="4000" dirty="0">
              <a:solidFill>
                <a:schemeClr val="bg1"/>
              </a:solidFill>
              <a:latin typeface="a_Romanus" pitchFamily="8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500174"/>
            <a:ext cx="4000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rgbClr val="0000FF"/>
                </a:solidFill>
                <a:latin typeface="a_Romanus" pitchFamily="82" charset="-52"/>
              </a:rPr>
              <a:t>Л</a:t>
            </a:r>
            <a:r>
              <a:rPr lang="ru-RU" sz="4800" u="sng" dirty="0" smtClean="0">
                <a:solidFill>
                  <a:srgbClr val="0000FF"/>
                </a:solidFill>
                <a:latin typeface="a_Romanus" pitchFamily="82" charset="-52"/>
              </a:rPr>
              <a:t>а</a:t>
            </a:r>
            <a:r>
              <a:rPr lang="ru-RU" sz="4800" dirty="0" smtClean="0">
                <a:solidFill>
                  <a:srgbClr val="0000FF"/>
                </a:solidFill>
                <a:latin typeface="a_Romanus" pitchFamily="82" charset="-52"/>
              </a:rPr>
              <a:t>зурный</a:t>
            </a:r>
          </a:p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rgbClr val="0000FF"/>
                </a:solidFill>
                <a:latin typeface="a_Romanus" pitchFamily="82" charset="-52"/>
              </a:rPr>
              <a:t>Б</a:t>
            </a:r>
            <a:r>
              <a:rPr lang="ru-RU" sz="4800" u="sng" dirty="0" smtClean="0">
                <a:solidFill>
                  <a:srgbClr val="0000FF"/>
                </a:solidFill>
                <a:latin typeface="a_Romanus" pitchFamily="82" charset="-52"/>
              </a:rPr>
              <a:t>и</a:t>
            </a:r>
            <a:r>
              <a:rPr lang="ru-RU" sz="4800" dirty="0" smtClean="0">
                <a:solidFill>
                  <a:srgbClr val="0000FF"/>
                </a:solidFill>
                <a:latin typeface="a_Romanus" pitchFamily="82" charset="-52"/>
              </a:rPr>
              <a:t>рюзовый</a:t>
            </a:r>
          </a:p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rgbClr val="0000FF"/>
                </a:solidFill>
                <a:latin typeface="a_Romanus" pitchFamily="82" charset="-52"/>
              </a:rPr>
              <a:t>Ж</a:t>
            </a:r>
            <a:r>
              <a:rPr lang="ru-RU" sz="4800" u="sng" dirty="0" smtClean="0">
                <a:solidFill>
                  <a:srgbClr val="0000FF"/>
                </a:solidFill>
                <a:latin typeface="a_Romanus" pitchFamily="82" charset="-52"/>
              </a:rPr>
              <a:t>е</a:t>
            </a:r>
            <a:r>
              <a:rPr lang="ru-RU" sz="4800" dirty="0" smtClean="0">
                <a:solidFill>
                  <a:srgbClr val="0000FF"/>
                </a:solidFill>
                <a:latin typeface="a_Romanus" pitchFamily="82" charset="-52"/>
              </a:rPr>
              <a:t>мчужный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1571612"/>
            <a:ext cx="3571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>
                <a:solidFill>
                  <a:srgbClr val="0000FF"/>
                </a:solidFill>
                <a:latin typeface="a_Romanus" pitchFamily="82" charset="-52"/>
              </a:rPr>
              <a:t>Хруста</a:t>
            </a:r>
            <a:r>
              <a:rPr lang="ru-RU" sz="4400" u="sng" dirty="0" smtClean="0">
                <a:solidFill>
                  <a:srgbClr val="0000FF"/>
                </a:solidFill>
                <a:latin typeface="a_Romanus" pitchFamily="82" charset="-52"/>
              </a:rPr>
              <a:t>л</a:t>
            </a:r>
            <a:r>
              <a:rPr lang="ru-RU" sz="4400" dirty="0" smtClean="0">
                <a:solidFill>
                  <a:srgbClr val="0000FF"/>
                </a:solidFill>
                <a:latin typeface="a_Romanus" pitchFamily="82" charset="-52"/>
              </a:rPr>
              <a:t>ьный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solidFill>
                  <a:srgbClr val="0000FF"/>
                </a:solidFill>
                <a:latin typeface="a_Romanus" pitchFamily="82" charset="-52"/>
              </a:rPr>
              <a:t>С</a:t>
            </a:r>
            <a:r>
              <a:rPr lang="ru-RU" sz="4400" u="sng" dirty="0" smtClean="0">
                <a:solidFill>
                  <a:srgbClr val="0000FF"/>
                </a:solidFill>
                <a:latin typeface="a_Romanus" pitchFamily="82" charset="-52"/>
              </a:rPr>
              <a:t>а</a:t>
            </a:r>
            <a:r>
              <a:rPr lang="ru-RU" sz="4400" dirty="0" smtClean="0">
                <a:solidFill>
                  <a:srgbClr val="0000FF"/>
                </a:solidFill>
                <a:latin typeface="a_Romanus" pitchFamily="82" charset="-52"/>
              </a:rPr>
              <a:t>пфировый</a:t>
            </a:r>
          </a:p>
          <a:p>
            <a:pPr>
              <a:lnSpc>
                <a:spcPct val="150000"/>
              </a:lnSpc>
            </a:pPr>
            <a:r>
              <a:rPr lang="ru-RU" sz="4400" dirty="0" smtClean="0">
                <a:solidFill>
                  <a:srgbClr val="0000FF"/>
                </a:solidFill>
                <a:latin typeface="a_Romanus" pitchFamily="82" charset="-52"/>
              </a:rPr>
              <a:t>П</a:t>
            </a:r>
            <a:r>
              <a:rPr lang="ru-RU" sz="4400" u="sng" dirty="0" smtClean="0">
                <a:solidFill>
                  <a:srgbClr val="0000FF"/>
                </a:solidFill>
                <a:latin typeface="a_Romanus" pitchFamily="82" charset="-52"/>
              </a:rPr>
              <a:t>е</a:t>
            </a:r>
            <a:r>
              <a:rPr lang="ru-RU" sz="4400" dirty="0" smtClean="0">
                <a:solidFill>
                  <a:srgbClr val="0000FF"/>
                </a:solidFill>
                <a:latin typeface="a_Romanus" pitchFamily="82" charset="-52"/>
              </a:rPr>
              <a:t>йза</a:t>
            </a:r>
            <a:r>
              <a:rPr lang="ru-RU" sz="4400" u="sng" dirty="0" smtClean="0">
                <a:solidFill>
                  <a:srgbClr val="0000FF"/>
                </a:solidFill>
                <a:latin typeface="a_Romanus" pitchFamily="82" charset="-52"/>
              </a:rPr>
              <a:t>ж</a:t>
            </a:r>
            <a:endParaRPr lang="ru-RU" sz="4400" u="sng" dirty="0">
              <a:solidFill>
                <a:srgbClr val="0000FF"/>
              </a:solidFill>
              <a:latin typeface="a_Romanus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93136fac.jpg"/>
          <p:cNvPicPr>
            <a:picLocks noChangeAspect="1"/>
          </p:cNvPicPr>
          <p:nvPr/>
        </p:nvPicPr>
        <p:blipFill>
          <a:blip r:embed="rId2" cstate="print">
            <a:lum bright="40000" contrast="40000"/>
          </a:blip>
          <a:stretch>
            <a:fillRect/>
          </a:stretch>
        </p:blipFill>
        <p:spPr>
          <a:xfrm>
            <a:off x="0" y="0"/>
            <a:ext cx="91406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5984" y="500042"/>
            <a:ext cx="4429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 Прошла неделя непогоды –</a:t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И нет ветров и снежных бурь,</a:t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И снова радостна природа:</a:t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Играет на снегах лазурь,</a:t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Ласкает солнце. Словно слёзы,</a:t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С застрехи падает капель.</a:t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И к небу тянутся берёзы,</a:t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Взрывая снежную купель.</a:t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На лыжах пробежать по снегу</a:t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В чуть розовеющую даль,</a:t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Лазурным любоваться небом</a:t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  <a:t>И радоваться, что февраль</a:t>
            </a:r>
            <a:br>
              <a:rPr lang="ru-RU" sz="2400" dirty="0" smtClean="0">
                <a:solidFill>
                  <a:schemeClr val="bg1"/>
                </a:solidFill>
                <a:latin typeface="A La Russ" pitchFamily="82" charset="0"/>
              </a:rPr>
            </a:br>
            <a:endParaRPr lang="ru-RU" sz="2400" dirty="0">
              <a:solidFill>
                <a:schemeClr val="bg1"/>
              </a:solidFill>
              <a:latin typeface="A La Russ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2469922_peyzazh1_kopiya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b="380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57356" y="285728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>Приход весны нам обещает!</a:t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>А солнышко слепит глаза,</a:t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>И на ветвях берёз играет,</a:t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>Переливаясь, бирюза!</a:t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>Как утро солнечно и ярко!</a:t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>В сугробы уползает тень.</a:t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>И души греющим подарком</a:t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>Приходит новый, светлый день!</a:t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>Вдыхая жадно волны света,</a:t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>Берёзы птицами парят.</a:t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>И вдохновением согрета</a:t>
            </a:r>
            <a:b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 La Russ" pitchFamily="82" charset="0"/>
              </a:rPr>
              <a:t>Зима в пейзаже Грабаря!</a:t>
            </a:r>
            <a:endParaRPr lang="ru-RU" sz="2800" dirty="0">
              <a:solidFill>
                <a:schemeClr val="bg1"/>
              </a:solidFill>
              <a:latin typeface="A La Russ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resta_kofejnaya_pol_30h30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0"/>
            <a:ext cx="4726104" cy="6710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639" y="0"/>
            <a:ext cx="9242639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196753"/>
          <a:ext cx="8352927" cy="38164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84309"/>
                <a:gridCol w="2784309"/>
                <a:gridCol w="2784309"/>
              </a:tblGrid>
              <a:tr h="6762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r>
                        <a:rPr lang="ru-RU" sz="2400" dirty="0" smtClean="0"/>
                        <a:t>Как я вижу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Что  </a:t>
                      </a:r>
                      <a:r>
                        <a:rPr lang="ru-RU" sz="2400" dirty="0" smtClean="0"/>
                        <a:t>я слышу</a:t>
                      </a:r>
                      <a:endParaRPr lang="ru-RU" sz="2400" dirty="0"/>
                    </a:p>
                  </a:txBody>
                  <a:tcPr/>
                </a:tc>
              </a:tr>
              <a:tr h="5322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Небо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0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Ветви берёзы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2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Ствол</a:t>
                      </a:r>
                      <a:r>
                        <a:rPr lang="ru-RU" sz="2400" baseline="0" dirty="0" smtClean="0"/>
                        <a:t> берёзы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2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Снег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4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Общее впечатление</a:t>
                      </a:r>
                      <a:r>
                        <a:rPr lang="ru-RU" sz="2400" baseline="0" dirty="0" smtClean="0"/>
                        <a:t> от картины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310</TotalTime>
  <Words>111</Words>
  <Application>Microsoft Office PowerPoint</Application>
  <PresentationFormat>Экран (4:3)</PresentationFormat>
  <Paragraphs>36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: «Что я вижу на картине И.Э.Грабаря «Февральская лазурь»</dc:title>
  <dc:creator>Admin</dc:creator>
  <cp:lastModifiedBy>Acer</cp:lastModifiedBy>
  <cp:revision>34</cp:revision>
  <dcterms:created xsi:type="dcterms:W3CDTF">2001-12-31T18:15:52Z</dcterms:created>
  <dcterms:modified xsi:type="dcterms:W3CDTF">2012-12-20T19:17:42Z</dcterms:modified>
</cp:coreProperties>
</file>