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330"/>
    <a:srgbClr val="9C2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19672" y="1670943"/>
            <a:ext cx="6048672" cy="175805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>
              <a:defRPr lang="ru-RU" sz="5400" b="1" kern="1200" cap="none" spc="50" dirty="0">
                <a:ln w="11430"/>
                <a:solidFill>
                  <a:srgbClr val="F4433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lim" pitchFamily="34" charset="-127"/>
                <a:ea typeface="Gulim" pitchFamily="34" charset="-127"/>
                <a:cs typeface="Arabic Typesetting" pitchFamily="66" charset="-78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43608" y="5179640"/>
            <a:ext cx="7128792" cy="553616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01D6-9FF9-4DED-B125-F1662CE43C5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cap="none" spc="50" dirty="0" smtClean="0">
          <a:ln w="11430"/>
          <a:solidFill>
            <a:srgbClr val="F4433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Gulim" pitchFamily="34" charset="-127"/>
          <a:ea typeface="Gulim" pitchFamily="34" charset="-127"/>
          <a:cs typeface="Arabic Typesetting" pitchFamily="66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15000"/>
        <a:buFont typeface="Wingdings" pitchFamily="2" charset="2"/>
        <a:buChar char="§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85000"/>
        <a:buFont typeface="Courier New" pitchFamily="49" charset="0"/>
        <a:buChar char="o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240" cy="423448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latin typeface="Showcard Gothic" pitchFamily="82" charset="0"/>
              </a:rPr>
              <a:t>Этот трудный </a:t>
            </a:r>
            <a:b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latin typeface="Showcard Gothic" pitchFamily="82" charset="0"/>
              </a:rPr>
            </a:b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latin typeface="Showcard Gothic" pitchFamily="82" charset="0"/>
              </a:rPr>
              <a:t>подростковый возраст</a:t>
            </a:r>
          </a:p>
        </p:txBody>
      </p:sp>
      <p:pic>
        <p:nvPicPr>
          <p:cNvPr id="3075" name="Picture 5" descr="i?id=149621092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05064"/>
            <a:ext cx="23622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6115" y="2109022"/>
            <a:ext cx="7218293" cy="175432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Желаем терпения и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взаимопонимания!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b="1" dirty="0" smtClean="0">
                <a:latin typeface="Book Antiqua" pitchFamily="18" charset="0"/>
              </a:rPr>
              <a:t>Средний школьный возраст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i="1" dirty="0" smtClean="0">
                <a:latin typeface="Book Antiqua" pitchFamily="18" charset="0"/>
              </a:rPr>
              <a:t>возрастной  перелом, кризис </a:t>
            </a:r>
          </a:p>
          <a:p>
            <a:pPr eaLnBrk="1" hangingPunct="1"/>
            <a:r>
              <a:rPr lang="ru-RU" b="1" i="1" dirty="0" smtClean="0">
                <a:latin typeface="Book Antiqua" pitchFamily="18" charset="0"/>
              </a:rPr>
              <a:t>пора бурных изменений,</a:t>
            </a:r>
          </a:p>
          <a:p>
            <a:r>
              <a:rPr lang="ru-RU" b="1" i="1" dirty="0" smtClean="0">
                <a:latin typeface="Book Antiqua" pitchFamily="18" charset="0"/>
              </a:rPr>
              <a:t>физическое созревание, </a:t>
            </a:r>
          </a:p>
          <a:p>
            <a:r>
              <a:rPr lang="ru-RU" b="1" i="1" dirty="0" smtClean="0">
                <a:latin typeface="Book Antiqua" pitchFamily="18" charset="0"/>
              </a:rPr>
              <a:t>стремление быть и считаться взрослым</a:t>
            </a:r>
          </a:p>
          <a:p>
            <a:pPr eaLnBrk="1" hangingPunct="1"/>
            <a:r>
              <a:rPr lang="ru-RU" b="1" i="1" dirty="0" smtClean="0">
                <a:latin typeface="Book Antiqua" pitchFamily="18" charset="0"/>
              </a:rPr>
              <a:t>интеллектуальное и  </a:t>
            </a:r>
          </a:p>
          <a:p>
            <a:pPr eaLnBrk="1" hangingPunct="1">
              <a:buNone/>
            </a:pPr>
            <a:r>
              <a:rPr lang="ru-RU" b="1" i="1" dirty="0" smtClean="0">
                <a:latin typeface="Book Antiqua" pitchFamily="18" charset="0"/>
              </a:rPr>
              <a:t>личностное становление </a:t>
            </a:r>
          </a:p>
        </p:txBody>
      </p:sp>
      <p:pic>
        <p:nvPicPr>
          <p:cNvPr id="4100" name="Picture 4" descr="i?id=60184692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77072"/>
            <a:ext cx="2304256" cy="2048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600" b="1" dirty="0" smtClean="0">
                <a:latin typeface="Book Antiqua" pitchFamily="18" charset="0"/>
              </a:rPr>
              <a:t>Проблемы среднего</a:t>
            </a:r>
            <a:br>
              <a:rPr lang="ru-RU" sz="4600" b="1" dirty="0" smtClean="0">
                <a:latin typeface="Book Antiqua" pitchFamily="18" charset="0"/>
              </a:rPr>
            </a:br>
            <a:r>
              <a:rPr lang="ru-RU" sz="4600" b="1" dirty="0" smtClean="0">
                <a:latin typeface="Book Antiqua" pitchFamily="18" charset="0"/>
              </a:rPr>
              <a:t>  школьного  возраста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latin typeface="Book Antiqua" pitchFamily="18" charset="0"/>
              </a:rPr>
              <a:t>Снижение учебной мотивации и школьной успеваемости</a:t>
            </a:r>
          </a:p>
          <a:p>
            <a:pPr eaLnBrk="1" hangingPunct="1"/>
            <a:endParaRPr lang="ru-RU" sz="2800" b="1" i="1" dirty="0" smtClean="0">
              <a:latin typeface="Book Antiqua" pitchFamily="18" charset="0"/>
            </a:endParaRPr>
          </a:p>
          <a:p>
            <a:pPr eaLnBrk="1" hangingPunct="1"/>
            <a:r>
              <a:rPr lang="ru-RU" sz="2800" b="1" i="1" dirty="0" smtClean="0">
                <a:latin typeface="Book Antiqua" pitchFamily="18" charset="0"/>
              </a:rPr>
              <a:t>Поиск объекта подражания</a:t>
            </a:r>
          </a:p>
          <a:p>
            <a:pPr eaLnBrk="1" hangingPunct="1"/>
            <a:endParaRPr lang="ru-RU" sz="2800" b="1" i="1" dirty="0" smtClean="0">
              <a:latin typeface="Book Antiqua" pitchFamily="18" charset="0"/>
            </a:endParaRPr>
          </a:p>
          <a:p>
            <a:r>
              <a:rPr lang="ru-RU" sz="2800" b="1" i="1" dirty="0" smtClean="0">
                <a:latin typeface="Book Antiqua" pitchFamily="18" charset="0"/>
              </a:rPr>
              <a:t>Чувствительность к оценке окружающих</a:t>
            </a:r>
            <a:r>
              <a:rPr lang="ru-RU" sz="2800" b="1" dirty="0" smtClean="0">
                <a:latin typeface="Book Antiqua" pitchFamily="18" charset="0"/>
              </a:rPr>
              <a:t> </a:t>
            </a:r>
          </a:p>
          <a:p>
            <a:pPr eaLnBrk="1" hangingPunct="1"/>
            <a:endParaRPr lang="ru-RU" sz="2800" b="1" i="1" dirty="0" smtClean="0">
              <a:latin typeface="Book Antiqua" pitchFamily="18" charset="0"/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5125" name="Picture 7" descr="i?id=463215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56992"/>
            <a:ext cx="1944216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153400" cy="1711027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Showcard Gothic" pitchFamily="82" charset="0"/>
              </a:rPr>
              <a:t>3  этап развития самостоятельности: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  <a:latin typeface="Showcard Gothic" pitchFamily="82" charset="0"/>
              </a:rPr>
              <a:t/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  <a:latin typeface="Showcard Gothic" pitchFamily="82" charset="0"/>
              </a:rPr>
            </a:br>
            <a:r>
              <a:rPr lang="ru-RU" sz="3200" b="1" i="1" dirty="0" smtClean="0">
                <a:effectLst/>
                <a:latin typeface="Showcard Gothic" pitchFamily="82" charset="0"/>
              </a:rPr>
              <a:t>«Пробую быть самостоятельным,</a:t>
            </a:r>
            <a:r>
              <a:rPr lang="ru-RU" sz="3200" b="1" i="1" dirty="0" smtClean="0">
                <a:effectLst/>
              </a:rPr>
              <a:t/>
            </a:r>
            <a:br>
              <a:rPr lang="ru-RU" sz="3200" b="1" i="1" dirty="0" smtClean="0">
                <a:effectLst/>
              </a:rPr>
            </a:br>
            <a:r>
              <a:rPr lang="ru-RU" sz="3200" b="1" i="1" dirty="0" smtClean="0">
                <a:effectLst/>
                <a:latin typeface="Showcard Gothic" pitchFamily="82" charset="0"/>
              </a:rPr>
              <a:t> хотя не очень умею» </a:t>
            </a:r>
            <a:br>
              <a:rPr lang="ru-RU" sz="3200" b="1" i="1" dirty="0" smtClean="0">
                <a:effectLst/>
                <a:latin typeface="Showcard Gothic" pitchFamily="82" charset="0"/>
              </a:rPr>
            </a:br>
            <a:endParaRPr lang="ru-RU" sz="3200" b="1" i="1" dirty="0" smtClean="0">
              <a:effectLst/>
              <a:latin typeface="Showcard Gothic" pitchFamily="82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038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000" b="1" dirty="0" smtClean="0">
                <a:effectLst/>
                <a:latin typeface="Showcard Gothic" pitchFamily="82" charset="0"/>
              </a:rPr>
              <a:t>Есть свое мнение, не всегда верное</a:t>
            </a:r>
          </a:p>
          <a:p>
            <a:pPr>
              <a:lnSpc>
                <a:spcPct val="90000"/>
              </a:lnSpc>
            </a:pPr>
            <a:r>
              <a:rPr lang="ru-RU" sz="3000" b="1" dirty="0" smtClean="0">
                <a:effectLst/>
                <a:latin typeface="Showcard Gothic" pitchFamily="82" charset="0"/>
              </a:rPr>
              <a:t>Считает именно свое мнение истинно верным </a:t>
            </a:r>
          </a:p>
          <a:p>
            <a:pPr>
              <a:lnSpc>
                <a:spcPct val="90000"/>
              </a:lnSpc>
            </a:pPr>
            <a:r>
              <a:rPr lang="ru-RU" sz="3000" b="1" dirty="0" smtClean="0">
                <a:effectLst/>
                <a:latin typeface="Showcard Gothic" pitchFamily="82" charset="0"/>
              </a:rPr>
              <a:t>Не считается с мнением родителей </a:t>
            </a:r>
          </a:p>
          <a:p>
            <a:pPr>
              <a:lnSpc>
                <a:spcPct val="90000"/>
              </a:lnSpc>
            </a:pPr>
            <a:r>
              <a:rPr lang="ru-RU" sz="3000" b="1" dirty="0" smtClean="0">
                <a:effectLst/>
                <a:latin typeface="Showcard Gothic" pitchFamily="82" charset="0"/>
              </a:rPr>
              <a:t>Поступает так, как хочет </a:t>
            </a:r>
          </a:p>
          <a:p>
            <a:pPr>
              <a:lnSpc>
                <a:spcPct val="90000"/>
              </a:lnSpc>
            </a:pPr>
            <a:r>
              <a:rPr lang="ru-RU" sz="3000" b="1" dirty="0" smtClean="0">
                <a:effectLst/>
                <a:latin typeface="Showcard Gothic" pitchFamily="82" charset="0"/>
              </a:rPr>
              <a:t>Есть стремление попробовать все, что делают его сверстники и взрослые (покурить и т.д.)</a:t>
            </a:r>
          </a:p>
          <a:p>
            <a:pPr>
              <a:lnSpc>
                <a:spcPct val="90000"/>
              </a:lnSpc>
            </a:pPr>
            <a:r>
              <a:rPr lang="ru-RU" sz="3000" b="1" dirty="0" smtClean="0">
                <a:effectLst/>
                <a:latin typeface="Showcard Gothic" pitchFamily="82" charset="0"/>
              </a:rPr>
              <a:t>Считает, что он все может и с ним ничего не может случиться (не заботится о безопасности)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900" dirty="0" smtClean="0">
                <a:latin typeface="Book Antiqua" pitchFamily="18" charset="0"/>
              </a:rPr>
              <a:t>Проблемы </a:t>
            </a:r>
            <a:r>
              <a:rPr lang="ru-RU" sz="4900" dirty="0">
                <a:latin typeface="Book Antiqua" pitchFamily="18" charset="0"/>
              </a:rPr>
              <a:t>среднего</a:t>
            </a:r>
            <a:br>
              <a:rPr lang="ru-RU" sz="4900" dirty="0">
                <a:latin typeface="Book Antiqua" pitchFamily="18" charset="0"/>
              </a:rPr>
            </a:br>
            <a:r>
              <a:rPr lang="ru-RU" sz="4900" dirty="0">
                <a:latin typeface="Book Antiqua" pitchFamily="18" charset="0"/>
              </a:rPr>
              <a:t>  школьного  возраста</a:t>
            </a:r>
            <a:r>
              <a:rPr lang="ru-RU" sz="4900" dirty="0">
                <a:latin typeface="Showcard Gothic" pitchFamily="82" charset="0"/>
              </a:rPr>
              <a:t/>
            </a:r>
            <a:br>
              <a:rPr lang="ru-RU" sz="4900" dirty="0">
                <a:latin typeface="Showcard Gothic" pitchFamily="82" charset="0"/>
              </a:rPr>
            </a:br>
            <a:endParaRPr lang="ru-RU" sz="4900" b="1" dirty="0" smtClean="0">
              <a:latin typeface="Showcard Gothic" pitchFamily="8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Book Antiqua" pitchFamily="18" charset="0"/>
              </a:rPr>
              <a:t>Стремление расширить свои права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Book Antiqua" pitchFamily="18" charset="0"/>
              </a:rPr>
              <a:t>Объединение в различные группы или присоединение к какой-либо  неформальной группировке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Book Antiqua" pitchFamily="18" charset="0"/>
              </a:rPr>
              <a:t>Слабость самоконтроля  (резкость в поведении, грубость, колебания в настроении, ранимость, скрытность, стремление поступать наперекор требованию и желанию взрослых, игнорирование замечаний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>
              <a:latin typeface="Showcard Gothic" pitchFamily="82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  <p:pic>
        <p:nvPicPr>
          <p:cNvPr id="28676" name="Picture 5" descr="i?id=178772553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01208"/>
            <a:ext cx="1729358" cy="12556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smtClean="0">
                <a:effectLst/>
                <a:latin typeface="Showcard Gothic" pitchFamily="82" charset="0"/>
              </a:rPr>
              <a:t>ЗАКОН     РАЗВИТИЯ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 smtClean="0">
                <a:effectLst/>
              </a:rPr>
              <a:t>     </a:t>
            </a:r>
            <a:r>
              <a:rPr lang="ru-RU" b="1" i="1" dirty="0" smtClean="0">
                <a:effectLst/>
                <a:latin typeface="Showcard Gothic" pitchFamily="82" charset="0"/>
              </a:rPr>
              <a:t>Чтобы стать взрослым, </a:t>
            </a:r>
          </a:p>
          <a:p>
            <a:pPr algn="ctr">
              <a:buFont typeface="Wingdings" pitchFamily="2" charset="2"/>
              <a:buNone/>
            </a:pPr>
            <a:r>
              <a:rPr lang="ru-RU" b="1" i="1" dirty="0" smtClean="0">
                <a:effectLst/>
                <a:latin typeface="Showcard Gothic" pitchFamily="82" charset="0"/>
              </a:rPr>
              <a:t>    ребенок должен отделиться </a:t>
            </a:r>
          </a:p>
          <a:p>
            <a:pPr algn="ctr">
              <a:buFont typeface="Wingdings" pitchFamily="2" charset="2"/>
              <a:buNone/>
            </a:pPr>
            <a:r>
              <a:rPr lang="ru-RU" b="1" i="1" dirty="0" smtClean="0">
                <a:effectLst/>
                <a:latin typeface="Showcard Gothic" pitchFamily="82" charset="0"/>
              </a:rPr>
              <a:t>от родителей: </a:t>
            </a:r>
          </a:p>
          <a:p>
            <a:pPr algn="ctr">
              <a:buFont typeface="Wingdings" pitchFamily="2" charset="2"/>
              <a:buNone/>
            </a:pPr>
            <a:r>
              <a:rPr lang="ru-RU" b="1" i="1" dirty="0" smtClean="0">
                <a:effectLst/>
                <a:latin typeface="Showcard Gothic" pitchFamily="82" charset="0"/>
              </a:rPr>
              <a:t>сначала - психологически,</a:t>
            </a:r>
          </a:p>
          <a:p>
            <a:pPr algn="ctr">
              <a:buFont typeface="Wingdings" pitchFamily="2" charset="2"/>
              <a:buNone/>
            </a:pPr>
            <a:r>
              <a:rPr lang="ru-RU" b="1" i="1" dirty="0" smtClean="0">
                <a:effectLst/>
                <a:latin typeface="Showcard Gothic" pitchFamily="82" charset="0"/>
              </a:rPr>
              <a:t>   а затем – территориально     и     материально.</a:t>
            </a:r>
          </a:p>
        </p:txBody>
      </p:sp>
      <p:pic>
        <p:nvPicPr>
          <p:cNvPr id="5" name="Picture 10" descr="i?id=27743627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653136"/>
            <a:ext cx="2160240" cy="1461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 smtClean="0">
                <a:latin typeface="Showcard Gothic" pitchFamily="82" charset="0"/>
              </a:rPr>
              <a:t>Секреты правильного общения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effectLst/>
                <a:latin typeface="Book Antiqua" pitchFamily="18" charset="0"/>
              </a:rPr>
              <a:t>Понять и принять возрастные</a:t>
            </a:r>
          </a:p>
          <a:p>
            <a:pPr>
              <a:buNone/>
            </a:pPr>
            <a:r>
              <a:rPr lang="ru-RU" sz="2800" b="1" dirty="0" smtClean="0">
                <a:effectLst/>
                <a:latin typeface="Book Antiqua" pitchFamily="18" charset="0"/>
              </a:rPr>
              <a:t> изменения ребенка</a:t>
            </a:r>
            <a:r>
              <a:rPr lang="ru-RU" sz="2800" b="1" dirty="0" smtClean="0">
                <a:latin typeface="Book Antiqua" pitchFamily="18" charset="0"/>
              </a:rPr>
              <a:t>.</a:t>
            </a:r>
          </a:p>
          <a:p>
            <a:endParaRPr lang="ru-RU" sz="2800" b="1" dirty="0" smtClean="0">
              <a:effectLst/>
              <a:latin typeface="Book Antiqua" pitchFamily="18" charset="0"/>
            </a:endParaRPr>
          </a:p>
          <a:p>
            <a:r>
              <a:rPr lang="ru-RU" sz="2800" b="1" dirty="0" smtClean="0">
                <a:effectLst/>
                <a:latin typeface="Book Antiqua" pitchFamily="18" charset="0"/>
              </a:rPr>
              <a:t>Придерживайтесь единых требований и взглядов в воспитании. </a:t>
            </a:r>
          </a:p>
          <a:p>
            <a:endParaRPr lang="ru-RU" sz="2800" b="1" dirty="0" smtClean="0">
              <a:effectLst/>
              <a:latin typeface="Book Antiqua" pitchFamily="18" charset="0"/>
            </a:endParaRPr>
          </a:p>
          <a:p>
            <a:r>
              <a:rPr lang="ru-RU" sz="2800" b="1" dirty="0" smtClean="0">
                <a:effectLst/>
                <a:latin typeface="Book Antiqua" pitchFamily="18" charset="0"/>
              </a:rPr>
              <a:t>Будьте последовательны  в своих действиях к ребенку. </a:t>
            </a:r>
          </a:p>
          <a:p>
            <a:endParaRPr lang="ru-RU" sz="2800" b="1" dirty="0" smtClean="0">
              <a:effectLst/>
              <a:latin typeface="Book Antiqua" pitchFamily="18" charset="0"/>
            </a:endParaRPr>
          </a:p>
          <a:p>
            <a:r>
              <a:rPr lang="ru-RU" sz="2800" b="1" dirty="0" smtClean="0">
                <a:effectLst/>
                <a:latin typeface="Book Antiqua" pitchFamily="18" charset="0"/>
              </a:rPr>
              <a:t>Одобряйте подростка и поддержи-</a:t>
            </a:r>
          </a:p>
          <a:p>
            <a:pPr>
              <a:buNone/>
            </a:pPr>
            <a:r>
              <a:rPr lang="ru-RU" sz="2800" b="1" dirty="0" err="1" smtClean="0">
                <a:effectLst/>
                <a:latin typeface="Book Antiqua" pitchFamily="18" charset="0"/>
              </a:rPr>
              <a:t>вайте</a:t>
            </a:r>
            <a:r>
              <a:rPr lang="ru-RU" sz="2800" b="1" dirty="0" smtClean="0">
                <a:effectLst/>
                <a:latin typeface="Book Antiqua" pitchFamily="18" charset="0"/>
              </a:rPr>
              <a:t> его сильные стороны. </a:t>
            </a:r>
            <a:endParaRPr lang="ru-RU" sz="2800" b="1" dirty="0" smtClean="0">
              <a:effectLst/>
              <a:latin typeface="Book Antiqua" pitchFamily="18" charset="0"/>
            </a:endParaRPr>
          </a:p>
        </p:txBody>
      </p:sp>
      <p:pic>
        <p:nvPicPr>
          <p:cNvPr id="4" name="Picture 4" descr="i?id=6955925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96752"/>
            <a:ext cx="2009775" cy="1617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G:\7 классы -эмоции\iCA1OISM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97152"/>
            <a:ext cx="1905000" cy="157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 smtClean="0">
                <a:latin typeface="Showcard Gothic" pitchFamily="82" charset="0"/>
              </a:rPr>
              <a:t>Секреты правильного общения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896544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effectLst/>
                <a:latin typeface="Book Antiqua" pitchFamily="18" charset="0"/>
              </a:rPr>
              <a:t>Помогайте подростку самостоятельно мыслить.</a:t>
            </a:r>
          </a:p>
          <a:p>
            <a:pPr>
              <a:lnSpc>
                <a:spcPct val="90000"/>
              </a:lnSpc>
            </a:pPr>
            <a:endParaRPr lang="ru-RU" sz="2200" b="1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200" b="1" dirty="0" smtClean="0">
                <a:effectLst/>
                <a:latin typeface="Book Antiqua" pitchFamily="18" charset="0"/>
              </a:rPr>
              <a:t>                  Уважайте </a:t>
            </a:r>
            <a:r>
              <a:rPr lang="ru-RU" sz="2200" b="1" dirty="0" smtClean="0">
                <a:effectLst/>
                <a:latin typeface="Book Antiqua" pitchFamily="18" charset="0"/>
              </a:rPr>
              <a:t>потребность в уединении, в личной </a:t>
            </a:r>
            <a:endParaRPr lang="ru-RU" sz="2200" b="1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200" b="1" dirty="0" smtClean="0">
                <a:latin typeface="Book Antiqua" pitchFamily="18" charset="0"/>
              </a:rPr>
              <a:t> </a:t>
            </a:r>
            <a:r>
              <a:rPr lang="ru-RU" sz="2200" b="1" dirty="0" smtClean="0">
                <a:latin typeface="Book Antiqua" pitchFamily="18" charset="0"/>
              </a:rPr>
              <a:t>                </a:t>
            </a:r>
            <a:r>
              <a:rPr lang="ru-RU" sz="2200" b="1" dirty="0" smtClean="0">
                <a:effectLst/>
                <a:latin typeface="Book Antiqua" pitchFamily="18" charset="0"/>
              </a:rPr>
              <a:t>  жизни</a:t>
            </a:r>
            <a:r>
              <a:rPr lang="ru-RU" sz="2200" b="1" dirty="0" smtClean="0">
                <a:effectLst/>
                <a:latin typeface="Book Antiqua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ru-RU" sz="2200" b="1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200" b="1" dirty="0" smtClean="0">
                <a:effectLst/>
                <a:latin typeface="Book Antiqua" pitchFamily="18" charset="0"/>
              </a:rPr>
              <a:t>Не ругайте его друзей или тех, с кем он встречается. </a:t>
            </a:r>
          </a:p>
          <a:p>
            <a:pPr>
              <a:lnSpc>
                <a:spcPct val="90000"/>
              </a:lnSpc>
            </a:pPr>
            <a:endParaRPr lang="ru-RU" sz="2200" b="1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200" b="1" dirty="0" smtClean="0">
                <a:latin typeface="Book Antiqua" pitchFamily="18" charset="0"/>
              </a:rPr>
              <a:t>Не навешивайте ярлыков типа  «Ты глупая и ленивая и никогда ничего не добьешься». </a:t>
            </a:r>
          </a:p>
          <a:p>
            <a:pPr>
              <a:lnSpc>
                <a:spcPct val="90000"/>
              </a:lnSpc>
            </a:pPr>
            <a:endParaRPr lang="ru-RU" sz="2200" b="1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200" b="1" dirty="0" smtClean="0">
                <a:effectLst/>
                <a:latin typeface="Book Antiqua" pitchFamily="18" charset="0"/>
              </a:rPr>
              <a:t>Учите подростка социально приемлемым</a:t>
            </a:r>
          </a:p>
          <a:p>
            <a:pPr>
              <a:lnSpc>
                <a:spcPct val="90000"/>
              </a:lnSpc>
              <a:buNone/>
            </a:pPr>
            <a:r>
              <a:rPr lang="ru-RU" sz="2200" b="1" dirty="0" smtClean="0">
                <a:effectLst/>
                <a:latin typeface="Book Antiqua" pitchFamily="18" charset="0"/>
              </a:rPr>
              <a:t> методам для самовыражения и</a:t>
            </a:r>
          </a:p>
          <a:p>
            <a:pPr>
              <a:lnSpc>
                <a:spcPct val="90000"/>
              </a:lnSpc>
              <a:buNone/>
            </a:pPr>
            <a:r>
              <a:rPr lang="ru-RU" sz="2200" b="1" dirty="0" smtClean="0">
                <a:effectLst/>
                <a:latin typeface="Book Antiqua" pitchFamily="18" charset="0"/>
              </a:rPr>
              <a:t> самоутверждения.</a:t>
            </a:r>
          </a:p>
          <a:p>
            <a:pPr>
              <a:lnSpc>
                <a:spcPct val="90000"/>
              </a:lnSpc>
            </a:pPr>
            <a:endParaRPr lang="ru-RU" sz="2200" b="1" i="1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ru-RU" b="1" dirty="0" smtClean="0">
              <a:effectLst/>
            </a:endParaRPr>
          </a:p>
        </p:txBody>
      </p:sp>
      <p:pic>
        <p:nvPicPr>
          <p:cNvPr id="4" name="Picture 4" descr="i?id=46611393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013176"/>
            <a:ext cx="2209800" cy="1463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9" descr="j04224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1512168" cy="1316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ru-RU" sz="5000" b="1" dirty="0" smtClean="0">
                <a:latin typeface="Showcard Gothic" pitchFamily="82" charset="0"/>
              </a:rPr>
              <a:t>Секреты правильного общения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effectLst/>
                <a:latin typeface="Book Antiqua" pitchFamily="18" charset="0"/>
              </a:rPr>
              <a:t>Избегайте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  <a:latin typeface="Book Antiqua" pitchFamily="18" charset="0"/>
              </a:rPr>
              <a:t>неоднозначных   высказываний; </a:t>
            </a:r>
          </a:p>
          <a:p>
            <a:pPr>
              <a:lnSpc>
                <a:spcPct val="90000"/>
              </a:lnSpc>
            </a:pPr>
            <a:endParaRPr lang="ru-RU" sz="2400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  <a:latin typeface="Book Antiqua" pitchFamily="18" charset="0"/>
              </a:rPr>
              <a:t>неоправданного применения силы и угроз для контроля за поведением подростков;</a:t>
            </a:r>
          </a:p>
          <a:p>
            <a:pPr>
              <a:lnSpc>
                <a:spcPct val="90000"/>
              </a:lnSpc>
            </a:pPr>
            <a:endParaRPr lang="ru-RU" sz="2400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  <a:latin typeface="Book Antiqua" pitchFamily="18" charset="0"/>
              </a:rPr>
              <a:t>громких фраз и проповедей;</a:t>
            </a:r>
          </a:p>
          <a:p>
            <a:pPr>
              <a:lnSpc>
                <a:spcPct val="90000"/>
              </a:lnSpc>
            </a:pPr>
            <a:endParaRPr lang="ru-RU" sz="2400" dirty="0" smtClean="0">
              <a:effectLst/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/>
                <a:latin typeface="Book Antiqua" pitchFamily="18" charset="0"/>
              </a:rPr>
              <a:t>крайностей: 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400" b="1" dirty="0" smtClean="0">
                <a:effectLst/>
                <a:latin typeface="Book Antiqua" pitchFamily="18" charset="0"/>
              </a:rPr>
              <a:t>неправильно давать полную свободу также, 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400" b="1" dirty="0" smtClean="0">
                <a:effectLst/>
                <a:latin typeface="Book Antiqua" pitchFamily="18" charset="0"/>
              </a:rPr>
              <a:t>как неверно и «закручивать» гайки.</a:t>
            </a:r>
          </a:p>
        </p:txBody>
      </p:sp>
      <p:pic>
        <p:nvPicPr>
          <p:cNvPr id="4" name="Picture 20" descr="i?id=3950008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12776"/>
            <a:ext cx="1934760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i?id=115532816-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717032"/>
            <a:ext cx="1845083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Умножение 7"/>
          <p:cNvSpPr/>
          <p:nvPr/>
        </p:nvSpPr>
        <p:spPr>
          <a:xfrm>
            <a:off x="6876256" y="4149080"/>
            <a:ext cx="792088" cy="720080"/>
          </a:xfrm>
          <a:prstGeom prst="mathMultiply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9" name="Умножение 8"/>
          <p:cNvSpPr/>
          <p:nvPr/>
        </p:nvSpPr>
        <p:spPr>
          <a:xfrm>
            <a:off x="6588224" y="1628800"/>
            <a:ext cx="1368152" cy="936104"/>
          </a:xfrm>
          <a:prstGeom prst="mathMultiply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41219_template">
  <a:themeElements>
    <a:clrScheme name="Стандартная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3" ma:contentTypeDescription="Create a new document." ma:contentTypeScope="" ma:versionID="2a5270fa24c9a38fa487f85340389844"/>
</file>

<file path=customXml/itemProps1.xml><?xml version="1.0" encoding="utf-8"?>
<ds:datastoreItem xmlns:ds="http://schemas.openxmlformats.org/officeDocument/2006/customXml" ds:itemID="{E26F662A-8662-4212-9D87-10BF813554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79C4A1-7D7A-44F4-9EC8-50956B401D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60E512-AE66-444C-BC24-A8A8F4CCFC3D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TP101941219_template</Template>
  <TotalTime>58</TotalTime>
  <Words>308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TP101941219_template</vt:lpstr>
      <vt:lpstr>Этот трудный  подростковый возраст</vt:lpstr>
      <vt:lpstr>Средний школьный возраст</vt:lpstr>
      <vt:lpstr>Проблемы среднего   школьного  возраста</vt:lpstr>
      <vt:lpstr>3  этап развития самостоятельности: «Пробую быть самостоятельным,  хотя не очень умею»  </vt:lpstr>
      <vt:lpstr>  Проблемы среднего   школьного  возраста </vt:lpstr>
      <vt:lpstr>ЗАКОН     РАЗВИТИЯ </vt:lpstr>
      <vt:lpstr>Секреты правильного общения</vt:lpstr>
      <vt:lpstr>Секреты правильного общения</vt:lpstr>
      <vt:lpstr>Секреты правильного общения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*</dc:creator>
  <cp:lastModifiedBy>Остана</cp:lastModifiedBy>
  <cp:revision>10</cp:revision>
  <dcterms:created xsi:type="dcterms:W3CDTF">2010-12-12T04:52:24Z</dcterms:created>
  <dcterms:modified xsi:type="dcterms:W3CDTF">2011-11-23T12:04:35Z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TC101941220</vt:lpwstr>
  </property>
  <property fmtid="{D5CDD505-2E9C-101B-9397-08002B2CF9AE}" pid="3" name="_MsoHelpTopicId">
    <vt:lpwstr/>
  </property>
</Properties>
</file>