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5" r:id="rId8"/>
    <p:sldId id="262" r:id="rId9"/>
    <p:sldId id="292" r:id="rId10"/>
    <p:sldId id="270" r:id="rId11"/>
    <p:sldId id="271" r:id="rId12"/>
    <p:sldId id="269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7193F7-B316-4F9E-B972-BEA909B835E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14700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r"/>
            <a:r>
              <a:rPr lang="ru-RU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Компьютерная зависимость подростков</a:t>
            </a:r>
            <a:endParaRPr lang="ru-RU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 descr="http://www.skelbiu.ie/wp-content/uploads/classipress/patikimas-meistras-k-1096093239.jpg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748" y="3501008"/>
            <a:ext cx="4032448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омпьютерная зависимость у подрост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43815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Симптомы психологической  зависимости от </a:t>
            </a:r>
            <a:r>
              <a:rPr lang="ru-RU" b="1" dirty="0" err="1" smtClean="0">
                <a:solidFill>
                  <a:srgbClr val="FFFF00"/>
                </a:solidFill>
              </a:rPr>
              <a:t>пк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196752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/>
          </a:p>
          <a:p>
            <a:pPr lvl="0"/>
            <a:r>
              <a:rPr lang="ru-RU" dirty="0" smtClean="0"/>
              <a:t>Х</a:t>
            </a:r>
            <a:r>
              <a:rPr lang="ru-RU" sz="2000" dirty="0" smtClean="0"/>
              <a:t>орошее самочувствие или эйфория за компьютером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988840"/>
            <a:ext cx="849694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Невозможность остановиться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780928"/>
            <a:ext cx="849694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Увеличение количества времени, проводимого за компьютером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573016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Ощущение пустоты, депрессии, раздражения при нахождении не за компьютером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4365104"/>
            <a:ext cx="849694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Ложь членам семьи о своей деятельности за компьютером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5157192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Пренебрежение семьей и друзьями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5949280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Проблемы с работой или учебой</a:t>
            </a:r>
            <a:endParaRPr lang="ru-RU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Физической симптомы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зависимости от </a:t>
            </a:r>
            <a:r>
              <a:rPr lang="ru-RU" b="1" dirty="0" err="1" smtClean="0">
                <a:solidFill>
                  <a:srgbClr val="FFFF00"/>
                </a:solidFill>
              </a:rPr>
              <a:t>пк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196752"/>
            <a:ext cx="8496944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/>
          </a:p>
          <a:p>
            <a:pPr lvl="0"/>
            <a:r>
              <a:rPr lang="ru-RU" sz="2000" dirty="0" smtClean="0"/>
              <a:t>Синдром карпального канала (туннельное поражение нервных стволов руки, связанное с длительным перенапряжением мышц)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988840"/>
            <a:ext cx="8496944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Нерегулярное питание, пропуск приемов пищи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780928"/>
            <a:ext cx="8496944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Головные боли по типу мигрени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573016"/>
            <a:ext cx="849694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Боли в спине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4365104"/>
            <a:ext cx="8496944" cy="7200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Сухость в глазах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5157192"/>
            <a:ext cx="8496944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Пренебрежение личной гигиеной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5949280"/>
            <a:ext cx="849694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Расстройства сна, изменение режима сна</a:t>
            </a:r>
            <a:endParaRPr lang="ru-RU" sz="2000" dirty="0"/>
          </a:p>
        </p:txBody>
      </p:sp>
      <p:pic>
        <p:nvPicPr>
          <p:cNvPr id="10" name="Рисунок 9" descr="Это сладкая компьютерная зависимость! Рисунок с сайта http://develop4you.ru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49416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опасности компьютерной зависимости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196752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/>
          </a:p>
          <a:p>
            <a:pPr lvl="0"/>
            <a:r>
              <a:rPr lang="ru-RU" sz="2000" dirty="0" smtClean="0"/>
              <a:t>Компьютер, главным объектом для общения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988840"/>
            <a:ext cx="849694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В процессе игр, или нахождения в интернете ребенок теряет контроль за временем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780928"/>
            <a:ext cx="849694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Ребенок может проявлять агрессию, в случае лишения его доступа к компьютерным играм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573016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Вседозволенность и простота достижения цели в играх может повлиять на уверенность ребенка, что и в реальной жизни можно «заново начать» игру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4365104"/>
            <a:ext cx="849694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Из-за пренебрежительного отношения к еде может возникать недостаточность витаминов и минералов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5157192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Непрерывное нахождение перед монитором может вызвать нарушение зрения, снижение иммунитета, головные боли, усталость, бессонницу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5949280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Взрослым зачастую удобно, что ребенок занят и не отвлекает их  просьбами. Часто такие взрослые сами зависимы от ПК и интернета</a:t>
            </a:r>
            <a:endParaRPr lang="ru-RU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Советы родителям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196752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/>
          </a:p>
          <a:p>
            <a:pPr lvl="0" algn="ctr"/>
            <a:r>
              <a:rPr lang="ru-RU" sz="2800" dirty="0" smtClean="0"/>
              <a:t>Комфорт и удобство рабочего места</a:t>
            </a:r>
          </a:p>
          <a:p>
            <a:pPr algn="ctr"/>
            <a:endParaRPr lang="ru-RU" sz="2400" dirty="0"/>
          </a:p>
        </p:txBody>
      </p:sp>
      <p:pic>
        <p:nvPicPr>
          <p:cNvPr id="11" name="Рисунок 10" descr="http://familymebel.ru/images/img3/pravilno2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7128792" cy="3987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Советы родителям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196752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/>
          </a:p>
          <a:p>
            <a:pPr lvl="0" algn="ctr"/>
            <a:r>
              <a:rPr lang="ru-RU" sz="2800" dirty="0" smtClean="0"/>
              <a:t>Гимнастика для глаз</a:t>
            </a:r>
          </a:p>
          <a:p>
            <a:pPr algn="ctr"/>
            <a:endParaRPr lang="ru-RU" sz="2400" dirty="0"/>
          </a:p>
        </p:txBody>
      </p:sp>
      <p:pic>
        <p:nvPicPr>
          <p:cNvPr id="6" name="Picture 23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1736725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1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348880"/>
            <a:ext cx="1758642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2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348880"/>
            <a:ext cx="1728192" cy="183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4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293096"/>
            <a:ext cx="3168352" cy="2240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Советы по безопасности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для детей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1196752"/>
            <a:ext cx="8784976" cy="5472608"/>
          </a:xfrm>
          <a:prstGeom prst="roundRect">
            <a:avLst>
              <a:gd name="adj" fmla="val 89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Создайте список домашних правил посещения Интернет при участии детей и требуйте его выполнения; </a:t>
            </a:r>
          </a:p>
          <a:p>
            <a:endParaRPr lang="ru-RU" sz="24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Установите временное ограничение на Интернет для детей,</a:t>
            </a:r>
          </a:p>
          <a:p>
            <a:pPr eaLnBrk="0" hangingPunct="0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следите за его соблюдением; </a:t>
            </a:r>
          </a:p>
          <a:p>
            <a:pPr eaLnBrk="0" hangingPunct="0"/>
            <a:endParaRPr lang="ru-RU" sz="24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Покажите ребенку, что вы наблюдаете за ним не потому что вам это хочется, а потому что вы беспокоитесь о его безопасности и всегда готовы ему помочь; </a:t>
            </a:r>
          </a:p>
          <a:p>
            <a:pPr eaLnBrk="0" hangingPunct="0"/>
            <a:endParaRPr lang="ru-RU" sz="24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 забывайте беседовать с детьми об их друзьях в Интернет; </a:t>
            </a:r>
            <a:endParaRPr lang="ru-RU" sz="24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196752"/>
            <a:ext cx="8784976" cy="5472608"/>
          </a:xfrm>
          <a:prstGeom prst="roundRect">
            <a:avLst>
              <a:gd name="adj" fmla="val 89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Настаивайте, чтобы дети никогда не соглашались на личные встречи </a:t>
            </a:r>
          </a:p>
          <a:p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друзьями по Интернет; </a:t>
            </a:r>
          </a:p>
          <a:p>
            <a:endParaRPr lang="ru-RU" sz="20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Позволяйте детям заходить только на сайты из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белого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списка, 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который создайте вместе с ними; </a:t>
            </a:r>
          </a:p>
          <a:p>
            <a:pPr eaLnBrk="0" hangingPunct="0"/>
            <a:endParaRPr lang="ru-RU" sz="20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Приучите детей никогда не выдавать личную информацию средствами 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электронной почты, чатов, систем мгновенного обмена сообщениями, 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регистрационных форм, личных профилей и при регистрации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конкурсы в Интернет; </a:t>
            </a:r>
          </a:p>
          <a:p>
            <a:pPr eaLnBrk="0" hangingPunct="0"/>
            <a:endParaRPr lang="ru-RU" sz="20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Приучите детей не загружать программы без вашего разрешения.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Объясните им, что они могут случайно загрузить вирусы или другое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нежелательное программное обеспечение; </a:t>
            </a:r>
            <a:endParaRPr lang="ru-RU" sz="11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Зависимость от ПК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глазами детей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 Елены Воронковой / Лицей №5 г. Мценска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14553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Рисунок Антона Кирюхина / Однолуковская школа, Болховский район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312368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исунок Евгении Мельниковой / Струковская школа, Болховский район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00800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Рисунок Дарьи Селиной / средня школа №5 г. Ливны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44816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Рисунок Оли Макариной / Гимназия г. Болхова"/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44816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Рисунок Полины Ушаковой / Колпнянский лицей"/>
          <p:cNvPicPr/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44816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Рисунок Крупского Ильи / школа №31 г. Орла"/>
          <p:cNvPicPr/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44816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860032" y="260648"/>
            <a:ext cx="3960440" cy="6336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Глаза устали от экрана,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снова пялюсь в монитор.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Спроси, зачем мне это надо,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Да, понимаю, перебор…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оторваться нету силы,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словно зомби у ПК…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в НЕТЕ все как пассажиры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Застряли, дать бы нам пинка.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Неизлечимая зараза,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Проклятый этот Интернет.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в предвкушении экстаза,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 ничего милее нет.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продолжаться так не может,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Ведь должен быть всему предел.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Здоровье нам, друзья, дороже,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Еще есть куча разных дел.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likar.info/pictures_ckfinder/images/Depositphotos_4461142_S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248472" cy="386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148064" y="692696"/>
            <a:ext cx="3528392" cy="46085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rgbClr val="0A0606"/>
                </a:solidFill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sz="2800" dirty="0" smtClean="0">
                <a:solidFill>
                  <a:srgbClr val="0A0606"/>
                </a:solidFill>
                <a:latin typeface="Times New Roman" pitchFamily="18" charset="0"/>
                <a:cs typeface="Times New Roman" pitchFamily="18" charset="0"/>
              </a:rPr>
              <a:t>- электронная вычислительная машина (ЭВМ), предназначенная для обработки, хранения, изменения различной информации</a:t>
            </a:r>
            <a:r>
              <a:rPr lang="ru-RU" sz="2800" dirty="0" smtClean="0">
                <a:solidFill>
                  <a:srgbClr val="0A0606"/>
                </a:solidFill>
                <a:latin typeface="+mj-lt"/>
              </a:rPr>
              <a:t>.</a:t>
            </a:r>
            <a:endParaRPr lang="ru-RU" sz="2800" dirty="0">
              <a:latin typeface="+mj-lt"/>
            </a:endParaRPr>
          </a:p>
        </p:txBody>
      </p:sp>
      <p:pic>
        <p:nvPicPr>
          <p:cNvPr id="4" name="Рисунок 3" descr="http://cs9635.vkontakte.ru/u53781982/-6/x_a73638f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3744416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556792"/>
            <a:ext cx="3744416" cy="4536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Компьютер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такая  машина, которая предназначена для решения проблем, которых бы у вас не было, если бы вы не имели компьютер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gradFill>
            <a:gsLst>
              <a:gs pos="0">
                <a:srgbClr val="00B05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Актуальность темы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556792"/>
            <a:ext cx="8064896" cy="25922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Сегодня 90% выпускников оканчивают школу с хроническими заболеваниями, в том числе с резким  ухудшением зрения. Это происходит еще и потому, что подросток слишком много времени проводит за компьютером.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4797152"/>
            <a:ext cx="8064896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Отрицательное влияния компьютера на организм подростка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Что такое компьютерная зависимость?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1124744"/>
            <a:ext cx="5256584" cy="5472608"/>
          </a:xfrm>
          <a:prstGeom prst="roundRect">
            <a:avLst>
              <a:gd name="adj" fmla="val 86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Сам термин «компьютерная зависимость» появился в 1990году, когда развитие компьютерных технологий набрало бешеный темп. Психологи называют компьютерную зависимость разновидностью эмоциональной зависимости, очень похожей на </a:t>
            </a:r>
            <a:r>
              <a:rPr lang="ru-RU" sz="2000" b="1" dirty="0" err="1" smtClean="0"/>
              <a:t>алко</a:t>
            </a:r>
            <a:r>
              <a:rPr lang="ru-RU" sz="2000" b="1" dirty="0" smtClean="0"/>
              <a:t> – и   </a:t>
            </a:r>
            <a:r>
              <a:rPr lang="ru-RU" sz="2000" b="1" dirty="0" err="1" smtClean="0"/>
              <a:t>нарко</a:t>
            </a:r>
            <a:r>
              <a:rPr lang="ru-RU" sz="2000" b="1" dirty="0" smtClean="0"/>
              <a:t> - зависимость. Она провоцирует ребенка погрузиться в свой вымышленный мир, поверить в собственную легенду о себе и настолько сжиться с ней, что становится практически невозможно нормально существовать в реальном мире. Можно сказать, что это заболевание приводит к раздвоению личности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168352" cy="3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 anchor="t"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Кого затрагивает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компьютерная зависимость?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FF00"/>
                </a:solidFill>
              </a:rPr>
              <a:t>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4221088"/>
            <a:ext cx="8640960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Изначально эта болезнь проявлялась у взрослых людей, но позже все чаще появляется и у детей и подростков. Чаще всего </a:t>
            </a:r>
            <a:r>
              <a:rPr lang="ru-RU" sz="2400" i="1" dirty="0" smtClean="0"/>
              <a:t>компьютерная зависимость</a:t>
            </a:r>
            <a:r>
              <a:rPr lang="ru-RU" sz="2400" dirty="0" smtClean="0"/>
              <a:t> встречается у детей в возрасте 12-16 лет, обычно это дети с сильно завышенной или заниженной самооценкой.</a:t>
            </a:r>
            <a:endParaRPr lang="ru-RU" sz="2400" dirty="0"/>
          </a:p>
        </p:txBody>
      </p:sp>
      <p:pic>
        <p:nvPicPr>
          <p:cNvPr id="5" name="Рисунок 4" descr="Подросток у компьютера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733428" cy="2754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http://talk.readmas.ru/images/kompyuternye_igry_za_i_proti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627784" y="3717032"/>
            <a:ext cx="3960440" cy="2952328"/>
          </a:xfrm>
          <a:prstGeom prst="roundRect">
            <a:avLst>
              <a:gd name="adj" fmla="val 99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формируется зависимость?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3040" y="1196752"/>
            <a:ext cx="8173416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0A0606"/>
                </a:solidFill>
                <a:latin typeface="+mj-lt"/>
              </a:rPr>
              <a:t>Мозг каждого человека снабжен центром удовольствия. Если виртуальщика оттащить от компьютера на 2 часа и более он, подобно алкоголику, страдающему от похмелья, испытывает абстинентный синдром. </a:t>
            </a:r>
          </a:p>
          <a:p>
            <a:pPr algn="ctr"/>
            <a:endParaRPr lang="ru-RU" dirty="0"/>
          </a:p>
        </p:txBody>
      </p:sp>
      <p:pic>
        <p:nvPicPr>
          <p:cNvPr id="3076" name="Picture 4" descr="http://scienceblog.ru/wp-content/uploads/2009/09/memo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67240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ОСНОВНЫЕ ТИПЫ КОМПЬЮТЕРНОЙ ЗАВИСИМОСТИ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988840"/>
            <a:ext cx="4104456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0606"/>
                </a:solidFill>
              </a:rPr>
              <a:t>Зависимость от Интернета (сетеголизм)</a:t>
            </a:r>
            <a:r>
              <a:rPr lang="ru-RU" sz="2800" dirty="0" smtClean="0">
                <a:solidFill>
                  <a:srgbClr val="0A0606"/>
                </a:solidFill>
              </a:rPr>
              <a:t> </a:t>
            </a:r>
            <a:endParaRPr lang="ru-RU" sz="2800" b="1" dirty="0" smtClean="0">
              <a:solidFill>
                <a:srgbClr val="0A0606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984" y="4869160"/>
            <a:ext cx="4392488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0606"/>
                </a:solidFill>
              </a:rPr>
              <a:t>Зависимость от компьютерных игр (кибераддикция)</a:t>
            </a:r>
            <a:r>
              <a:rPr lang="ru-RU" sz="2800" dirty="0" smtClean="0">
                <a:solidFill>
                  <a:srgbClr val="0A0606"/>
                </a:solidFill>
              </a:rPr>
              <a:t> </a:t>
            </a:r>
          </a:p>
          <a:p>
            <a:pPr algn="ctr"/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2636912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642996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Общие признаки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зависимости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196752"/>
            <a:ext cx="84969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/>
              <a:t>пренебрежение важными вещами в жизни из-за зависимого поведения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2348880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/>
              <a:t>разрушение отношений зависимого человека со значимыми людьми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0206" y="3462048"/>
            <a:ext cx="849694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/>
              <a:t>раздражение или разочарование по отношению к значимым для него людям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0206" y="4509120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/>
              <a:t>скрытность или раздражительность, когда люди критикуют это поведение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5589240"/>
            <a:ext cx="849694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/>
              <a:t>чувство вины или беспокойства относительно этого поведения,</a:t>
            </a:r>
            <a:br>
              <a:rPr lang="ru-RU" sz="2000" dirty="0"/>
            </a:br>
            <a:r>
              <a:rPr lang="ru-RU" sz="2000" dirty="0"/>
              <a:t>безуспешные попытки сокращать время, проводимое за играми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945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2182</TotalTime>
  <Words>659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Компьютерная зависимость подростков</vt:lpstr>
      <vt:lpstr>Слайд 2</vt:lpstr>
      <vt:lpstr>Слайд 3</vt:lpstr>
      <vt:lpstr>Актуальность темы</vt:lpstr>
      <vt:lpstr>Что такое компьютерная зависимость?</vt:lpstr>
      <vt:lpstr>Кого затрагивает  компьютерная зависимость?  </vt:lpstr>
      <vt:lpstr>Как формируется зависимость? </vt:lpstr>
      <vt:lpstr>ОСНОВНЫЕ ТИПЫ КОМПЬЮТЕРНОЙ ЗАВИСИМОСТИ </vt:lpstr>
      <vt:lpstr>Общие признаки зависимости</vt:lpstr>
      <vt:lpstr>Симптомы психологической  зависимости от пк</vt:lpstr>
      <vt:lpstr>Физической симптомы зависимости от пк</vt:lpstr>
      <vt:lpstr>опасности компьютерной зависимости</vt:lpstr>
      <vt:lpstr>Советы родителям</vt:lpstr>
      <vt:lpstr>Советы родителям</vt:lpstr>
      <vt:lpstr>Советы по безопасности  для детей </vt:lpstr>
      <vt:lpstr>Зависимость от ПК  глазами детей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зависимость подростков</dc:title>
  <dc:creator>1</dc:creator>
  <cp:lastModifiedBy>Владелец</cp:lastModifiedBy>
  <cp:revision>27</cp:revision>
  <dcterms:created xsi:type="dcterms:W3CDTF">2012-11-09T09:30:44Z</dcterms:created>
  <dcterms:modified xsi:type="dcterms:W3CDTF">2014-01-14T05:13:07Z</dcterms:modified>
  <cp:category>психология</cp:category>
</cp:coreProperties>
</file>