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7" r:id="rId4"/>
    <p:sldId id="260" r:id="rId5"/>
    <p:sldId id="261" r:id="rId6"/>
    <p:sldId id="262" r:id="rId7"/>
    <p:sldId id="259" r:id="rId8"/>
    <p:sldId id="263" r:id="rId9"/>
    <p:sldId id="264" r:id="rId10"/>
    <p:sldId id="268" r:id="rId11"/>
    <p:sldId id="269" r:id="rId12"/>
    <p:sldId id="270" r:id="rId13"/>
    <p:sldId id="265" r:id="rId14"/>
    <p:sldId id="266"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83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37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7D73F7AC-01D7-4293-BCB7-1D3D9BCEA2F3}" type="datetimeFigureOut">
              <a:rPr lang="ru-RU" smtClean="0"/>
              <a:pPr/>
              <a:t>05.12.2014</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7A1E4D75-5ED0-497A-8008-91FA1DA5DF4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D73F7AC-01D7-4293-BCB7-1D3D9BCEA2F3}" type="datetimeFigureOut">
              <a:rPr lang="ru-RU" smtClean="0"/>
              <a:pPr/>
              <a:t>05.12.2014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A1E4D75-5ED0-497A-8008-91FA1DA5DF4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D73F7AC-01D7-4293-BCB7-1D3D9BCEA2F3}" type="datetimeFigureOut">
              <a:rPr lang="ru-RU" smtClean="0"/>
              <a:pPr/>
              <a:t>05.12.2014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A1E4D75-5ED0-497A-8008-91FA1DA5DF4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7D73F7AC-01D7-4293-BCB7-1D3D9BCEA2F3}" type="datetimeFigureOut">
              <a:rPr lang="ru-RU" smtClean="0"/>
              <a:pPr/>
              <a:t>05.12.2014</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7A1E4D75-5ED0-497A-8008-91FA1DA5DF4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7D73F7AC-01D7-4293-BCB7-1D3D9BCEA2F3}" type="datetimeFigureOut">
              <a:rPr lang="ru-RU" smtClean="0"/>
              <a:pPr/>
              <a:t>05.12.2014</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7A1E4D75-5ED0-497A-8008-91FA1DA5DF43}"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7D73F7AC-01D7-4293-BCB7-1D3D9BCEA2F3}" type="datetimeFigureOut">
              <a:rPr lang="ru-RU" smtClean="0"/>
              <a:pPr/>
              <a:t>05.12.2014</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A1E4D75-5ED0-497A-8008-91FA1DA5DF4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7D73F7AC-01D7-4293-BCB7-1D3D9BCEA2F3}" type="datetimeFigureOut">
              <a:rPr lang="ru-RU" smtClean="0"/>
              <a:pPr/>
              <a:t>05.12.2014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7A1E4D75-5ED0-497A-8008-91FA1DA5DF43}"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7D73F7AC-01D7-4293-BCB7-1D3D9BCEA2F3}" type="datetimeFigureOut">
              <a:rPr lang="ru-RU" smtClean="0"/>
              <a:pPr/>
              <a:t>05.12.2014</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A1E4D75-5ED0-497A-8008-91FA1DA5DF4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7D73F7AC-01D7-4293-BCB7-1D3D9BCEA2F3}" type="datetimeFigureOut">
              <a:rPr lang="ru-RU" smtClean="0"/>
              <a:pPr/>
              <a:t>05.12.2014</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A1E4D75-5ED0-497A-8008-91FA1DA5DF4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7D73F7AC-01D7-4293-BCB7-1D3D9BCEA2F3}" type="datetimeFigureOut">
              <a:rPr lang="ru-RU" smtClean="0"/>
              <a:pPr/>
              <a:t>05.12.2014</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A1E4D75-5ED0-497A-8008-91FA1DA5DF4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7D73F7AC-01D7-4293-BCB7-1D3D9BCEA2F3}" type="datetimeFigureOut">
              <a:rPr lang="ru-RU" smtClean="0"/>
              <a:pPr/>
              <a:t>05.12.2014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A1E4D75-5ED0-497A-8008-91FA1DA5DF43}"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D73F7AC-01D7-4293-BCB7-1D3D9BCEA2F3}" type="datetimeFigureOut">
              <a:rPr lang="ru-RU" smtClean="0"/>
              <a:pPr/>
              <a:t>05.12.2014</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A1E4D75-5ED0-497A-8008-91FA1DA5DF43}"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6.xml"/><Relationship Id="rId5" Type="http://schemas.openxmlformats.org/officeDocument/2006/relationships/image" Target="../media/image21.jpeg"/><Relationship Id="rId4" Type="http://schemas.openxmlformats.org/officeDocument/2006/relationships/image" Target="../media/image20.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6.xml"/><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6.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a:bodyPr>
          <a:lstStyle/>
          <a:p>
            <a:pPr algn="ctr"/>
            <a:r>
              <a:rPr lang="ru-RU" sz="4800" b="1" dirty="0" smtClean="0">
                <a:solidFill>
                  <a:srgbClr val="C00000"/>
                </a:solidFill>
              </a:rPr>
              <a:t>СИЛА Толерантности</a:t>
            </a:r>
            <a:endParaRPr lang="ru-RU" sz="4800" b="1" dirty="0">
              <a:solidFill>
                <a:srgbClr val="C00000"/>
              </a:solidFill>
            </a:endParaRPr>
          </a:p>
        </p:txBody>
      </p:sp>
      <p:pic>
        <p:nvPicPr>
          <p:cNvPr id="31746" name="Picture 2" descr="http://im0-tub-ru.yandex.net/i?id=aeda9e78d077db19c34e45591580b8b5-80-144&amp;n=21"/>
          <p:cNvPicPr>
            <a:picLocks noChangeAspect="1" noChangeArrowheads="1"/>
          </p:cNvPicPr>
          <p:nvPr/>
        </p:nvPicPr>
        <p:blipFill>
          <a:blip r:embed="rId2"/>
          <a:srcRect t="5000" b="4999"/>
          <a:stretch>
            <a:fillRect/>
          </a:stretch>
        </p:blipFill>
        <p:spPr bwMode="auto">
          <a:xfrm>
            <a:off x="2000232" y="1500174"/>
            <a:ext cx="5085294" cy="3857652"/>
          </a:xfrm>
          <a:prstGeom prst="rect">
            <a:avLst/>
          </a:prstGeom>
          <a:ln>
            <a:noFill/>
          </a:ln>
          <a:effectLst>
            <a:reflection blurRad="6350" stA="52000" endA="300" endPos="35000" dir="5400000" sy="-100000" algn="bl" rotWithShape="0"/>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0" y="0"/>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Задумайтесь над этим</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1" i="0" u="sng"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Большинство автомобилей  – японские.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1" i="0" u="sng"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Кофе, который мы пьем каждое утро  – бразильский.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1" i="0" u="sng"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Цифры нашего счета – арабские.</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1" i="0" u="sng"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Буквы– латинские.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1" i="0" u="sng"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Одежда – китайская.</a:t>
            </a:r>
          </a:p>
          <a:p>
            <a:pPr marL="0" marR="0" lvl="0" indent="0" algn="l" defTabSz="914400" rtl="0" eaLnBrk="0" fontAlgn="base" latinLnBrk="0" hangingPunct="0">
              <a:lnSpc>
                <a:spcPct val="100000"/>
              </a:lnSpc>
              <a:spcBef>
                <a:spcPct val="0"/>
              </a:spcBef>
              <a:spcAft>
                <a:spcPct val="0"/>
              </a:spcAft>
              <a:buClrTx/>
              <a:buSzTx/>
              <a:buFontTx/>
              <a:buNone/>
              <a:tabLst/>
            </a:pPr>
            <a:endParaRPr lang="ru-RU" sz="2800" b="1" u="sng" dirty="0">
              <a:solidFill>
                <a:schemeClr val="accent6">
                  <a:lumMod val="50000"/>
                </a:schemeClr>
              </a:solidFill>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ru-RU" sz="2800" b="1" i="1" dirty="0" smtClean="0">
                <a:solidFill>
                  <a:srgbClr val="FF0000"/>
                </a:solidFill>
                <a:latin typeface="Times New Roman" pitchFamily="18" charset="0"/>
                <a:cs typeface="Times New Roman" pitchFamily="18" charset="0"/>
              </a:rPr>
              <a:t>Все существующие у тебя блага созданы людьми разных национальностей.</a:t>
            </a:r>
            <a:endParaRPr kumimoji="0" lang="ru-RU" sz="4000" b="1" i="1" strike="noStrike" cap="none" normalizeH="0" baseline="0" dirty="0" smtClean="0">
              <a:ln>
                <a:noFill/>
              </a:ln>
              <a:solidFill>
                <a:srgbClr val="FF0000"/>
              </a:solidFill>
              <a:effectLst/>
              <a:latin typeface="Times New Roman" pitchFamily="18" charset="0"/>
              <a:cs typeface="Times New Roman" pitchFamily="18" charset="0"/>
            </a:endParaRPr>
          </a:p>
        </p:txBody>
      </p:sp>
      <p:pic>
        <p:nvPicPr>
          <p:cNvPr id="37891" name="Picture 3" descr="http://im1-tub-ru.yandex.net/i?id=d3bc0c1d5b9824e61b40aec776442672-19-144&amp;n=21"/>
          <p:cNvPicPr>
            <a:picLocks noChangeAspect="1" noChangeArrowheads="1"/>
          </p:cNvPicPr>
          <p:nvPr/>
        </p:nvPicPr>
        <p:blipFill>
          <a:blip r:embed="rId2"/>
          <a:srcRect/>
          <a:stretch>
            <a:fillRect/>
          </a:stretch>
        </p:blipFill>
        <p:spPr bwMode="auto">
          <a:xfrm>
            <a:off x="2143108" y="4367280"/>
            <a:ext cx="3000396" cy="2239102"/>
          </a:xfrm>
          <a:prstGeom prst="rect">
            <a:avLst/>
          </a:prstGeom>
          <a:noFill/>
        </p:spPr>
      </p:pic>
      <p:pic>
        <p:nvPicPr>
          <p:cNvPr id="37893" name="Picture 5" descr="http://im1-tub-ru.yandex.net/i?id=c5c006aa0779f1a850e232c6c597d26a-69-144&amp;n=21"/>
          <p:cNvPicPr>
            <a:picLocks noChangeAspect="1" noChangeArrowheads="1"/>
          </p:cNvPicPr>
          <p:nvPr/>
        </p:nvPicPr>
        <p:blipFill>
          <a:blip r:embed="rId3">
            <a:clrChange>
              <a:clrFrom>
                <a:srgbClr val="FEFEFE"/>
              </a:clrFrom>
              <a:clrTo>
                <a:srgbClr val="FEFEFE">
                  <a:alpha val="0"/>
                </a:srgbClr>
              </a:clrTo>
            </a:clrChange>
          </a:blip>
          <a:srcRect/>
          <a:stretch>
            <a:fillRect/>
          </a:stretch>
        </p:blipFill>
        <p:spPr bwMode="auto">
          <a:xfrm>
            <a:off x="357158" y="3929066"/>
            <a:ext cx="1600200" cy="1428750"/>
          </a:xfrm>
          <a:prstGeom prst="rect">
            <a:avLst/>
          </a:prstGeom>
          <a:noFill/>
        </p:spPr>
      </p:pic>
      <p:pic>
        <p:nvPicPr>
          <p:cNvPr id="37895" name="Picture 7" descr="http://im3-tub-ru.yandex.net/i?id=3e791af80620a3936a7643ce45af3772-126-144&amp;n=21"/>
          <p:cNvPicPr>
            <a:picLocks noChangeAspect="1" noChangeArrowheads="1"/>
          </p:cNvPicPr>
          <p:nvPr/>
        </p:nvPicPr>
        <p:blipFill>
          <a:blip r:embed="rId4"/>
          <a:srcRect/>
          <a:stretch>
            <a:fillRect/>
          </a:stretch>
        </p:blipFill>
        <p:spPr bwMode="auto">
          <a:xfrm>
            <a:off x="6143636" y="3643314"/>
            <a:ext cx="2857520" cy="2143140"/>
          </a:xfrm>
          <a:prstGeom prst="rect">
            <a:avLst/>
          </a:prstGeom>
          <a:noFill/>
        </p:spPr>
      </p:pic>
      <p:pic>
        <p:nvPicPr>
          <p:cNvPr id="37897" name="Picture 9" descr="http://im3-tub-ru.yandex.net/i?id=8ac81540e8d6c5eb3eccc7560e662191-40-144&amp;n=2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6215074" y="1643050"/>
            <a:ext cx="1428750" cy="142875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0" y="0"/>
            <a:ext cx="9144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9875" algn="just" defTabSz="914400" rtl="0" eaLnBrk="1" fontAlgn="base" latinLnBrk="0" hangingPunct="1">
              <a:lnSpc>
                <a:spcPct val="100000"/>
              </a:lnSpc>
              <a:spcBef>
                <a:spcPct val="0"/>
              </a:spcBef>
              <a:spcAft>
                <a:spcPct val="0"/>
              </a:spcAft>
              <a:buClrTx/>
              <a:buSzTx/>
              <a:buFontTx/>
              <a:buNone/>
              <a:tabLst/>
            </a:pPr>
            <a:endParaRPr kumimoji="0" lang="ru-RU" sz="20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endParaRPr>
          </a:p>
          <a:p>
            <a:pPr marL="0" marR="0" lvl="0" indent="269875" algn="just" defTabSz="914400" rtl="0" eaLnBrk="1" fontAlgn="base" latinLnBrk="0" hangingPunct="1">
              <a:lnSpc>
                <a:spcPct val="100000"/>
              </a:lnSpc>
              <a:spcBef>
                <a:spcPct val="0"/>
              </a:spcBef>
              <a:spcAft>
                <a:spcPct val="0"/>
              </a:spcAft>
              <a:buClrTx/>
              <a:buSzTx/>
              <a:buFontTx/>
              <a:buNone/>
              <a:tabLst/>
            </a:pPr>
            <a:endParaRPr lang="ru-RU" sz="2000" b="1" i="1" dirty="0">
              <a:solidFill>
                <a:srgbClr val="002060"/>
              </a:solidFill>
              <a:latin typeface="Times New Roman" pitchFamily="18" charset="0"/>
              <a:ea typeface="Calibri" pitchFamily="34" charset="0"/>
              <a:cs typeface="Times New Roman" pitchFamily="18" charset="0"/>
            </a:endParaRPr>
          </a:p>
          <a:p>
            <a:pPr marL="0" marR="0" lvl="0" indent="269875" algn="just" defTabSz="914400" rtl="0" eaLnBrk="1" fontAlgn="base" latinLnBrk="0" hangingPunct="1">
              <a:lnSpc>
                <a:spcPct val="100000"/>
              </a:lnSpc>
              <a:spcBef>
                <a:spcPct val="0"/>
              </a:spcBef>
              <a:spcAft>
                <a:spcPct val="0"/>
              </a:spcAft>
              <a:buClrTx/>
              <a:buSzTx/>
              <a:buFontTx/>
              <a:buNone/>
              <a:tabLst/>
            </a:pPr>
            <a:r>
              <a:rPr kumimoji="0" lang="ru-RU" sz="36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Схема достойного выхода из ситуации: </a:t>
            </a:r>
            <a:endParaRPr kumimoji="0" lang="ru-RU" sz="2000" b="1" i="1" u="none" strike="noStrike" cap="none" normalizeH="0" baseline="0" dirty="0" smtClean="0">
              <a:ln>
                <a:noFill/>
              </a:ln>
              <a:solidFill>
                <a:srgbClr val="C00000"/>
              </a:solidFill>
              <a:effectLst/>
              <a:latin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ru-RU" sz="20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a:t>
            </a:r>
            <a:r>
              <a:rPr kumimoji="0" lang="ru-RU" sz="32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Начни разговор с конкретного и точного описания ситуации, которая тебя не устраивает.</a:t>
            </a:r>
            <a:endParaRPr kumimoji="0" lang="ru-RU" b="1" i="1" u="none" strike="noStrike" cap="none" normalizeH="0" baseline="0" dirty="0" smtClean="0">
              <a:ln>
                <a:noFill/>
              </a:ln>
              <a:solidFill>
                <a:srgbClr val="002060"/>
              </a:solidFill>
              <a:effectLst/>
              <a:latin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ru-RU" sz="32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Вырази чувства, возникшие у тебя в связи с этой ситуацией и поведением человека.</a:t>
            </a:r>
            <a:endParaRPr kumimoji="0" lang="ru-RU" b="1" i="1" u="none" strike="noStrike" cap="none" normalizeH="0" baseline="0" dirty="0" smtClean="0">
              <a:ln>
                <a:noFill/>
              </a:ln>
              <a:solidFill>
                <a:srgbClr val="002060"/>
              </a:solidFill>
              <a:effectLst/>
              <a:latin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ru-RU" sz="32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Скажи человеку, как бы тебе хотелось, чтобы он поступил. Предложи ему другой вариант поведения, устраивающий тебя.</a:t>
            </a:r>
            <a:endParaRPr kumimoji="0" lang="ru-RU" b="1" i="1" u="none" strike="noStrike" cap="none" normalizeH="0" baseline="0" dirty="0" smtClean="0">
              <a:ln>
                <a:noFill/>
              </a:ln>
              <a:solidFill>
                <a:srgbClr val="002060"/>
              </a:solidFill>
              <a:effectLst/>
              <a:latin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ru-RU" sz="3200" b="1"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Скажи как ты себя поведешь в случае, если человек изменит свое поведение.</a:t>
            </a:r>
            <a:endParaRPr kumimoji="0" lang="ru-RU" sz="4400" b="1" i="1" u="none" strike="noStrike" cap="none" normalizeH="0" baseline="0" dirty="0" smtClean="0">
              <a:ln>
                <a:noFill/>
              </a:ln>
              <a:solidFill>
                <a:srgbClr val="002060"/>
              </a:solidFill>
              <a:effectLst/>
              <a:latin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0" y="714356"/>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32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МЫ больше получим, чем отдадим, если будем помнить о том, что </a:t>
            </a:r>
            <a:r>
              <a:rPr kumimoji="0" lang="ru-RU" sz="3200" b="1" i="1" u="sng"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человек становится </a:t>
            </a:r>
            <a:r>
              <a:rPr kumimoji="0" lang="ru-RU" sz="3200" b="1" i="1" u="sng"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человеком </a:t>
            </a:r>
            <a:r>
              <a:rPr kumimoji="0" lang="ru-RU" sz="3200" b="1" i="1" u="sng"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только благодаря другому человеку</a:t>
            </a:r>
            <a:r>
              <a:rPr kumimoji="0" lang="ru-RU" sz="32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a:t>
            </a:r>
            <a:endParaRPr kumimoji="0" lang="ru-RU" sz="4400" b="1" i="1" u="none" strike="noStrike" cap="none" normalizeH="0" baseline="0" dirty="0" smtClean="0">
              <a:ln>
                <a:noFill/>
              </a:ln>
              <a:solidFill>
                <a:srgbClr val="C00000"/>
              </a:solidFill>
              <a:effectLst/>
              <a:latin typeface="Arial" pitchFamily="34" charset="0"/>
            </a:endParaRPr>
          </a:p>
        </p:txBody>
      </p:sp>
      <p:pic>
        <p:nvPicPr>
          <p:cNvPr id="39940" name="Picture 4" descr="http://im0-tub-ru.yandex.net/i?id=21641656bcc8e4a500fcd0fabaac443d-00-144&amp;n=21"/>
          <p:cNvPicPr>
            <a:picLocks noChangeAspect="1" noChangeArrowheads="1"/>
          </p:cNvPicPr>
          <p:nvPr/>
        </p:nvPicPr>
        <p:blipFill>
          <a:blip r:embed="rId2">
            <a:clrChange>
              <a:clrFrom>
                <a:srgbClr val="FCFCFC"/>
              </a:clrFrom>
              <a:clrTo>
                <a:srgbClr val="FCFCFC">
                  <a:alpha val="0"/>
                </a:srgbClr>
              </a:clrTo>
            </a:clrChange>
          </a:blip>
          <a:srcRect/>
          <a:stretch>
            <a:fillRect/>
          </a:stretch>
        </p:blipFill>
        <p:spPr bwMode="auto">
          <a:xfrm>
            <a:off x="2214546" y="2428868"/>
            <a:ext cx="4286271" cy="4191019"/>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199011" y="5445224"/>
            <a:ext cx="8686800" cy="936104"/>
          </a:xfrm>
        </p:spPr>
        <p:txBody>
          <a:bodyPr>
            <a:noAutofit/>
          </a:bodyPr>
          <a:lstStyle/>
          <a:p>
            <a:pPr algn="ctr"/>
            <a:r>
              <a:rPr lang="ru-RU" b="1" i="1" dirty="0" smtClean="0">
                <a:solidFill>
                  <a:srgbClr val="FF0000"/>
                </a:solidFill>
                <a:latin typeface="Times New Roman" pitchFamily="18" charset="0"/>
                <a:cs typeface="Times New Roman" pitchFamily="18" charset="0"/>
              </a:rPr>
              <a:t>Основа толерантности – доброта!</a:t>
            </a:r>
            <a:endParaRPr lang="ru-RU" b="1" i="1" dirty="0">
              <a:solidFill>
                <a:srgbClr val="FF0000"/>
              </a:solidFill>
              <a:latin typeface="Times New Roman" pitchFamily="18" charset="0"/>
              <a:cs typeface="Times New Roman" pitchFamily="18" charset="0"/>
            </a:endParaRPr>
          </a:p>
        </p:txBody>
      </p:sp>
      <p:sp>
        <p:nvSpPr>
          <p:cNvPr id="2" name="Объект 1"/>
          <p:cNvSpPr>
            <a:spLocks noGrp="1"/>
          </p:cNvSpPr>
          <p:nvPr>
            <p:ph sz="half" idx="1"/>
          </p:nvPr>
        </p:nvSpPr>
        <p:spPr>
          <a:xfrm>
            <a:off x="304800" y="1600200"/>
            <a:ext cx="3475112" cy="4724400"/>
          </a:xfrm>
        </p:spPr>
        <p:txBody>
          <a:bodyPr>
            <a:normAutofit fontScale="55000" lnSpcReduction="20000"/>
          </a:bodyPr>
          <a:lstStyle/>
          <a:p>
            <a:endParaRPr lang="ru-RU" dirty="0"/>
          </a:p>
        </p:txBody>
      </p:sp>
      <p:sp>
        <p:nvSpPr>
          <p:cNvPr id="3" name="Объект 2"/>
          <p:cNvSpPr>
            <a:spLocks noGrp="1"/>
          </p:cNvSpPr>
          <p:nvPr>
            <p:ph sz="half" idx="2"/>
          </p:nvPr>
        </p:nvSpPr>
        <p:spPr>
          <a:xfrm>
            <a:off x="3995936" y="332656"/>
            <a:ext cx="4995664" cy="4680520"/>
          </a:xfrm>
        </p:spPr>
        <p:txBody>
          <a:bodyPr>
            <a:normAutofit fontScale="55000" lnSpcReduction="20000"/>
          </a:bodyPr>
          <a:lstStyle/>
          <a:p>
            <a:pPr marL="0" indent="0">
              <a:buNone/>
            </a:pPr>
            <a:r>
              <a:rPr lang="ru-RU" sz="4400" b="1" dirty="0">
                <a:solidFill>
                  <a:srgbClr val="002060"/>
                </a:solidFill>
              </a:rPr>
              <a:t>Что в человеке самое главное?</a:t>
            </a:r>
            <a:br>
              <a:rPr lang="ru-RU" sz="4400" b="1" dirty="0">
                <a:solidFill>
                  <a:srgbClr val="002060"/>
                </a:solidFill>
              </a:rPr>
            </a:br>
            <a:r>
              <a:rPr lang="ru-RU" sz="4400" b="1" dirty="0">
                <a:solidFill>
                  <a:srgbClr val="002060"/>
                </a:solidFill>
              </a:rPr>
              <a:t>В чем </a:t>
            </a:r>
            <a:r>
              <a:rPr lang="ru-RU" sz="4400" b="1" dirty="0" smtClean="0">
                <a:solidFill>
                  <a:srgbClr val="002060"/>
                </a:solidFill>
              </a:rPr>
              <a:t>же каждой души теплота</a:t>
            </a:r>
            <a:r>
              <a:rPr lang="ru-RU" sz="4400" b="1" dirty="0">
                <a:solidFill>
                  <a:srgbClr val="002060"/>
                </a:solidFill>
              </a:rPr>
              <a:t>?</a:t>
            </a:r>
            <a:br>
              <a:rPr lang="ru-RU" sz="4400" b="1" dirty="0">
                <a:solidFill>
                  <a:srgbClr val="002060"/>
                </a:solidFill>
              </a:rPr>
            </a:br>
            <a:r>
              <a:rPr lang="ru-RU" sz="4400" b="1" dirty="0">
                <a:solidFill>
                  <a:srgbClr val="002060"/>
                </a:solidFill>
              </a:rPr>
              <a:t>Главное, мудрое, тонкое, славное –</a:t>
            </a:r>
            <a:br>
              <a:rPr lang="ru-RU" sz="4400" b="1" dirty="0">
                <a:solidFill>
                  <a:srgbClr val="002060"/>
                </a:solidFill>
              </a:rPr>
            </a:br>
            <a:r>
              <a:rPr lang="ru-RU" sz="4400" b="1" dirty="0">
                <a:solidFill>
                  <a:srgbClr val="002060"/>
                </a:solidFill>
              </a:rPr>
              <a:t>Это, бесспорно, всегда доброта!</a:t>
            </a:r>
          </a:p>
          <a:p>
            <a:pPr marL="0" indent="0">
              <a:buNone/>
            </a:pPr>
            <a:r>
              <a:rPr lang="ru-RU" sz="4400" b="1" dirty="0">
                <a:solidFill>
                  <a:srgbClr val="002060"/>
                </a:solidFill>
              </a:rPr>
              <a:t>Это бальзам для души человека,</a:t>
            </a:r>
            <a:br>
              <a:rPr lang="ru-RU" sz="4400" b="1" dirty="0">
                <a:solidFill>
                  <a:srgbClr val="002060"/>
                </a:solidFill>
              </a:rPr>
            </a:br>
            <a:r>
              <a:rPr lang="ru-RU" sz="4400" b="1" dirty="0">
                <a:solidFill>
                  <a:srgbClr val="002060"/>
                </a:solidFill>
              </a:rPr>
              <a:t>Это дорога, что к счастью ведет,</a:t>
            </a:r>
            <a:br>
              <a:rPr lang="ru-RU" sz="4400" b="1" dirty="0">
                <a:solidFill>
                  <a:srgbClr val="002060"/>
                </a:solidFill>
              </a:rPr>
            </a:br>
            <a:r>
              <a:rPr lang="ru-RU" sz="4400" b="1" dirty="0">
                <a:solidFill>
                  <a:srgbClr val="002060"/>
                </a:solidFill>
              </a:rPr>
              <a:t>Помни, что с самого первого века</a:t>
            </a:r>
            <a:br>
              <a:rPr lang="ru-RU" sz="4400" b="1" dirty="0">
                <a:solidFill>
                  <a:srgbClr val="002060"/>
                </a:solidFill>
              </a:rPr>
            </a:br>
            <a:r>
              <a:rPr lang="ru-RU" sz="4400" b="1" dirty="0">
                <a:solidFill>
                  <a:srgbClr val="002060"/>
                </a:solidFill>
              </a:rPr>
              <a:t>Добрых удача и любит, и ждет.</a:t>
            </a:r>
          </a:p>
          <a:p>
            <a:pPr marL="0" indent="0">
              <a:buNone/>
            </a:pPr>
            <a:r>
              <a:rPr lang="ru-RU" sz="4400" b="1" dirty="0" smtClean="0">
                <a:solidFill>
                  <a:srgbClr val="002060"/>
                </a:solidFill>
              </a:rPr>
              <a:t>Добрым </a:t>
            </a:r>
            <a:r>
              <a:rPr lang="ru-RU" sz="4400" b="1" dirty="0">
                <a:solidFill>
                  <a:srgbClr val="002060"/>
                </a:solidFill>
              </a:rPr>
              <a:t>живется, конечно же, легче,</a:t>
            </a:r>
            <a:br>
              <a:rPr lang="ru-RU" sz="4400" b="1" dirty="0">
                <a:solidFill>
                  <a:srgbClr val="002060"/>
                </a:solidFill>
              </a:rPr>
            </a:br>
            <a:r>
              <a:rPr lang="ru-RU" sz="4400" b="1" dirty="0">
                <a:solidFill>
                  <a:srgbClr val="002060"/>
                </a:solidFill>
              </a:rPr>
              <a:t>Камень за пазухой ты не держи,</a:t>
            </a:r>
            <a:br>
              <a:rPr lang="ru-RU" sz="4400" b="1" dirty="0">
                <a:solidFill>
                  <a:srgbClr val="002060"/>
                </a:solidFill>
              </a:rPr>
            </a:br>
            <a:r>
              <a:rPr lang="ru-RU" sz="4400" b="1" dirty="0">
                <a:solidFill>
                  <a:srgbClr val="002060"/>
                </a:solidFill>
              </a:rPr>
              <a:t>Просто добро – это камень покрепче</a:t>
            </a:r>
            <a:br>
              <a:rPr lang="ru-RU" sz="4400" b="1" dirty="0">
                <a:solidFill>
                  <a:srgbClr val="002060"/>
                </a:solidFill>
              </a:rPr>
            </a:br>
            <a:r>
              <a:rPr lang="ru-RU" sz="4400" b="1" dirty="0">
                <a:solidFill>
                  <a:srgbClr val="002060"/>
                </a:solidFill>
              </a:rPr>
              <a:t>Камешков зла и коварства, и лжи!</a:t>
            </a:r>
          </a:p>
          <a:p>
            <a:endParaRPr lang="ru-RU" dirty="0"/>
          </a:p>
        </p:txBody>
      </p:sp>
      <p:pic>
        <p:nvPicPr>
          <p:cNvPr id="23554" name="Picture 2" descr="http://im0-tub-ru.yandex.net/i?id=762f1bff2041f17effd5b71644df45f4-96-144&amp;n=21"/>
          <p:cNvPicPr>
            <a:picLocks noChangeAspect="1" noChangeArrowheads="1"/>
          </p:cNvPicPr>
          <p:nvPr/>
        </p:nvPicPr>
        <p:blipFill>
          <a:blip r:embed="rId2"/>
          <a:srcRect/>
          <a:stretch>
            <a:fillRect/>
          </a:stretch>
        </p:blipFill>
        <p:spPr bwMode="auto">
          <a:xfrm>
            <a:off x="199011" y="1988840"/>
            <a:ext cx="3763618" cy="324036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a:xfrm>
            <a:off x="0" y="285728"/>
            <a:ext cx="9144000" cy="3500462"/>
          </a:xfrm>
        </p:spPr>
        <p:txBody>
          <a:bodyPr>
            <a:noAutofit/>
          </a:bodyPr>
          <a:lstStyle/>
          <a:p>
            <a:pPr algn="ctr"/>
            <a:r>
              <a:rPr lang="ru-RU" sz="3200" b="1" dirty="0">
                <a:latin typeface="Times New Roman" pitchFamily="18" charset="0"/>
                <a:cs typeface="Times New Roman" pitchFamily="18" charset="0"/>
              </a:rPr>
              <a:t>Мы разные – </a:t>
            </a:r>
            <a:br>
              <a:rPr lang="ru-RU" sz="3200" b="1" dirty="0">
                <a:latin typeface="Times New Roman" pitchFamily="18" charset="0"/>
                <a:cs typeface="Times New Roman" pitchFamily="18" charset="0"/>
              </a:rPr>
            </a:br>
            <a:r>
              <a:rPr lang="ru-RU" sz="3200" b="1" dirty="0">
                <a:latin typeface="Times New Roman" pitchFamily="18" charset="0"/>
                <a:cs typeface="Times New Roman" pitchFamily="18" charset="0"/>
              </a:rPr>
              <a:t> – в этом наше богатство.</a:t>
            </a:r>
            <a:br>
              <a:rPr lang="ru-RU" sz="3200" b="1" dirty="0">
                <a:latin typeface="Times New Roman" pitchFamily="18" charset="0"/>
                <a:cs typeface="Times New Roman" pitchFamily="18" charset="0"/>
              </a:rPr>
            </a:br>
            <a:r>
              <a:rPr lang="ru-RU" sz="3200" b="1" dirty="0">
                <a:latin typeface="Times New Roman" pitchFamily="18" charset="0"/>
                <a:cs typeface="Times New Roman" pitchFamily="18" charset="0"/>
              </a:rPr>
              <a:t>Мы вместе – </a:t>
            </a:r>
            <a:br>
              <a:rPr lang="ru-RU" sz="3200" b="1" dirty="0">
                <a:latin typeface="Times New Roman" pitchFamily="18" charset="0"/>
                <a:cs typeface="Times New Roman" pitchFamily="18" charset="0"/>
              </a:rPr>
            </a:br>
            <a:r>
              <a:rPr lang="ru-RU" sz="3200" b="1" dirty="0">
                <a:latin typeface="Times New Roman" pitchFamily="18" charset="0"/>
                <a:cs typeface="Times New Roman" pitchFamily="18" charset="0"/>
              </a:rPr>
              <a:t>– в этом наша </a:t>
            </a:r>
            <a:r>
              <a:rPr lang="ru-RU" sz="3200" b="1" dirty="0" smtClean="0">
                <a:latin typeface="Times New Roman" pitchFamily="18" charset="0"/>
                <a:cs typeface="Times New Roman" pitchFamily="18" charset="0"/>
              </a:rPr>
              <a:t>сила</a:t>
            </a:r>
            <a:br>
              <a:rPr lang="ru-RU" sz="3200" b="1" dirty="0" smtClean="0">
                <a:latin typeface="Times New Roman" pitchFamily="18" charset="0"/>
                <a:cs typeface="Times New Roman" pitchFamily="18" charset="0"/>
              </a:rPr>
            </a:br>
            <a:r>
              <a:rPr lang="ru-RU" sz="3200" b="1" dirty="0" smtClean="0">
                <a:latin typeface="Times New Roman" pitchFamily="18" charset="0"/>
                <a:cs typeface="Times New Roman" pitchFamily="18" charset="0"/>
              </a:rPr>
              <a:t/>
            </a:r>
            <a:br>
              <a:rPr lang="ru-RU" sz="3200" b="1" dirty="0" smtClean="0">
                <a:latin typeface="Times New Roman" pitchFamily="18" charset="0"/>
                <a:cs typeface="Times New Roman" pitchFamily="18" charset="0"/>
              </a:rPr>
            </a:br>
            <a:r>
              <a:rPr lang="ru-RU" sz="3200" b="1" dirty="0" smtClean="0">
                <a:latin typeface="Times New Roman" pitchFamily="18" charset="0"/>
                <a:cs typeface="Times New Roman" pitchFamily="18" charset="0"/>
              </a:rPr>
              <a:t/>
            </a:r>
            <a:br>
              <a:rPr lang="ru-RU" sz="3200" b="1" dirty="0" smtClean="0">
                <a:latin typeface="Times New Roman" pitchFamily="18" charset="0"/>
                <a:cs typeface="Times New Roman" pitchFamily="18" charset="0"/>
              </a:rPr>
            </a:br>
            <a:endParaRPr lang="ru-RU" sz="3200" b="1" dirty="0">
              <a:latin typeface="Times New Roman" pitchFamily="18" charset="0"/>
              <a:cs typeface="Times New Roman" pitchFamily="18" charset="0"/>
            </a:endParaRPr>
          </a:p>
        </p:txBody>
      </p:sp>
      <p:pic>
        <p:nvPicPr>
          <p:cNvPr id="3" name="Picture 2" descr="http://im0-tub-ru.yandex.net/i?id=aeda9e78d077db19c34e45591580b8b5-80-144&amp;n=21"/>
          <p:cNvPicPr>
            <a:picLocks noChangeAspect="1" noChangeArrowheads="1"/>
          </p:cNvPicPr>
          <p:nvPr/>
        </p:nvPicPr>
        <p:blipFill>
          <a:blip r:embed="rId2"/>
          <a:srcRect t="5000" b="4999"/>
          <a:stretch>
            <a:fillRect/>
          </a:stretch>
        </p:blipFill>
        <p:spPr bwMode="auto">
          <a:xfrm>
            <a:off x="2071670" y="2500306"/>
            <a:ext cx="5085294" cy="3857652"/>
          </a:xfrm>
          <a:prstGeom prst="rect">
            <a:avLst/>
          </a:prstGeom>
          <a:ln>
            <a:noFill/>
          </a:ln>
          <a:effectLst>
            <a:reflection blurRad="6350" stA="52000" endA="300" endPos="35000" dir="5400000" sy="-100000" algn="bl" rotWithShape="0"/>
            <a:softEdge rad="112500"/>
          </a:effectLst>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313346"/>
                                        </p:tgtEl>
                                        <p:attrNameLst>
                                          <p:attrName>style.visibility</p:attrName>
                                        </p:attrNameLst>
                                      </p:cBhvr>
                                      <p:to>
                                        <p:strVal val="visible"/>
                                      </p:to>
                                    </p:set>
                                    <p:anim calcmode="lin" valueType="num">
                                      <p:cBhvr>
                                        <p:cTn id="7" dur="5000" fill="hold"/>
                                        <p:tgtEl>
                                          <p:spTgt spid="313346"/>
                                        </p:tgtEl>
                                        <p:attrNameLst>
                                          <p:attrName>ppt_w</p:attrName>
                                        </p:attrNameLst>
                                      </p:cBhvr>
                                      <p:tavLst>
                                        <p:tav tm="0">
                                          <p:val>
                                            <p:fltVal val="0"/>
                                          </p:val>
                                        </p:tav>
                                        <p:tav tm="100000">
                                          <p:val>
                                            <p:strVal val="#ppt_w"/>
                                          </p:val>
                                        </p:tav>
                                      </p:tavLst>
                                    </p:anim>
                                    <p:anim calcmode="lin" valueType="num">
                                      <p:cBhvr>
                                        <p:cTn id="8" dur="5000" fill="hold"/>
                                        <p:tgtEl>
                                          <p:spTgt spid="313346"/>
                                        </p:tgtEl>
                                        <p:attrNameLst>
                                          <p:attrName>ppt_h</p:attrName>
                                        </p:attrNameLst>
                                      </p:cBhvr>
                                      <p:tavLst>
                                        <p:tav tm="0">
                                          <p:val>
                                            <p:fltVal val="0"/>
                                          </p:val>
                                        </p:tav>
                                        <p:tav tm="100000">
                                          <p:val>
                                            <p:strVal val="#ppt_h"/>
                                          </p:val>
                                        </p:tav>
                                      </p:tavLst>
                                    </p:anim>
                                    <p:animEffect transition="in" filter="fade">
                                      <p:cBhvr>
                                        <p:cTn id="9" dur="5000"/>
                                        <p:tgtEl>
                                          <p:spTgt spid="3133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301752" y="457200"/>
            <a:ext cx="8686800" cy="3543304"/>
          </a:xfrm>
        </p:spPr>
        <p:txBody>
          <a:bodyPr>
            <a:normAutofit/>
          </a:bodyPr>
          <a:lstStyle/>
          <a:p>
            <a:pPr algn="ctr"/>
            <a:r>
              <a:rPr lang="ru-RU" dirty="0" smtClean="0">
                <a:solidFill>
                  <a:srgbClr val="002060"/>
                </a:solidFill>
              </a:rPr>
              <a:t>Эксперимент </a:t>
            </a:r>
            <a:r>
              <a:rPr lang="ru-RU" dirty="0" smtClean="0">
                <a:solidFill>
                  <a:srgbClr val="002060"/>
                </a:solidFill>
              </a:rPr>
              <a:t/>
            </a:r>
            <a:br>
              <a:rPr lang="ru-RU" dirty="0" smtClean="0">
                <a:solidFill>
                  <a:srgbClr val="002060"/>
                </a:solidFill>
              </a:rPr>
            </a:br>
            <a:r>
              <a:rPr lang="ru-RU" dirty="0" smtClean="0">
                <a:solidFill>
                  <a:srgbClr val="002060"/>
                </a:solidFill>
              </a:rPr>
              <a:t/>
            </a:r>
            <a:br>
              <a:rPr lang="ru-RU" dirty="0" smtClean="0">
                <a:solidFill>
                  <a:srgbClr val="002060"/>
                </a:solidFill>
              </a:rPr>
            </a:br>
            <a:r>
              <a:rPr lang="ru-RU" dirty="0" smtClean="0">
                <a:solidFill>
                  <a:srgbClr val="002060"/>
                </a:solidFill>
              </a:rPr>
              <a:t>Угадайте предложенный вам предмет?</a:t>
            </a:r>
            <a:r>
              <a:rPr lang="ru-RU" dirty="0" smtClean="0"/>
              <a:t/>
            </a:r>
            <a:br>
              <a:rPr lang="ru-RU" dirty="0" smtClean="0"/>
            </a:br>
            <a:endParaRPr lang="ru-RU" dirty="0"/>
          </a:p>
        </p:txBody>
      </p:sp>
      <p:pic>
        <p:nvPicPr>
          <p:cNvPr id="4" name="Picture 3"/>
          <p:cNvPicPr>
            <a:picLocks noGrp="1" noChangeAspect="1" noChangeArrowheads="1"/>
          </p:cNvPicPr>
          <p:nvPr>
            <p:ph idx="4294967295"/>
          </p:nvPr>
        </p:nvPicPr>
        <p:blipFill>
          <a:blip r:embed="rId2">
            <a:clrChange>
              <a:clrFrom>
                <a:srgbClr val="FFFFFF"/>
              </a:clrFrom>
              <a:clrTo>
                <a:srgbClr val="FFFFFF">
                  <a:alpha val="0"/>
                </a:srgbClr>
              </a:clrTo>
            </a:clrChange>
          </a:blip>
          <a:srcRect/>
          <a:stretch>
            <a:fillRect/>
          </a:stretch>
        </p:blipFill>
        <p:spPr bwMode="auto">
          <a:xfrm>
            <a:off x="0" y="3619500"/>
            <a:ext cx="3305175" cy="3238500"/>
          </a:xfrm>
          <a:prstGeom prst="rect">
            <a:avLst/>
          </a:prstGeom>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42844" y="142852"/>
            <a:ext cx="9001156" cy="6715148"/>
          </a:xfrm>
          <a:ln>
            <a:noFill/>
          </a:ln>
          <a:effectLst/>
        </p:spPr>
        <p:txBody>
          <a:bodyPr>
            <a:normAutofit fontScale="90000"/>
          </a:bodyPr>
          <a:lstStyle/>
          <a:p>
            <a:pPr>
              <a:lnSpc>
                <a:spcPct val="90000"/>
              </a:lnSpc>
            </a:pPr>
            <a:r>
              <a:rPr lang="ru-RU" sz="2900" b="1" cap="none" dirty="0" smtClean="0">
                <a:solidFill>
                  <a:srgbClr val="C00000"/>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Определение  слова «толерантность» на разных языках земного шара звучит по-разному:</a:t>
            </a:r>
            <a:r>
              <a:rPr lang="ru-RU" sz="3100" b="1" cap="small"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
            </a:r>
            <a:br>
              <a:rPr lang="ru-RU" sz="3100" b="1" cap="small"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br>
            <a:r>
              <a:rPr lang="ru-RU" sz="3100" b="1" cap="small"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 </a:t>
            </a:r>
            <a:r>
              <a:rPr lang="ru-RU" sz="3100" b="1" u="sng" cap="small"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на испанском языке </a:t>
            </a:r>
            <a:r>
              <a:rPr lang="ru-RU" sz="3100" b="1" cap="small"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 означает способность признавать отличные от своих собственных идей или мнения, нежели ты сам.</a:t>
            </a:r>
            <a:br>
              <a:rPr lang="ru-RU" sz="3100" b="1" cap="small"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br>
            <a:r>
              <a:rPr lang="ru-RU" sz="3100" b="1" cap="small"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 -  </a:t>
            </a:r>
            <a:r>
              <a:rPr lang="ru-RU" sz="3100" b="1" u="sng" cap="small"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на английском</a:t>
            </a:r>
            <a:r>
              <a:rPr lang="ru-RU" sz="3100" b="1" cap="small"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 – готовность быть терпимым, снисходительным.</a:t>
            </a:r>
            <a:br>
              <a:rPr lang="ru-RU" sz="3100" b="1" cap="small"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br>
            <a:r>
              <a:rPr lang="ru-RU" sz="3100" b="1" cap="small"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 -  на </a:t>
            </a:r>
            <a:r>
              <a:rPr lang="ru-RU" sz="3100" b="1" u="sng" cap="small"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китайском</a:t>
            </a:r>
            <a:r>
              <a:rPr lang="ru-RU" sz="3100" b="1" cap="small"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 – позволять , принимать, быть по отношению к другим великодушным.</a:t>
            </a:r>
            <a:br>
              <a:rPr lang="ru-RU" sz="3100" b="1" cap="small"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br>
            <a:r>
              <a:rPr lang="ru-RU" sz="3100" b="1" cap="small"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    </a:t>
            </a:r>
            <a:r>
              <a:rPr lang="ru-RU" sz="3100" b="1" u="sng" cap="small"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на арабском</a:t>
            </a:r>
            <a:r>
              <a:rPr lang="ru-RU" sz="3100" b="1" cap="small"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 – прощение,  снисходительность, мягкость, милосердие, сострадание, благосклонность, терпение, расположение к другим.</a:t>
            </a:r>
            <a:br>
              <a:rPr lang="ru-RU" sz="3100" b="1" cap="small"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br>
            <a:r>
              <a:rPr lang="ru-RU" sz="3100" b="1" cap="small"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 </a:t>
            </a:r>
            <a:r>
              <a:rPr lang="ru-RU" sz="3100" b="1" u="sng" cap="small"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  на русском </a:t>
            </a:r>
            <a:r>
              <a:rPr lang="ru-RU" sz="3100" b="1" cap="small" dirty="0" smtClean="0">
                <a:solidFill>
                  <a:srgbClr val="002060"/>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 это благосклонность и уважение к другому; способность к принятию кого-либо или чего-либо (доброта, милосердие, терпимость).</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http://im1-tub-ru.yandex.net/i?id=75843d40860a656542346911b2d15a5b-117-144&amp;n=21"/>
          <p:cNvPicPr>
            <a:picLocks noChangeAspect="1" noChangeArrowheads="1"/>
          </p:cNvPicPr>
          <p:nvPr/>
        </p:nvPicPr>
        <p:blipFill>
          <a:blip r:embed="rId2">
            <a:duotone>
              <a:schemeClr val="bg2">
                <a:shade val="45000"/>
                <a:satMod val="135000"/>
              </a:schemeClr>
              <a:prstClr val="white"/>
            </a:duotone>
          </a:blip>
          <a:srcRect/>
          <a:stretch>
            <a:fillRect/>
          </a:stretch>
        </p:blipFill>
        <p:spPr bwMode="auto">
          <a:xfrm>
            <a:off x="0" y="0"/>
            <a:ext cx="9144000" cy="6858000"/>
          </a:xfrm>
          <a:prstGeom prst="rect">
            <a:avLst/>
          </a:prstGeom>
          <a:noFill/>
        </p:spPr>
      </p:pic>
      <p:sp>
        <p:nvSpPr>
          <p:cNvPr id="4" name="Прямоугольник 3"/>
          <p:cNvSpPr/>
          <p:nvPr/>
        </p:nvSpPr>
        <p:spPr>
          <a:xfrm>
            <a:off x="1214414" y="1428736"/>
            <a:ext cx="7215238" cy="5139869"/>
          </a:xfrm>
          <a:prstGeom prst="rect">
            <a:avLst/>
          </a:prstGeom>
          <a:ln>
            <a:noFill/>
          </a:ln>
        </p:spPr>
        <p:txBody>
          <a:bodyPr wrap="square">
            <a:spAutoFit/>
          </a:bodyPr>
          <a:lstStyle/>
          <a:p>
            <a:pPr algn="ctr">
              <a:spcBef>
                <a:spcPct val="50000"/>
              </a:spcBef>
            </a:pPr>
            <a:r>
              <a:rPr lang="ru-RU" sz="4000" b="1" dirty="0" smtClean="0">
                <a:solidFill>
                  <a:srgbClr val="FF0000"/>
                </a:solidFill>
                <a:effectLst>
                  <a:outerShdw blurRad="38100" dist="38100" dir="2700000" algn="tl">
                    <a:srgbClr val="000000"/>
                  </a:outerShdw>
                </a:effectLst>
                <a:latin typeface="Times New Roman" pitchFamily="18" charset="0"/>
                <a:cs typeface="Times New Roman" pitchFamily="18" charset="0"/>
              </a:rPr>
              <a:t>Толерантность</a:t>
            </a:r>
            <a:r>
              <a:rPr lang="ru-RU" sz="3200" b="1" dirty="0" smtClean="0">
                <a:solidFill>
                  <a:srgbClr val="002060"/>
                </a:solidFill>
                <a:effectLst>
                  <a:outerShdw blurRad="38100" dist="38100" dir="2700000" algn="tl">
                    <a:srgbClr val="000000"/>
                  </a:outerShdw>
                </a:effectLst>
                <a:latin typeface="Times New Roman" pitchFamily="18" charset="0"/>
                <a:cs typeface="Times New Roman" pitchFamily="18" charset="0"/>
              </a:rPr>
              <a:t> </a:t>
            </a:r>
            <a:r>
              <a:rPr lang="ru-RU" sz="3200" b="1" dirty="0">
                <a:solidFill>
                  <a:srgbClr val="002060"/>
                </a:solidFill>
                <a:effectLst>
                  <a:outerShdw blurRad="38100" dist="38100" dir="2700000" algn="tl">
                    <a:srgbClr val="000000"/>
                  </a:outerShdw>
                </a:effectLst>
                <a:latin typeface="Times New Roman" pitchFamily="18" charset="0"/>
                <a:cs typeface="Times New Roman" pitchFamily="18" charset="0"/>
              </a:rPr>
              <a:t>-</a:t>
            </a:r>
            <a:r>
              <a:rPr lang="ru-RU" sz="3200" b="1" dirty="0" smtClean="0">
                <a:solidFill>
                  <a:srgbClr val="002060"/>
                </a:solidFill>
                <a:latin typeface="Times New Roman" pitchFamily="18" charset="0"/>
              </a:rPr>
              <a:t>                      </a:t>
            </a:r>
            <a:r>
              <a:rPr lang="ru-RU" sz="3200" b="1" dirty="0" smtClean="0">
                <a:solidFill>
                  <a:srgbClr val="002060"/>
                </a:solidFill>
                <a:latin typeface="Times New Roman" pitchFamily="18" charset="0"/>
                <a:cs typeface="Times New Roman" pitchFamily="18" charset="0"/>
              </a:rPr>
              <a:t>активная нравственная позиция и психологическая готовность </a:t>
            </a:r>
            <a:r>
              <a:rPr lang="ru-RU" sz="3200" b="1" dirty="0" smtClean="0">
                <a:solidFill>
                  <a:srgbClr val="002060"/>
                </a:solidFill>
                <a:latin typeface="Times New Roman" pitchFamily="18" charset="0"/>
              </a:rPr>
              <a:t>                </a:t>
            </a:r>
            <a:r>
              <a:rPr lang="ru-RU" sz="3200" b="1" u="sng" dirty="0" smtClean="0">
                <a:solidFill>
                  <a:srgbClr val="002060"/>
                </a:solidFill>
                <a:latin typeface="Times New Roman" pitchFamily="18" charset="0"/>
                <a:cs typeface="Times New Roman" pitchFamily="18" charset="0"/>
              </a:rPr>
              <a:t>к терпимости </a:t>
            </a:r>
            <a:r>
              <a:rPr lang="ru-RU" sz="3200" b="1" dirty="0" smtClean="0">
                <a:solidFill>
                  <a:srgbClr val="002060"/>
                </a:solidFill>
                <a:latin typeface="Times New Roman" pitchFamily="18" charset="0"/>
                <a:cs typeface="Times New Roman" pitchFamily="18" charset="0"/>
              </a:rPr>
              <a:t>во имя сохранения взаимопонимания между этническими, социальными группами, во имя позитивного взаимодействия с людьми иной культурной, национальной, религиозной или социальной среды.</a:t>
            </a:r>
            <a:r>
              <a:rPr lang="ru-RU" i="1" dirty="0" smtClean="0">
                <a:solidFill>
                  <a:srgbClr val="002060"/>
                </a:solidFill>
                <a:latin typeface="Verdana" pitchFamily="34" charset="0"/>
              </a:rPr>
              <a:t> </a:t>
            </a:r>
            <a:endParaRPr lang="ru-RU" i="1" dirty="0">
              <a:solidFill>
                <a:srgbClr val="002060"/>
              </a:solidFill>
              <a:latin typeface="Verdan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214290"/>
            <a:ext cx="9001156" cy="3539430"/>
          </a:xfrm>
          <a:prstGeom prst="rect">
            <a:avLst/>
          </a:prstGeom>
        </p:spPr>
        <p:txBody>
          <a:bodyPr wrap="square">
            <a:spAutoFit/>
          </a:bodyPr>
          <a:lstStyle/>
          <a:p>
            <a:r>
              <a:rPr lang="ru-RU" sz="2800" dirty="0">
                <a:solidFill>
                  <a:srgbClr val="002060"/>
                </a:solidFill>
                <a:latin typeface="Times New Roman" pitchFamily="18" charset="0"/>
                <a:cs typeface="Times New Roman" pitchFamily="18" charset="0"/>
              </a:rPr>
              <a:t>Понимание толерантности достигается  через уяснение проявлений ее противоположности т.е. нетерпимости. Нетерпимость основывается на убеждении, что твоя группа, твоя система взглядов, твой образ жизни стоят выше остальных. Это не просто отсутствие чувства солидарности, это неприятие другого за то, что он выглядит иначе, думает иначе, поступает иначе, просто за то, что он существует. </a:t>
            </a:r>
          </a:p>
        </p:txBody>
      </p:sp>
      <p:pic>
        <p:nvPicPr>
          <p:cNvPr id="27650" name="Picture 2" descr="http://im0-tub-ru.yandex.net/i?id=aae0d7ce9b29fc42fb73bf88d332f6c3-106-144&amp;n=21"/>
          <p:cNvPicPr>
            <a:picLocks noChangeAspect="1" noChangeArrowheads="1"/>
          </p:cNvPicPr>
          <p:nvPr/>
        </p:nvPicPr>
        <p:blipFill>
          <a:blip r:embed="rId2"/>
          <a:srcRect/>
          <a:stretch>
            <a:fillRect/>
          </a:stretch>
        </p:blipFill>
        <p:spPr bwMode="auto">
          <a:xfrm>
            <a:off x="6286512" y="3643314"/>
            <a:ext cx="2481756" cy="1928826"/>
          </a:xfrm>
          <a:prstGeom prst="rect">
            <a:avLst/>
          </a:prstGeom>
          <a:ln>
            <a:noFill/>
          </a:ln>
          <a:effectLst>
            <a:outerShdw blurRad="292100" dist="139700" dir="2700000" algn="tl" rotWithShape="0">
              <a:srgbClr val="333333">
                <a:alpha val="65000"/>
              </a:srgbClr>
            </a:outerShdw>
          </a:effectLst>
        </p:spPr>
      </p:pic>
      <p:pic>
        <p:nvPicPr>
          <p:cNvPr id="27652" name="Picture 4" descr="http://im3-tub-ru.yandex.net/i?id=653bfb7f60b7493930fc034f311bf6a5-37-144&amp;n=21"/>
          <p:cNvPicPr>
            <a:picLocks noChangeAspect="1" noChangeArrowheads="1"/>
          </p:cNvPicPr>
          <p:nvPr/>
        </p:nvPicPr>
        <p:blipFill>
          <a:blip r:embed="rId3"/>
          <a:srcRect/>
          <a:stretch>
            <a:fillRect/>
          </a:stretch>
        </p:blipFill>
        <p:spPr bwMode="auto">
          <a:xfrm>
            <a:off x="428596" y="3714752"/>
            <a:ext cx="2571768" cy="1785950"/>
          </a:xfrm>
          <a:prstGeom prst="rect">
            <a:avLst/>
          </a:prstGeom>
          <a:ln>
            <a:noFill/>
          </a:ln>
          <a:effectLst>
            <a:outerShdw blurRad="292100" dist="139700" dir="2700000" algn="tl" rotWithShape="0">
              <a:srgbClr val="333333">
                <a:alpha val="65000"/>
              </a:srgbClr>
            </a:outerShdw>
          </a:effectLst>
        </p:spPr>
      </p:pic>
      <p:pic>
        <p:nvPicPr>
          <p:cNvPr id="27654" name="Picture 6" descr="http://im3-tub-ru.yandex.net/i?id=a2d3be5626c3da8b325f17fc5fb0f636-38-144&amp;n=21"/>
          <p:cNvPicPr>
            <a:picLocks noChangeAspect="1" noChangeArrowheads="1"/>
          </p:cNvPicPr>
          <p:nvPr/>
        </p:nvPicPr>
        <p:blipFill>
          <a:blip r:embed="rId4"/>
          <a:srcRect/>
          <a:stretch>
            <a:fillRect/>
          </a:stretch>
        </p:blipFill>
        <p:spPr bwMode="auto">
          <a:xfrm>
            <a:off x="3238491" y="4643446"/>
            <a:ext cx="2667005" cy="2000254"/>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01752" y="457200"/>
            <a:ext cx="8686800" cy="1471602"/>
          </a:xfrm>
        </p:spPr>
        <p:txBody>
          <a:bodyPr>
            <a:normAutofit fontScale="90000"/>
          </a:bodyPr>
          <a:lstStyle/>
          <a:p>
            <a:pPr algn="ctr"/>
            <a:r>
              <a:rPr lang="ru-RU" dirty="0" smtClean="0">
                <a:solidFill>
                  <a:srgbClr val="002060"/>
                </a:solidFill>
              </a:rPr>
              <a:t>известны многочисленные молодежные группировки использующие фашистскую символику, выдвигающие фашистские лозунги, обращенные против всех, кроме себя!</a:t>
            </a:r>
            <a:endParaRPr lang="ru-RU" dirty="0">
              <a:solidFill>
                <a:srgbClr val="002060"/>
              </a:solidFill>
              <a:latin typeface="Times New Roman" pitchFamily="18" charset="0"/>
              <a:cs typeface="Times New Roman" pitchFamily="18" charset="0"/>
            </a:endParaRPr>
          </a:p>
        </p:txBody>
      </p:sp>
      <p:pic>
        <p:nvPicPr>
          <p:cNvPr id="26626" name="Picture 2" descr="http://im0-tub-ru.yandex.net/i?id=a9681750ac617b531195f8ed9838ef1c-25-144&amp;n=21"/>
          <p:cNvPicPr>
            <a:picLocks noChangeAspect="1" noChangeArrowheads="1"/>
          </p:cNvPicPr>
          <p:nvPr/>
        </p:nvPicPr>
        <p:blipFill>
          <a:blip r:embed="rId2"/>
          <a:srcRect/>
          <a:stretch>
            <a:fillRect/>
          </a:stretch>
        </p:blipFill>
        <p:spPr bwMode="auto">
          <a:xfrm>
            <a:off x="2928926" y="2786058"/>
            <a:ext cx="3143272" cy="2571768"/>
          </a:xfrm>
          <a:prstGeom prst="ellipse">
            <a:avLst/>
          </a:prstGeom>
          <a:ln>
            <a:noFill/>
          </a:ln>
          <a:effectLst>
            <a:softEdge rad="112500"/>
          </a:effectLst>
        </p:spPr>
      </p:pic>
      <p:pic>
        <p:nvPicPr>
          <p:cNvPr id="26628" name="Picture 4" descr="http://im1-tub-ru.yandex.net/i?id=743ceace7ba71ef290b628b40a1dcf77-27-144&amp;n=21"/>
          <p:cNvPicPr>
            <a:picLocks noChangeAspect="1" noChangeArrowheads="1"/>
          </p:cNvPicPr>
          <p:nvPr/>
        </p:nvPicPr>
        <p:blipFill>
          <a:blip r:embed="rId3"/>
          <a:srcRect/>
          <a:stretch>
            <a:fillRect/>
          </a:stretch>
        </p:blipFill>
        <p:spPr bwMode="auto">
          <a:xfrm>
            <a:off x="6143636" y="4572008"/>
            <a:ext cx="2500298" cy="1928816"/>
          </a:xfrm>
          <a:prstGeom prst="rect">
            <a:avLst/>
          </a:prstGeom>
          <a:noFill/>
        </p:spPr>
      </p:pic>
      <p:pic>
        <p:nvPicPr>
          <p:cNvPr id="26630" name="Picture 6" descr="http://im2-tub-ru.yandex.net/i?id=74670be2a22c6f88a04eeca2b48f61d7-34-144&amp;n=21"/>
          <p:cNvPicPr>
            <a:picLocks noChangeAspect="1" noChangeArrowheads="1"/>
          </p:cNvPicPr>
          <p:nvPr/>
        </p:nvPicPr>
        <p:blipFill>
          <a:blip r:embed="rId4"/>
          <a:srcRect/>
          <a:stretch>
            <a:fillRect/>
          </a:stretch>
        </p:blipFill>
        <p:spPr bwMode="auto">
          <a:xfrm>
            <a:off x="285720" y="4500570"/>
            <a:ext cx="2500330" cy="187524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0" y="457200"/>
            <a:ext cx="9144000" cy="1042974"/>
          </a:xfrm>
        </p:spPr>
        <p:txBody>
          <a:bodyPr>
            <a:normAutofit fontScale="90000"/>
          </a:bodyPr>
          <a:lstStyle/>
          <a:p>
            <a:r>
              <a:rPr lang="ru-RU" dirty="0" smtClean="0">
                <a:solidFill>
                  <a:srgbClr val="002060"/>
                </a:solidFill>
              </a:rPr>
              <a:t>СИЛА ТОЛЕРАНТНОСТИ СОСТОИТ В ПОЗИТИВНОМ ОТНОШЕНИИ К ЛЮДЯМ ОТКРУЖАЮЩИМ ТЕБЯ И К САМОМУ СЕБЕ.</a:t>
            </a:r>
            <a:r>
              <a:rPr lang="ru-RU" dirty="0" smtClean="0"/>
              <a:t/>
            </a:r>
            <a:br>
              <a:rPr lang="ru-RU" dirty="0" smtClean="0"/>
            </a:br>
            <a:endParaRPr lang="ru-RU" dirty="0"/>
          </a:p>
        </p:txBody>
      </p:sp>
      <p:pic>
        <p:nvPicPr>
          <p:cNvPr id="4" name="Picture 4" descr="0_fe48_bc7567_XL"/>
          <p:cNvPicPr>
            <a:picLocks noChangeAspect="1" noChangeArrowheads="1"/>
          </p:cNvPicPr>
          <p:nvPr/>
        </p:nvPicPr>
        <p:blipFill>
          <a:blip r:embed="rId2"/>
          <a:srcRect r="-1587" b="25333"/>
          <a:stretch>
            <a:fillRect/>
          </a:stretch>
        </p:blipFill>
        <p:spPr bwMode="auto">
          <a:xfrm>
            <a:off x="1071538" y="1571612"/>
            <a:ext cx="7500990" cy="50720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01752" y="457200"/>
            <a:ext cx="8686800" cy="1400164"/>
          </a:xfrm>
        </p:spPr>
        <p:txBody>
          <a:bodyPr>
            <a:normAutofit fontScale="90000"/>
          </a:bodyPr>
          <a:lstStyle/>
          <a:p>
            <a:r>
              <a:rPr lang="ru-RU" dirty="0" smtClean="0">
                <a:solidFill>
                  <a:srgbClr val="002060"/>
                </a:solidFill>
              </a:rPr>
              <a:t>Толерантность в поведении развивается через доброту, доверие, сочувствие, сопереживание.</a:t>
            </a:r>
            <a:endParaRPr lang="ru-RU" dirty="0">
              <a:solidFill>
                <a:srgbClr val="002060"/>
              </a:solidFill>
            </a:endParaRPr>
          </a:p>
        </p:txBody>
      </p:sp>
      <p:pic>
        <p:nvPicPr>
          <p:cNvPr id="25604" name="Picture 4" descr="http://im2-tub-ru.yandex.net/i?id=c3a5b4c4fc931e41657f0f8b9284093d-67-144&amp;n=21"/>
          <p:cNvPicPr>
            <a:picLocks noChangeAspect="1" noChangeArrowheads="1"/>
          </p:cNvPicPr>
          <p:nvPr/>
        </p:nvPicPr>
        <p:blipFill>
          <a:blip r:embed="rId2"/>
          <a:srcRect/>
          <a:stretch>
            <a:fillRect/>
          </a:stretch>
        </p:blipFill>
        <p:spPr bwMode="auto">
          <a:xfrm>
            <a:off x="5929322" y="1571612"/>
            <a:ext cx="2643206" cy="2268009"/>
          </a:xfrm>
          <a:prstGeom prst="rect">
            <a:avLst/>
          </a:prstGeom>
          <a:noFill/>
        </p:spPr>
      </p:pic>
      <p:pic>
        <p:nvPicPr>
          <p:cNvPr id="25606" name="Picture 6" descr="http://im2-tub-ru.yandex.net/i?id=f2713c3404a9fe79cd008126f8d8921d-132-144&amp;n=21"/>
          <p:cNvPicPr>
            <a:picLocks noChangeAspect="1" noChangeArrowheads="1"/>
          </p:cNvPicPr>
          <p:nvPr/>
        </p:nvPicPr>
        <p:blipFill>
          <a:blip r:embed="rId3"/>
          <a:srcRect/>
          <a:stretch>
            <a:fillRect/>
          </a:stretch>
        </p:blipFill>
        <p:spPr bwMode="auto">
          <a:xfrm>
            <a:off x="214282" y="2786058"/>
            <a:ext cx="2571769" cy="2071702"/>
          </a:xfrm>
          <a:prstGeom prst="rect">
            <a:avLst/>
          </a:prstGeom>
          <a:ln>
            <a:noFill/>
          </a:ln>
          <a:effectLst>
            <a:softEdge rad="112500"/>
          </a:effectLst>
        </p:spPr>
      </p:pic>
      <p:pic>
        <p:nvPicPr>
          <p:cNvPr id="25608" name="Picture 8" descr="http://im2-tub-ru.yandex.net/i?id=f3deb223bacb0e0e2133d0f9fc226046-51-144&amp;n=21"/>
          <p:cNvPicPr>
            <a:picLocks noChangeAspect="1" noChangeArrowheads="1"/>
          </p:cNvPicPr>
          <p:nvPr/>
        </p:nvPicPr>
        <p:blipFill>
          <a:blip r:embed="rId4"/>
          <a:srcRect/>
          <a:stretch>
            <a:fillRect/>
          </a:stretch>
        </p:blipFill>
        <p:spPr bwMode="auto">
          <a:xfrm>
            <a:off x="2643174" y="4214818"/>
            <a:ext cx="2946818" cy="2357454"/>
          </a:xfrm>
          <a:prstGeom prst="ellipse">
            <a:avLst/>
          </a:prstGeom>
          <a:ln>
            <a:noFill/>
          </a:ln>
          <a:effectLst/>
        </p:spPr>
      </p:pic>
      <p:pic>
        <p:nvPicPr>
          <p:cNvPr id="25610" name="Picture 10" descr="http://im1-tub-ru.yandex.net/i?id=4f1007984e80408b67897c4107c424a8-78-144&amp;n=21"/>
          <p:cNvPicPr>
            <a:picLocks noChangeAspect="1" noChangeArrowheads="1"/>
          </p:cNvPicPr>
          <p:nvPr/>
        </p:nvPicPr>
        <p:blipFill>
          <a:blip r:embed="rId5"/>
          <a:srcRect/>
          <a:stretch>
            <a:fillRect/>
          </a:stretch>
        </p:blipFill>
        <p:spPr bwMode="auto">
          <a:xfrm>
            <a:off x="3214678" y="2000240"/>
            <a:ext cx="2431735" cy="1643064"/>
          </a:xfrm>
          <a:prstGeom prst="rect">
            <a:avLst/>
          </a:prstGeom>
          <a:noFill/>
        </p:spPr>
      </p:pic>
      <p:pic>
        <p:nvPicPr>
          <p:cNvPr id="25612" name="Picture 12" descr="http://im3-tub-ru.yandex.net/i?id=0decf28fe940d1671368822c1245591e-25-144&amp;n=21"/>
          <p:cNvPicPr>
            <a:picLocks noChangeAspect="1" noChangeArrowheads="1"/>
          </p:cNvPicPr>
          <p:nvPr/>
        </p:nvPicPr>
        <p:blipFill>
          <a:blip r:embed="rId6"/>
          <a:srcRect/>
          <a:stretch>
            <a:fillRect/>
          </a:stretch>
        </p:blipFill>
        <p:spPr bwMode="auto">
          <a:xfrm>
            <a:off x="5800734" y="4357694"/>
            <a:ext cx="3008968" cy="192882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142852"/>
            <a:ext cx="8686800" cy="714380"/>
          </a:xfrm>
        </p:spPr>
        <p:txBody>
          <a:bodyPr/>
          <a:lstStyle/>
          <a:p>
            <a:pPr algn="ctr"/>
            <a:r>
              <a:rPr lang="ru-RU" b="1" dirty="0" smtClean="0">
                <a:solidFill>
                  <a:srgbClr val="C00000"/>
                </a:solidFill>
              </a:rPr>
              <a:t>Черты толерантной личности.</a:t>
            </a:r>
            <a:endParaRPr lang="ru-RU" b="1" dirty="0">
              <a:solidFill>
                <a:srgbClr val="C00000"/>
              </a:solidFill>
            </a:endParaRPr>
          </a:p>
        </p:txBody>
      </p:sp>
      <p:graphicFrame>
        <p:nvGraphicFramePr>
          <p:cNvPr id="4" name="Таблица 3"/>
          <p:cNvGraphicFramePr>
            <a:graphicFrameLocks noGrp="1"/>
          </p:cNvGraphicFramePr>
          <p:nvPr/>
        </p:nvGraphicFramePr>
        <p:xfrm>
          <a:off x="357159" y="714356"/>
          <a:ext cx="7715303" cy="6433196"/>
        </p:xfrm>
        <a:graphic>
          <a:graphicData uri="http://schemas.openxmlformats.org/drawingml/2006/table">
            <a:tbl>
              <a:tblPr/>
              <a:tblGrid>
                <a:gridCol w="5643601"/>
                <a:gridCol w="1000132"/>
                <a:gridCol w="1071570"/>
              </a:tblGrid>
              <a:tr h="442245">
                <a:tc>
                  <a:txBody>
                    <a:bodyPr/>
                    <a:lstStyle/>
                    <a:p>
                      <a:pPr>
                        <a:lnSpc>
                          <a:spcPct val="115000"/>
                        </a:lnSpc>
                        <a:spcAft>
                          <a:spcPts val="1000"/>
                        </a:spcAft>
                      </a:pPr>
                      <a:r>
                        <a:rPr lang="ru-RU" sz="1800" dirty="0">
                          <a:latin typeface="Times New Roman"/>
                          <a:ea typeface="Calibri"/>
                          <a:cs typeface="Times New Roman"/>
                        </a:rPr>
                        <a:t> </a:t>
                      </a:r>
                      <a:endParaRPr lang="ru-RU" sz="1800" dirty="0">
                        <a:latin typeface="Calibri"/>
                        <a:ea typeface="Calibri"/>
                        <a:cs typeface="Times New Roman"/>
                      </a:endParaRPr>
                    </a:p>
                  </a:txBody>
                  <a:tcPr marL="28575" marR="28575" marT="28575" marB="28575" anchor="ctr">
                    <a:lnL>
                      <a:noFill/>
                    </a:lnL>
                    <a:lnR>
                      <a:noFill/>
                    </a:lnR>
                    <a:lnT>
                      <a:noFill/>
                    </a:lnT>
                    <a:lnB>
                      <a:noFill/>
                    </a:lnB>
                  </a:tcPr>
                </a:tc>
                <a:tc>
                  <a:txBody>
                    <a:bodyPr/>
                    <a:lstStyle/>
                    <a:p>
                      <a:pPr>
                        <a:lnSpc>
                          <a:spcPct val="115000"/>
                        </a:lnSpc>
                        <a:spcAft>
                          <a:spcPts val="1000"/>
                        </a:spcAft>
                      </a:pPr>
                      <a:r>
                        <a:rPr lang="ru-RU" sz="1400" dirty="0">
                          <a:latin typeface="Times New Roman"/>
                          <a:ea typeface="Calibri"/>
                          <a:cs typeface="Times New Roman"/>
                        </a:rPr>
                        <a:t>Колонка А</a:t>
                      </a:r>
                      <a:endParaRPr lang="ru-RU" sz="1400" dirty="0">
                        <a:latin typeface="Calibri"/>
                        <a:ea typeface="Calibri"/>
                        <a:cs typeface="Times New Roman"/>
                      </a:endParaRPr>
                    </a:p>
                  </a:txBody>
                  <a:tcPr marL="28575" marR="28575" marT="28575" marB="28575" anchor="ctr">
                    <a:lnL>
                      <a:noFill/>
                    </a:lnL>
                    <a:lnR>
                      <a:noFill/>
                    </a:lnR>
                    <a:lnT>
                      <a:noFill/>
                    </a:lnT>
                    <a:lnB>
                      <a:noFill/>
                    </a:lnB>
                  </a:tcPr>
                </a:tc>
                <a:tc>
                  <a:txBody>
                    <a:bodyPr/>
                    <a:lstStyle/>
                    <a:p>
                      <a:pPr>
                        <a:lnSpc>
                          <a:spcPct val="115000"/>
                        </a:lnSpc>
                        <a:spcAft>
                          <a:spcPts val="1000"/>
                        </a:spcAft>
                      </a:pPr>
                      <a:r>
                        <a:rPr lang="ru-RU" sz="1400" dirty="0">
                          <a:latin typeface="Times New Roman"/>
                          <a:ea typeface="Calibri"/>
                          <a:cs typeface="Times New Roman"/>
                        </a:rPr>
                        <a:t>Колонка В</a:t>
                      </a:r>
                      <a:endParaRPr lang="ru-RU" sz="1400" dirty="0">
                        <a:latin typeface="Calibri"/>
                        <a:ea typeface="Calibri"/>
                        <a:cs typeface="Times New Roman"/>
                      </a:endParaRPr>
                    </a:p>
                  </a:txBody>
                  <a:tcPr marL="28575" marR="28575" marT="28575" marB="28575" anchor="ctr">
                    <a:lnL>
                      <a:noFill/>
                    </a:lnL>
                    <a:lnR>
                      <a:noFill/>
                    </a:lnR>
                    <a:lnT>
                      <a:noFill/>
                    </a:lnT>
                    <a:lnB>
                      <a:noFill/>
                    </a:lnB>
                  </a:tcPr>
                </a:tc>
              </a:tr>
              <a:tr h="5990951">
                <a:tc>
                  <a:txBody>
                    <a:bodyPr/>
                    <a:lstStyle/>
                    <a:p>
                      <a:pPr>
                        <a:lnSpc>
                          <a:spcPct val="115000"/>
                        </a:lnSpc>
                        <a:spcAft>
                          <a:spcPts val="1000"/>
                        </a:spcAft>
                      </a:pPr>
                      <a:r>
                        <a:rPr lang="ru-RU" sz="2400" dirty="0">
                          <a:latin typeface="Times New Roman"/>
                          <a:ea typeface="Calibri"/>
                          <a:cs typeface="Times New Roman"/>
                        </a:rPr>
                        <a:t>1.  Снисходительность </a:t>
                      </a:r>
                      <a:br>
                        <a:rPr lang="ru-RU" sz="2400" dirty="0">
                          <a:latin typeface="Times New Roman"/>
                          <a:ea typeface="Calibri"/>
                          <a:cs typeface="Times New Roman"/>
                        </a:rPr>
                      </a:br>
                      <a:r>
                        <a:rPr lang="ru-RU" sz="2400" dirty="0">
                          <a:latin typeface="Times New Roman"/>
                          <a:ea typeface="Calibri"/>
                          <a:cs typeface="Times New Roman"/>
                        </a:rPr>
                        <a:t>2. Терпение </a:t>
                      </a:r>
                      <a:br>
                        <a:rPr lang="ru-RU" sz="2400" dirty="0">
                          <a:latin typeface="Times New Roman"/>
                          <a:ea typeface="Calibri"/>
                          <a:cs typeface="Times New Roman"/>
                        </a:rPr>
                      </a:br>
                      <a:r>
                        <a:rPr lang="ru-RU" sz="2400" dirty="0">
                          <a:latin typeface="Times New Roman"/>
                          <a:ea typeface="Calibri"/>
                          <a:cs typeface="Times New Roman"/>
                        </a:rPr>
                        <a:t>3. Чувство юмора </a:t>
                      </a:r>
                      <a:br>
                        <a:rPr lang="ru-RU" sz="2400" dirty="0">
                          <a:latin typeface="Times New Roman"/>
                          <a:ea typeface="Calibri"/>
                          <a:cs typeface="Times New Roman"/>
                        </a:rPr>
                      </a:br>
                      <a:r>
                        <a:rPr lang="ru-RU" sz="2400" dirty="0">
                          <a:latin typeface="Times New Roman"/>
                          <a:ea typeface="Calibri"/>
                          <a:cs typeface="Times New Roman"/>
                        </a:rPr>
                        <a:t>4. Чуткость </a:t>
                      </a:r>
                      <a:br>
                        <a:rPr lang="ru-RU" sz="2400" dirty="0">
                          <a:latin typeface="Times New Roman"/>
                          <a:ea typeface="Calibri"/>
                          <a:cs typeface="Times New Roman"/>
                        </a:rPr>
                      </a:br>
                      <a:r>
                        <a:rPr lang="ru-RU" sz="2400" dirty="0">
                          <a:latin typeface="Times New Roman"/>
                          <a:ea typeface="Calibri"/>
                          <a:cs typeface="Times New Roman"/>
                        </a:rPr>
                        <a:t>5. Доверие </a:t>
                      </a:r>
                      <a:br>
                        <a:rPr lang="ru-RU" sz="2400" dirty="0">
                          <a:latin typeface="Times New Roman"/>
                          <a:ea typeface="Calibri"/>
                          <a:cs typeface="Times New Roman"/>
                        </a:rPr>
                      </a:br>
                      <a:r>
                        <a:rPr lang="ru-RU" sz="2400" dirty="0">
                          <a:latin typeface="Times New Roman"/>
                          <a:ea typeface="Calibri"/>
                          <a:cs typeface="Times New Roman"/>
                        </a:rPr>
                        <a:t>6. Альтруизм (самопожертвование)</a:t>
                      </a:r>
                      <a:br>
                        <a:rPr lang="ru-RU" sz="2400" dirty="0">
                          <a:latin typeface="Times New Roman"/>
                          <a:ea typeface="Calibri"/>
                          <a:cs typeface="Times New Roman"/>
                        </a:rPr>
                      </a:br>
                      <a:r>
                        <a:rPr lang="ru-RU" sz="2400" dirty="0">
                          <a:latin typeface="Times New Roman"/>
                          <a:ea typeface="Calibri"/>
                          <a:cs typeface="Times New Roman"/>
                        </a:rPr>
                        <a:t>7. Терпимость к различиям </a:t>
                      </a:r>
                      <a:br>
                        <a:rPr lang="ru-RU" sz="2400" dirty="0">
                          <a:latin typeface="Times New Roman"/>
                          <a:ea typeface="Calibri"/>
                          <a:cs typeface="Times New Roman"/>
                        </a:rPr>
                      </a:br>
                      <a:r>
                        <a:rPr lang="ru-RU" sz="2400" dirty="0">
                          <a:latin typeface="Times New Roman"/>
                          <a:ea typeface="Calibri"/>
                          <a:cs typeface="Times New Roman"/>
                        </a:rPr>
                        <a:t>8. Умение владеть собой </a:t>
                      </a:r>
                      <a:br>
                        <a:rPr lang="ru-RU" sz="2400" dirty="0">
                          <a:latin typeface="Times New Roman"/>
                          <a:ea typeface="Calibri"/>
                          <a:cs typeface="Times New Roman"/>
                        </a:rPr>
                      </a:br>
                      <a:r>
                        <a:rPr lang="ru-RU" sz="2400" dirty="0">
                          <a:latin typeface="Times New Roman"/>
                          <a:ea typeface="Calibri"/>
                          <a:cs typeface="Times New Roman"/>
                        </a:rPr>
                        <a:t>9. Доброта</a:t>
                      </a:r>
                      <a:br>
                        <a:rPr lang="ru-RU" sz="2400" dirty="0">
                          <a:latin typeface="Times New Roman"/>
                          <a:ea typeface="Calibri"/>
                          <a:cs typeface="Times New Roman"/>
                        </a:rPr>
                      </a:br>
                      <a:r>
                        <a:rPr lang="ru-RU" sz="2400" dirty="0">
                          <a:latin typeface="Times New Roman"/>
                          <a:ea typeface="Calibri"/>
                          <a:cs typeface="Times New Roman"/>
                        </a:rPr>
                        <a:t>10. Умение не осуждать других </a:t>
                      </a:r>
                      <a:br>
                        <a:rPr lang="ru-RU" sz="2400" dirty="0">
                          <a:latin typeface="Times New Roman"/>
                          <a:ea typeface="Calibri"/>
                          <a:cs typeface="Times New Roman"/>
                        </a:rPr>
                      </a:br>
                      <a:r>
                        <a:rPr lang="ru-RU" sz="2400" dirty="0">
                          <a:latin typeface="Times New Roman"/>
                          <a:ea typeface="Calibri"/>
                          <a:cs typeface="Times New Roman"/>
                        </a:rPr>
                        <a:t>11. Умение слушать </a:t>
                      </a:r>
                      <a:br>
                        <a:rPr lang="ru-RU" sz="2400" dirty="0">
                          <a:latin typeface="Times New Roman"/>
                          <a:ea typeface="Calibri"/>
                          <a:cs typeface="Times New Roman"/>
                        </a:rPr>
                      </a:br>
                      <a:r>
                        <a:rPr lang="ru-RU" sz="2400" dirty="0">
                          <a:latin typeface="Times New Roman"/>
                          <a:ea typeface="Calibri"/>
                          <a:cs typeface="Times New Roman"/>
                        </a:rPr>
                        <a:t>12. Любознательность </a:t>
                      </a:r>
                      <a:br>
                        <a:rPr lang="ru-RU" sz="2400" dirty="0">
                          <a:latin typeface="Times New Roman"/>
                          <a:ea typeface="Calibri"/>
                          <a:cs typeface="Times New Roman"/>
                        </a:rPr>
                      </a:br>
                      <a:r>
                        <a:rPr lang="ru-RU" sz="2400" dirty="0">
                          <a:latin typeface="Times New Roman"/>
                          <a:ea typeface="Calibri"/>
                          <a:cs typeface="Times New Roman"/>
                        </a:rPr>
                        <a:t>13. Способность к сопереживанию </a:t>
                      </a:r>
                      <a:endParaRPr lang="ru-RU" sz="2400" dirty="0">
                        <a:latin typeface="Calibri"/>
                        <a:ea typeface="Calibri"/>
                        <a:cs typeface="Times New Roman"/>
                      </a:endParaRPr>
                    </a:p>
                  </a:txBody>
                  <a:tcPr marL="28575" marR="28575" marT="28575" marB="28575" anchor="ctr">
                    <a:lnL>
                      <a:noFill/>
                    </a:lnL>
                    <a:lnR>
                      <a:noFill/>
                    </a:lnR>
                    <a:lnT>
                      <a:noFill/>
                    </a:lnT>
                    <a:lnB>
                      <a:noFill/>
                    </a:lnB>
                  </a:tcPr>
                </a:tc>
                <a:tc>
                  <a:txBody>
                    <a:bodyPr/>
                    <a:lstStyle/>
                    <a:p>
                      <a:pPr algn="ctr">
                        <a:lnSpc>
                          <a:spcPct val="115000"/>
                        </a:lnSpc>
                        <a:spcAft>
                          <a:spcPts val="1000"/>
                        </a:spcAft>
                      </a:pPr>
                      <a:endParaRPr lang="ru-RU" sz="1100">
                        <a:latin typeface="Times New Roman"/>
                        <a:ea typeface="Calibri"/>
                        <a:cs typeface="Times New Roman"/>
                      </a:endParaRPr>
                    </a:p>
                  </a:txBody>
                  <a:tcPr marL="28575" marR="28575" marT="28575" marB="28575" anchor="ctr">
                    <a:lnL>
                      <a:noFill/>
                    </a:lnL>
                    <a:lnR>
                      <a:noFill/>
                    </a:lnR>
                    <a:lnT>
                      <a:noFill/>
                    </a:lnT>
                    <a:lnB>
                      <a:noFill/>
                    </a:lnB>
                  </a:tcPr>
                </a:tc>
                <a:tc>
                  <a:txBody>
                    <a:bodyPr/>
                    <a:lstStyle/>
                    <a:p>
                      <a:pPr algn="ctr">
                        <a:lnSpc>
                          <a:spcPct val="115000"/>
                        </a:lnSpc>
                        <a:spcAft>
                          <a:spcPts val="1000"/>
                        </a:spcAft>
                      </a:pPr>
                      <a:endParaRPr lang="ru-RU" sz="1100" dirty="0">
                        <a:latin typeface="Times New Roman"/>
                        <a:ea typeface="Calibri"/>
                        <a:cs typeface="Times New Roman"/>
                      </a:endParaRPr>
                    </a:p>
                  </a:txBody>
                  <a:tcPr marL="28575" marR="28575" marT="28575" marB="28575"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160</TotalTime>
  <Words>326</Words>
  <Application>Microsoft Office PowerPoint</Application>
  <PresentationFormat>Экран (4:3)</PresentationFormat>
  <Paragraphs>34</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Трек</vt:lpstr>
      <vt:lpstr>СИЛА Толерантности</vt:lpstr>
      <vt:lpstr>Эксперимент   Угадайте предложенный вам предмет? </vt:lpstr>
      <vt:lpstr>Определение  слова «толерантность» на разных языках земного шара звучит по-разному: - на испанском языке - означает способность признавать отличные от своих собственных идей или мнения, нежели ты сам.  -  на английском – готовность быть терпимым, снисходительным.  -  на китайском – позволять , принимать, быть по отношению к другим великодушным. -    на арабском – прощение,  снисходительность, мягкость, милосердие, сострадание, благосклонность, терпение, расположение к другим.  -  на русском – это благосклонность и уважение к другому; способность к принятию кого-либо или чего-либо (доброта, милосердие, терпимость).</vt:lpstr>
      <vt:lpstr>Презентация PowerPoint</vt:lpstr>
      <vt:lpstr>Презентация PowerPoint</vt:lpstr>
      <vt:lpstr>известны многочисленные молодежные группировки использующие фашистскую символику, выдвигающие фашистские лозунги, обращенные против всех, кроме себя!</vt:lpstr>
      <vt:lpstr>СИЛА ТОЛЕРАНТНОСТИ СОСТОИТ В ПОЗИТИВНОМ ОТНОШЕНИИ К ЛЮДЯМ ОТКРУЖАЮЩИМ ТЕБЯ И К САМОМУ СЕБЕ. </vt:lpstr>
      <vt:lpstr>Толерантность в поведении развивается через доброту, доверие, сочувствие, сопереживание.</vt:lpstr>
      <vt:lpstr>Черты толерантной личности.</vt:lpstr>
      <vt:lpstr>Презентация PowerPoint</vt:lpstr>
      <vt:lpstr>Презентация PowerPoint</vt:lpstr>
      <vt:lpstr>Презентация PowerPoint</vt:lpstr>
      <vt:lpstr>Основа толерантности – доброта!</vt:lpstr>
      <vt:lpstr>Мы разные –   – в этом наше богатство. Мы вместе –  – в этом наша сила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111</cp:lastModifiedBy>
  <cp:revision>20</cp:revision>
  <dcterms:created xsi:type="dcterms:W3CDTF">2014-11-16T20:31:07Z</dcterms:created>
  <dcterms:modified xsi:type="dcterms:W3CDTF">2014-12-05T09:44:44Z</dcterms:modified>
</cp:coreProperties>
</file>