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93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16" r:id="rId12"/>
    <p:sldId id="31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2438400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0" y="914400"/>
            <a:ext cx="9144000" cy="1524000"/>
          </a:xfrm>
          <a:prstGeom prst="rect">
            <a:avLst/>
          </a:prstGeom>
          <a:solidFill>
            <a:srgbClr val="000000">
              <a:alpha val="89800"/>
            </a:srgb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818D28A-D904-46E0-A65E-4DF194A52948}" type="datetimeFigureOut">
              <a:rPr lang="ru-RU" smtClean="0"/>
              <a:t>19.01.2015</a:t>
            </a:fld>
            <a:endParaRPr lang="ru-RU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5EAA53F-DCC9-47FE-BB60-C0A2F4F29C6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2476108"/>
            <a:ext cx="8305800" cy="381000"/>
          </a:xfrm>
        </p:spPr>
        <p:txBody>
          <a:bodyPr>
            <a:noAutofit/>
          </a:bodyPr>
          <a:lstStyle>
            <a:lvl1pPr marL="0" indent="0" algn="l">
              <a:buNone/>
              <a:defRPr sz="2000" spc="100" baseline="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8305800" cy="1295400"/>
          </a:xfrm>
        </p:spPr>
        <p:txBody>
          <a:bodyPr anchor="ctr" anchorCtr="0">
            <a:noAutofit/>
          </a:bodyPr>
          <a:lstStyle>
            <a:lvl1pPr algn="l">
              <a:defRPr sz="4800" cap="all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D28A-D904-46E0-A65E-4DF194A52948}" type="datetimeFigureOut">
              <a:rPr lang="ru-RU" smtClean="0"/>
              <a:t>19.01.2015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AA53F-DCC9-47FE-BB60-C0A2F4F29C6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D28A-D904-46E0-A65E-4DF194A52948}" type="datetimeFigureOut">
              <a:rPr lang="ru-RU" smtClean="0"/>
              <a:t>19.01.2015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AA53F-DCC9-47FE-BB60-C0A2F4F29C6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818D28A-D904-46E0-A65E-4DF194A52948}" type="datetimeFigureOut">
              <a:rPr lang="ru-RU" smtClean="0"/>
              <a:t>19.01.2015</a:t>
            </a:fld>
            <a:endParaRPr lang="ru-RU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5EAA53F-DCC9-47FE-BB60-C0A2F4F29C6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926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4958864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0" y="3429000"/>
            <a:ext cx="9144000" cy="1527048"/>
          </a:xfrm>
          <a:prstGeom prst="rect">
            <a:avLst/>
          </a:prstGeom>
          <a:solidFill>
            <a:srgbClr val="000000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D28A-D904-46E0-A65E-4DF194A52948}" type="datetimeFigureOut">
              <a:rPr lang="ru-RU" smtClean="0"/>
              <a:t>19.01.2015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AA53F-DCC9-47FE-BB60-C0A2F4F29C6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>
              <a:buNone/>
              <a:defRPr sz="4200" b="0" cap="all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457200"/>
          </a:xfrm>
        </p:spPr>
        <p:txBody>
          <a:bodyPr anchor="ctr"/>
          <a:lstStyle>
            <a:lvl1pPr>
              <a:buNone/>
              <a:defRPr sz="2000" spc="100" baseline="0">
                <a:solidFill>
                  <a:srgbClr val="FFFFFF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D28A-D904-46E0-A65E-4DF194A52948}" type="datetimeFigureOut">
              <a:rPr lang="ru-RU" smtClean="0"/>
              <a:t>19.01.2015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AA53F-DCC9-47FE-BB60-C0A2F4F29C6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AA53F-DCC9-47FE-BB60-C0A2F4F29C6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D28A-D904-46E0-A65E-4DF194A52948}" type="datetimeFigureOut">
              <a:rPr lang="ru-RU" smtClean="0"/>
              <a:t>19.01.2015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838200"/>
          </a:xfrm>
          <a:solidFill>
            <a:schemeClr val="accent1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quarter" idx="2"/>
          </p:nvPr>
        </p:nvSpPr>
        <p:spPr>
          <a:xfrm>
            <a:off x="457200" y="2220558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20558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71600"/>
            <a:ext cx="4040188" cy="838200"/>
          </a:xfrm>
          <a:solidFill>
            <a:schemeClr val="accent2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D28A-D904-46E0-A65E-4DF194A52948}" type="datetimeFigureOut">
              <a:rPr lang="ru-RU" smtClean="0"/>
              <a:t>19.01.2015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AA53F-DCC9-47FE-BB60-C0A2F4F29C6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D28A-D904-46E0-A65E-4DF194A52948}" type="datetimeFigureOut">
              <a:rPr lang="ru-RU" smtClean="0"/>
              <a:t>19.01.2015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AA53F-DCC9-47FE-BB60-C0A2F4F29C6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D28A-D904-46E0-A65E-4DF194A52948}" type="datetimeFigureOut">
              <a:rPr lang="ru-RU" smtClean="0"/>
              <a:t>19.01.2015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0" y="6357144"/>
            <a:ext cx="34290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448" y="6318504"/>
            <a:ext cx="118872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5EAA53F-DCC9-47FE-BB60-C0A2F4F29C6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2743200" y="228600"/>
            <a:ext cx="6248400" cy="586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1752" y="1600200"/>
            <a:ext cx="2057400" cy="3733800"/>
          </a:xfrm>
        </p:spPr>
        <p:txBody>
          <a:bodyPr tIns="45720" bIns="45720"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301752" y="384048"/>
            <a:ext cx="2057400" cy="11430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D28A-D904-46E0-A65E-4DF194A52948}" type="datetimeFigureOut">
              <a:rPr lang="ru-RU" smtClean="0"/>
              <a:t>19.01.2015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448" y="6318504"/>
            <a:ext cx="118872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5EAA53F-DCC9-47FE-BB60-C0A2F4F29C6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2057400" cy="11430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90800" y="0"/>
            <a:ext cx="6553200" cy="5943600"/>
          </a:xfrm>
          <a:solidFill>
            <a:schemeClr val="bg2"/>
          </a:solidFill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600200"/>
            <a:ext cx="2057400" cy="4267200"/>
          </a:xfrm>
        </p:spPr>
        <p:txBody>
          <a:bodyPr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4400" y="2292526"/>
            <a:ext cx="2743200" cy="2127074"/>
          </a:xfrm>
          <a:prstGeom prst="rect">
            <a:avLst/>
          </a:prstGeom>
          <a:solidFill>
            <a:schemeClr val="accent1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977827" y="5072066"/>
            <a:ext cx="1758141" cy="1739481"/>
          </a:xfrm>
          <a:prstGeom prst="ellipse">
            <a:avLst/>
          </a:prstGeom>
          <a:solidFill>
            <a:schemeClr val="accent1">
              <a:tint val="90000"/>
              <a:shade val="45000"/>
              <a:satMod val="200000"/>
              <a:alpha val="13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257800" y="0"/>
            <a:ext cx="3886200" cy="3048000"/>
          </a:xfrm>
          <a:prstGeom prst="rect">
            <a:avLst/>
          </a:prstGeom>
          <a:solidFill>
            <a:schemeClr val="accent1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4114800"/>
            <a:ext cx="2362200" cy="2463018"/>
          </a:xfrm>
          <a:prstGeom prst="rect">
            <a:avLst/>
          </a:prstGeom>
          <a:solidFill>
            <a:schemeClr val="bg2">
              <a:tint val="60000"/>
              <a:alpha val="7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178687" y="2389810"/>
            <a:ext cx="2174118" cy="2174118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384588" y="5842728"/>
            <a:ext cx="1011260" cy="101126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6322493" y="1427132"/>
            <a:ext cx="2047390" cy="2047390"/>
          </a:xfrm>
          <a:prstGeom prst="ellipse">
            <a:avLst/>
          </a:prstGeom>
          <a:solidFill>
            <a:srgbClr val="C1E8E4">
              <a:alpha val="10980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14300" y="4803322"/>
            <a:ext cx="1959428" cy="1959428"/>
          </a:xfrm>
          <a:prstGeom prst="ellipse">
            <a:avLst/>
          </a:prstGeom>
          <a:solidFill>
            <a:srgbClr val="C1E8E4">
              <a:alpha val="12157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2021092" y="4578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4172385" y="4626825"/>
            <a:ext cx="1515880" cy="1394583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906" y="361813"/>
            <a:ext cx="2512694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295400" y="0"/>
            <a:ext cx="1524000" cy="609600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9403" y="212289"/>
            <a:ext cx="2022300" cy="2022300"/>
          </a:xfrm>
          <a:prstGeom prst="ellipse">
            <a:avLst/>
          </a:prstGeom>
          <a:solidFill>
            <a:schemeClr val="accent1">
              <a:tint val="100000"/>
              <a:satMod val="275000"/>
              <a:alpha val="15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76200" y="3962400"/>
            <a:ext cx="891076" cy="886968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2121357" y="1507438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369253" y="466436"/>
            <a:ext cx="1595105" cy="1595105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189756" y="2967572"/>
            <a:ext cx="3234945" cy="3234944"/>
          </a:xfrm>
          <a:prstGeom prst="ellipse">
            <a:avLst/>
          </a:prstGeom>
          <a:solidFill>
            <a:schemeClr val="accent1">
              <a:tint val="100000"/>
              <a:satMod val="18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55626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6951220" y="4665220"/>
            <a:ext cx="2192780" cy="2192780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1600200" y="3705807"/>
            <a:ext cx="1195876" cy="1198294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6324600" y="228600"/>
            <a:ext cx="822960" cy="822960"/>
          </a:xfrm>
          <a:prstGeom prst="ellipse">
            <a:avLst/>
          </a:prstGeom>
          <a:solidFill>
            <a:schemeClr val="accent1">
              <a:tint val="90000"/>
              <a:satMod val="275000"/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80772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5410200" y="6324600"/>
            <a:ext cx="1524000" cy="5334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3011692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357144"/>
            <a:ext cx="2974848" cy="384048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E818D28A-D904-46E0-A65E-4DF194A52948}" type="datetimeFigureOut">
              <a:rPr lang="ru-RU" smtClean="0"/>
              <a:t>19.01.2015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357144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55448" y="6315075"/>
            <a:ext cx="1188720" cy="457200"/>
          </a:xfrm>
          <a:prstGeom prst="rect">
            <a:avLst/>
          </a:prstGeom>
          <a:noFill/>
        </p:spPr>
        <p:txBody>
          <a:bodyPr vert="horz" lIns="0" tIns="0" rIns="0" bIns="0" anchor="ctr" anchorCtr="1">
            <a:normAutofit/>
          </a:bodyPr>
          <a:lstStyle>
            <a:lvl1pPr algn="ctr">
              <a:defRPr sz="2800">
                <a:solidFill>
                  <a:schemeClr val="tx2"/>
                </a:solidFill>
              </a:defRPr>
            </a:lvl1pPr>
          </a:lstStyle>
          <a:p>
            <a:fld id="{E5EAA53F-DCC9-47FE-BB60-C0A2F4F29C6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sz="38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700"/>
        </a:spcBef>
        <a:buClr>
          <a:schemeClr val="accent2"/>
        </a:buClr>
        <a:buSzPct val="85000"/>
        <a:buFont typeface="Wingdings 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600"/>
        </a:spcBef>
        <a:buClr>
          <a:schemeClr val="accent1"/>
        </a:buClr>
        <a:buSzPct val="85000"/>
        <a:buFont typeface="Wingdings 2"/>
        <a:buChar char="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500"/>
        </a:spcBef>
        <a:buClr>
          <a:schemeClr val="accent3"/>
        </a:buClr>
        <a:buSzPct val="85000"/>
        <a:buFont typeface="Wingdings 2"/>
        <a:buChar char="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400"/>
        </a:spcBef>
        <a:buClr>
          <a:schemeClr val="accent4"/>
        </a:buClr>
        <a:buFont typeface="Wingdings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ct val="20000"/>
        </a:spcBef>
        <a:buClr>
          <a:schemeClr val="accent5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ct val="20000"/>
        </a:spcBef>
        <a:buClr>
          <a:schemeClr val="accent5"/>
        </a:buClr>
        <a:buFont typeface="Wingdings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6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4608512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По наблюдениям психологов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(</a:t>
            </a:r>
            <a:r>
              <a:rPr lang="ru-RU" dirty="0"/>
              <a:t>О. Ситковская,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</a:t>
            </a:r>
            <a:r>
              <a:rPr lang="ru-RU" dirty="0"/>
              <a:t>. Михайлова),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путь </a:t>
            </a:r>
            <a:r>
              <a:rPr lang="ru-RU" dirty="0"/>
              <a:t>к лидерству, особенно в подростковой среде, связан с демонстрацией превосходства, </a:t>
            </a:r>
            <a:r>
              <a:rPr lang="ru-RU" b="1" i="1" dirty="0"/>
              <a:t>цинизма, жестокости, безжалостности. </a:t>
            </a:r>
          </a:p>
        </p:txBody>
      </p:sp>
      <p:pic>
        <p:nvPicPr>
          <p:cNvPr id="3076" name="Picture 4" descr="http://vinnitsaok.com.ua/wp-content/uploads/2013/10/dra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32656"/>
            <a:ext cx="4032447" cy="30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5" y="3501008"/>
            <a:ext cx="3744416" cy="2995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499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3754760" cy="5073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Практика показывает, что осознание случившегося и договоренности, достигнутые на подобных встречах, приводят к более существенным эффектам, чем наказание.</a:t>
            </a:r>
            <a:endParaRPr lang="ru-RU" dirty="0"/>
          </a:p>
        </p:txBody>
      </p:sp>
      <p:pic>
        <p:nvPicPr>
          <p:cNvPr id="4099" name="Picture 3" descr="C:\Users\Кононенко\Pictures\ПСИХОЛОГИЯ\интересное для электива\nesovershenn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5729" y="3808084"/>
            <a:ext cx="3826396" cy="286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http://files.web2edu.ru/39f16ee6-5e4b-4de8-9e32-a6f3d6b044af/8368b3a1-3b83-4733-84a7-34210fe535b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5255" y="548680"/>
            <a:ext cx="432318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66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презентации использованы материалы из следующих источников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1. </a:t>
            </a: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images.yandex.ru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2. Коновалов А.Ю. Школьная служба примирения и восстановительная культура взаимоотношений: практическое руководство. – М.:МОО Центр «Судебно-правовая реформа», 2012.-256с.</a:t>
            </a:r>
          </a:p>
          <a:p>
            <a:pPr marL="0" indent="0">
              <a:buNone/>
            </a:pPr>
            <a:r>
              <a:rPr lang="ru-RU" dirty="0" smtClean="0"/>
              <a:t>3. Анцупов А.Я. </a:t>
            </a:r>
            <a:r>
              <a:rPr lang="ru-RU" dirty="0"/>
              <a:t>Профилактика конфликтов в школьном коллективе. — М.: Гуманит. изд; центр ВЛАДОС, 2003. — 208 </a:t>
            </a:r>
            <a:r>
              <a:rPr lang="ru-RU" dirty="0" smtClean="0"/>
              <a:t>с.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367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8229600" cy="3963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60649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71"/>
            <a:ext cx="9144000" cy="6852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332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i="1" dirty="0"/>
              <a:t>Детская жестокость — явление общеизвестное. </a:t>
            </a:r>
            <a:endParaRPr lang="ru-RU" sz="3200" i="1" dirty="0" smtClean="0"/>
          </a:p>
          <a:p>
            <a:pPr marL="0" indent="0" algn="ctr">
              <a:buNone/>
            </a:pPr>
            <a:r>
              <a:rPr lang="ru-RU" sz="3200" i="1" dirty="0" smtClean="0"/>
              <a:t>Один </a:t>
            </a:r>
            <a:r>
              <a:rPr lang="ru-RU" sz="3200" i="1" dirty="0"/>
              <a:t>из парадоксов мировой педагогики заключается в том, что ребенок в большей степени, чем взрослый, подвержен чувству стадности, склонен к </a:t>
            </a:r>
            <a:r>
              <a:rPr lang="ru-RU" sz="3200" b="1" i="1" u="sng" dirty="0"/>
              <a:t>немотивированной жестокости и травле себе подобных.</a:t>
            </a:r>
          </a:p>
        </p:txBody>
      </p:sp>
    </p:spTree>
    <p:extLst>
      <p:ext uri="{BB962C8B-B14F-4D97-AF65-F5344CB8AC3E}">
        <p14:creationId xmlns:p14="http://schemas.microsoft.com/office/powerpoint/2010/main" val="210136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3888432" cy="53285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Средства разрешения конфликтов  ребенок получает из окружающего его социума. </a:t>
            </a:r>
          </a:p>
          <a:p>
            <a:pPr marL="0" indent="0">
              <a:buNone/>
            </a:pPr>
            <a:r>
              <a:rPr lang="ru-RU" dirty="0" smtClean="0"/>
              <a:t>Если в окружении основными средствами реагирования на конфликт является агрессия, возникает риск , что именно этот способ освоит ребенок и будет использовать в своей дальнейшей жизни.</a:t>
            </a:r>
          </a:p>
        </p:txBody>
      </p:sp>
      <p:pic>
        <p:nvPicPr>
          <p:cNvPr id="5122" name="Picture 2" descr="http://i1.smotra.ru/data/img/galleries/72734/111244/sm_img-965313_980x6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188640"/>
            <a:ext cx="4867081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Кононенко\Pictures\konfliktologiya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1987" y="3260222"/>
            <a:ext cx="4843595" cy="3522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1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dirty="0" smtClean="0"/>
              <a:t>ВОССТАНОВИТЕЛЬНАЯ МЕДИАЦИЯ</a:t>
            </a:r>
            <a:endParaRPr lang="ru-RU" sz="3600" dirty="0"/>
          </a:p>
        </p:txBody>
      </p:sp>
      <p:pic>
        <p:nvPicPr>
          <p:cNvPr id="11266" name="Picture 2" descr="C:\Users\Кононенко\Pictures\mediad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9144000" cy="4509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96089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509120"/>
            <a:ext cx="8229600" cy="208823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 smtClean="0"/>
              <a:t>Медиация</a:t>
            </a:r>
            <a:r>
              <a:rPr lang="ru-RU" i="1" dirty="0" smtClean="0"/>
              <a:t> </a:t>
            </a:r>
            <a:r>
              <a:rPr lang="ru-RU" dirty="0" smtClean="0"/>
              <a:t>– это процесс, в котором участники (конфликтующие стороны) с помощью беспристрастной третьей стороны (медиатора) разрешают свой конфликт.</a:t>
            </a:r>
          </a:p>
          <a:p>
            <a:pPr marL="0" indent="0" algn="ctr">
              <a:buNone/>
            </a:pPr>
            <a:endParaRPr lang="ru-RU" dirty="0" smtClean="0"/>
          </a:p>
        </p:txBody>
      </p:sp>
      <p:pic>
        <p:nvPicPr>
          <p:cNvPr id="2050" name="Picture 2" descr="C:\Users\Кононенко\Pictures\ПСИХОЛОГИЯ\интересное для электива\skyrybos_p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667810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43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509120"/>
            <a:ext cx="8229600" cy="2088232"/>
          </a:xfrm>
        </p:spPr>
        <p:txBody>
          <a:bodyPr>
            <a:normAutofit fontScale="92500" lnSpcReduction="20000"/>
          </a:bodyPr>
          <a:lstStyle/>
          <a:p>
            <a:pPr marL="0" lvl="0" indent="0" algn="ctr">
              <a:buClr>
                <a:srgbClr val="EA157A"/>
              </a:buClr>
              <a:buNone/>
            </a:pPr>
            <a:r>
              <a:rPr lang="ru-RU" b="1" i="1" dirty="0">
                <a:solidFill>
                  <a:prstClr val="white"/>
                </a:solidFill>
              </a:rPr>
              <a:t>Восстановительная медиация  </a:t>
            </a:r>
            <a:r>
              <a:rPr lang="ru-RU" dirty="0">
                <a:solidFill>
                  <a:prstClr val="white"/>
                </a:solidFill>
              </a:rPr>
              <a:t>- это процесс, в котором  медиатор создает условия для восстановления способности людей понимать друг друга и договариваться о приемлемых для  них вариантах разрешения  проблем, возникших в результате конфликтной ситуации.</a:t>
            </a:r>
          </a:p>
          <a:p>
            <a:endParaRPr lang="ru-RU" dirty="0"/>
          </a:p>
        </p:txBody>
      </p:sp>
      <p:pic>
        <p:nvPicPr>
          <p:cNvPr id="1026" name="Picture 2" descr="C:\Users\Кононенко\Pictures\ПСИХОЛОГИЯ\интересное для электива\howtodress-recruitment-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226011"/>
            <a:ext cx="6322137" cy="4217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53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4320480" cy="518457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Понятие «восстановительная» указывает на важность восстановления человеческих отношений, на то, что разрешение конфликта  должно фокусироваться на восстановлении пострадавшего и обидчика, </a:t>
            </a:r>
          </a:p>
          <a:p>
            <a:pPr marL="0" indent="0">
              <a:buNone/>
            </a:pPr>
            <a:r>
              <a:rPr lang="ru-RU" dirty="0" smtClean="0"/>
              <a:t>на их исцелении от боли и страданий,</a:t>
            </a:r>
          </a:p>
          <a:p>
            <a:pPr marL="0" indent="0">
              <a:buNone/>
            </a:pPr>
            <a:r>
              <a:rPr lang="ru-RU" dirty="0" smtClean="0"/>
              <a:t> а так же на заглаживании обидчиком нанесенного пострадавшему вреда.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0560" y="3392996"/>
            <a:ext cx="4330452" cy="324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0560" y="224635"/>
            <a:ext cx="4330452" cy="284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05659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4042792" cy="4572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Перед общей встречей медиатор встречается по очереди с каждой стороной и обсуждает возможность  участия в медиации, формат, правила, условия и темы встречи.</a:t>
            </a:r>
          </a:p>
          <a:p>
            <a:pPr marL="0" indent="0">
              <a:buNone/>
            </a:pPr>
            <a:r>
              <a:rPr lang="ru-RU" dirty="0" smtClean="0"/>
              <a:t>Главные участники медиации сами стороны а посредник организует конструктивный и безопасный диалог между ними.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692696"/>
            <a:ext cx="3648405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Кононенко\ОЛИМПИАДА ПО ПСИХОЛОГИИ\фотографии\DSC043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1489" y="3733653"/>
            <a:ext cx="355239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34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rrency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urrency">
      <a:maj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10000"/>
              </a:schemeClr>
            </a:gs>
            <a:gs pos="47500">
              <a:schemeClr val="phClr">
                <a:tint val="35000"/>
                <a:satMod val="110000"/>
              </a:schemeClr>
            </a:gs>
            <a:gs pos="58500">
              <a:schemeClr val="phClr">
                <a:tint val="35000"/>
                <a:satMod val="110000"/>
              </a:schemeClr>
            </a:gs>
            <a:gs pos="100000">
              <a:schemeClr val="phClr">
                <a:tint val="8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2000"/>
                <a:satMod val="105000"/>
              </a:schemeClr>
            </a:gs>
            <a:gs pos="47500">
              <a:schemeClr val="phClr">
                <a:shade val="89000"/>
                <a:satMod val="105000"/>
              </a:schemeClr>
            </a:gs>
            <a:gs pos="58500">
              <a:schemeClr val="phClr">
                <a:shade val="89000"/>
                <a:satMod val="105000"/>
              </a:schemeClr>
            </a:gs>
            <a:gs pos="100000">
              <a:schemeClr val="phClr">
                <a:shade val="52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60000" cap="flat" cmpd="thickThin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  <a:scene3d>
            <a:camera prst="isometricLeftDown" fov="0">
              <a:rot lat="0" lon="0" rev="0"/>
            </a:camera>
            <a:lightRig rig="harsh" dir="tl">
              <a:rot lat="0" lon="0" rev="84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50800" dist="63500" dir="5400000" algn="r" rotWithShape="0">
              <a:srgbClr val="000000">
                <a:alpha val="65000"/>
              </a:srgbClr>
            </a:outerShdw>
          </a:effectLst>
          <a:scene3d>
            <a:camera prst="isometricLeftDown" fov="0">
              <a:rot lat="0" lon="0" rev="0"/>
            </a:camera>
            <a:lightRig rig="harsh" dir="tl">
              <a:rot lat="0" lon="0" rev="840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20000"/>
                <a:satMod val="3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8000"/>
                <a:shade val="98000"/>
                <a:satMod val="120000"/>
              </a:schemeClr>
              <a:schemeClr val="phClr">
                <a:tint val="86000"/>
                <a:shade val="92000"/>
                <a:satMod val="150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Финансовая тема</Template>
  <TotalTime>673</TotalTime>
  <Words>347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Currency</vt:lpstr>
      <vt:lpstr>Презентация PowerPoint</vt:lpstr>
      <vt:lpstr>Презентация PowerPoint</vt:lpstr>
      <vt:lpstr>Презентация PowerPoint</vt:lpstr>
      <vt:lpstr>Презентация PowerPoint</vt:lpstr>
      <vt:lpstr>ВОССТАНОВИТЕЛЬНАЯ МЕДИАЦИЯ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презентации использованы материалы из следующих источников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конфликты</dc:title>
  <dc:creator>Кононенко</dc:creator>
  <cp:lastModifiedBy>Кононенко</cp:lastModifiedBy>
  <cp:revision>155</cp:revision>
  <dcterms:created xsi:type="dcterms:W3CDTF">2012-12-19T10:08:56Z</dcterms:created>
  <dcterms:modified xsi:type="dcterms:W3CDTF">2015-01-19T17:47:21Z</dcterms:modified>
</cp:coreProperties>
</file>