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71" r:id="rId2"/>
    <p:sldId id="274" r:id="rId3"/>
    <p:sldId id="270" r:id="rId4"/>
    <p:sldId id="275" r:id="rId5"/>
    <p:sldId id="269" r:id="rId6"/>
    <p:sldId id="268" r:id="rId7"/>
    <p:sldId id="276" r:id="rId8"/>
    <p:sldId id="285" r:id="rId9"/>
    <p:sldId id="286" r:id="rId10"/>
    <p:sldId id="27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12" y="-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A048DC09-CF7F-994C-A598-41A761D41FAB}" type="datetimeFigureOut">
              <a:rPr lang="ru-RU"/>
              <a:pPr/>
              <a:t>19.06.14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9032C35D-F50E-7641-ACCE-43EFD346820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800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159303-DAF6-234E-A6A0-CA86CF6EDEF0}" type="datetime1">
              <a:rPr lang="ru-RU"/>
              <a:pPr/>
              <a:t>19.06.14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3BF1E-D428-8B45-B0E2-A07EBD50801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79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65C8C3-AB5E-6D4F-805F-9DFDAB0BB5C8}" type="datetime1">
              <a:rPr lang="ru-RU"/>
              <a:pPr/>
              <a:t>19.06.14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1B2BF-5CE9-D046-9D7B-CF40D850F2D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77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9E16FA-4A3C-7845-8016-09E533534FC2}" type="datetime1">
              <a:rPr lang="ru-RU"/>
              <a:pPr/>
              <a:t>19.06.14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398DD-09E8-A14F-B712-E71F085DFE2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759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9A1A6B-3024-354F-BD01-BE0CE2B452E6}" type="datetime1">
              <a:rPr lang="ru-RU"/>
              <a:pPr/>
              <a:t>19.06.14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6D427-A7BE-404C-9EAC-B33BFD5B389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11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12F7BF-B30C-1543-AF0C-295D42F5C1BC}" type="datetime1">
              <a:rPr lang="ru-RU"/>
              <a:pPr/>
              <a:t>19.06.14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C7EE9-6601-D441-BF58-15B0517660B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492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D24325-F046-E949-BF86-729EC939A824}" type="datetime1">
              <a:rPr lang="ru-RU"/>
              <a:pPr/>
              <a:t>19.06.14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207A0-E8E8-0E4A-8FDC-A4948749B05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421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3CA42B-C8B4-634C-ABC9-F5317962411D}" type="datetime1">
              <a:rPr lang="ru-RU"/>
              <a:pPr/>
              <a:t>19.06.14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86359-EA40-4F47-8B29-2102979BDF9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815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AA4086-C13D-F346-B67E-04442201A3F0}" type="datetime1">
              <a:rPr lang="ru-RU"/>
              <a:pPr/>
              <a:t>19.06.14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3CE9D-FF11-6D41-94AB-BA99883B7CF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51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DF876A-0001-3A47-BA3D-6E582A220B61}" type="datetime1">
              <a:rPr lang="ru-RU"/>
              <a:pPr/>
              <a:t>19.06.14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3D6E4-1B09-1D44-A2A3-0E282F73477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85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3E8C93-FCC2-224D-B16C-D2E331F1A1CA}" type="datetime1">
              <a:rPr lang="ru-RU"/>
              <a:pPr/>
              <a:t>19.06.14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983AB-3AEC-A843-8324-C651827FB9F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5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Чтобы добавить рисунок, перетащите его на заполнитель или щелкните значок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85D623-A610-424F-9A6F-2DFBB00F238E}" type="datetime1">
              <a:rPr lang="ru-RU"/>
              <a:pPr/>
              <a:t>19.06.14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D7DAF-A2F8-A840-9EF0-3D5DDDA3F3D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120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A6E213B4-A012-1543-A61F-0D875E28DA58}" type="datetime1">
              <a:rPr lang="ru-RU"/>
              <a:pPr/>
              <a:t>19.06.14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C61F4954-62EF-F44F-B822-CE9338E2E49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Arial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Arial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Relationship Id="rId3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4" descr="H:\Documents and Settings\Aida\Рабочий стол\НОвая ГРАФИКА сборник\1111111111111\image316.gif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1148920">
            <a:off x="7359650" y="5319713"/>
            <a:ext cx="12573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2132856"/>
            <a:ext cx="184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charset="0"/>
              <a:buNone/>
            </a:pPr>
            <a:endParaRPr lang="ru-RU" sz="4000" b="1" i="1" dirty="0">
              <a:latin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98966" y="3244334"/>
            <a:ext cx="346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mtClean="0"/>
              <a:t></a:t>
            </a: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67544" y="2060848"/>
            <a:ext cx="847117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Как можно заменить произведение</a:t>
            </a:r>
          </a:p>
          <a:p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 равных сомножителей?</a:t>
            </a:r>
          </a:p>
          <a:p>
            <a:endParaRPr lang="ru-RU" sz="4000" b="1" i="1" dirty="0" smtClean="0">
              <a:solidFill>
                <a:srgbClr val="000090"/>
              </a:solidFill>
              <a:latin typeface="Times New Roman"/>
              <a:cs typeface="Times New Roman"/>
            </a:endParaRPr>
          </a:p>
          <a:p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       5 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ea typeface="Wingdings"/>
                <a:cs typeface="Times New Roman"/>
                <a:sym typeface="Wingdings"/>
              </a:rPr>
              <a:t> 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5 </a:t>
            </a:r>
            <a:r>
              <a:rPr lang="ru-RU" sz="4000" b="0" i="0" dirty="0" smtClean="0">
                <a:solidFill>
                  <a:srgbClr val="000090"/>
                </a:solidFill>
                <a:latin typeface="Times New Roman"/>
                <a:ea typeface="Wingdings"/>
                <a:cs typeface="Times New Roman"/>
              </a:rPr>
              <a:t> 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5 </a:t>
            </a:r>
            <a:r>
              <a:rPr lang="ru-RU" sz="4000" b="0" i="0" dirty="0" smtClean="0">
                <a:solidFill>
                  <a:srgbClr val="000090"/>
                </a:solidFill>
                <a:latin typeface="Times New Roman"/>
                <a:ea typeface="Wingdings"/>
                <a:cs typeface="Times New Roman"/>
              </a:rPr>
              <a:t> 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5 </a:t>
            </a:r>
            <a:r>
              <a:rPr lang="ru-RU" sz="4000" b="0" i="0" dirty="0" smtClean="0">
                <a:solidFill>
                  <a:srgbClr val="000090"/>
                </a:solidFill>
                <a:latin typeface="Times New Roman"/>
                <a:ea typeface="Wingdings"/>
                <a:cs typeface="Times New Roman"/>
              </a:rPr>
              <a:t> 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5 </a:t>
            </a:r>
            <a:r>
              <a:rPr lang="ru-RU" sz="4000" b="0" i="0" dirty="0" smtClean="0">
                <a:solidFill>
                  <a:srgbClr val="000090"/>
                </a:solidFill>
                <a:latin typeface="Times New Roman"/>
                <a:ea typeface="Wingdings"/>
                <a:cs typeface="Times New Roman"/>
              </a:rPr>
              <a:t> 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5 </a:t>
            </a:r>
            <a:r>
              <a:rPr lang="ru-RU" sz="4000" b="0" i="0" dirty="0" smtClean="0">
                <a:solidFill>
                  <a:srgbClr val="000090"/>
                </a:solidFill>
                <a:latin typeface="Times New Roman"/>
                <a:ea typeface="Wingdings"/>
                <a:cs typeface="Times New Roman"/>
              </a:rPr>
              <a:t> 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5 =</a:t>
            </a:r>
            <a:endParaRPr lang="ru-RU" sz="4000" b="1" i="1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0170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4" descr="H:\Documents and Settings\Aida\Рабочий стол\НОвая ГРАФИКА сборник\1111111111111\image316.gif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1148920">
            <a:off x="7359650" y="5319713"/>
            <a:ext cx="12573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2132856"/>
            <a:ext cx="184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charset="0"/>
              <a:buNone/>
            </a:pPr>
            <a:endParaRPr lang="ru-RU" sz="4000" b="1" i="1" dirty="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2132856"/>
            <a:ext cx="783773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С какими новыми понятиями</a:t>
            </a:r>
          </a:p>
          <a:p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познакомились сегодня на уроке?</a:t>
            </a:r>
          </a:p>
          <a:p>
            <a:endParaRPr lang="ru-RU" sz="4000" b="1" i="1" dirty="0" smtClean="0">
              <a:solidFill>
                <a:srgbClr val="000090"/>
              </a:solidFill>
              <a:latin typeface="Times New Roman"/>
              <a:cs typeface="Times New Roman"/>
            </a:endParaRPr>
          </a:p>
          <a:p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2.Чему научились?</a:t>
            </a:r>
            <a:endParaRPr lang="ru-RU" sz="4000" b="1" i="1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45468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4" descr="H:\Documents and Settings\Aida\Рабочий стол\НОвая ГРАФИКА сборник\1111111111111\image316.gif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1148920">
            <a:off x="7359650" y="5319713"/>
            <a:ext cx="12573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2132856"/>
            <a:ext cx="184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charset="0"/>
              <a:buNone/>
            </a:pPr>
            <a:endParaRPr lang="ru-RU" sz="4000" b="1" i="1" dirty="0">
              <a:latin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98966" y="3244334"/>
            <a:ext cx="346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mtClean="0"/>
              <a:t></a:t>
            </a: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67544" y="2060848"/>
            <a:ext cx="847117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Как можно заменить произведение</a:t>
            </a:r>
          </a:p>
          <a:p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 равных сомножителей?</a:t>
            </a:r>
          </a:p>
          <a:p>
            <a:endParaRPr lang="ru-RU" sz="4000" b="1" i="1" dirty="0" smtClean="0">
              <a:solidFill>
                <a:srgbClr val="000090"/>
              </a:solidFill>
              <a:latin typeface="Times New Roman"/>
              <a:cs typeface="Times New Roman"/>
            </a:endParaRPr>
          </a:p>
          <a:p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       5 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ea typeface="Wingdings"/>
                <a:cs typeface="Times New Roman"/>
                <a:sym typeface="Wingdings"/>
              </a:rPr>
              <a:t> 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5 </a:t>
            </a:r>
            <a:r>
              <a:rPr lang="ru-RU" sz="4000" b="0" i="0" dirty="0" smtClean="0">
                <a:solidFill>
                  <a:srgbClr val="000090"/>
                </a:solidFill>
                <a:latin typeface="Times New Roman"/>
                <a:ea typeface="Wingdings"/>
                <a:cs typeface="Times New Roman"/>
              </a:rPr>
              <a:t> 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5 </a:t>
            </a:r>
            <a:r>
              <a:rPr lang="ru-RU" sz="4000" b="0" i="0" dirty="0" smtClean="0">
                <a:solidFill>
                  <a:srgbClr val="000090"/>
                </a:solidFill>
                <a:latin typeface="Times New Roman"/>
                <a:ea typeface="Wingdings"/>
                <a:cs typeface="Times New Roman"/>
              </a:rPr>
              <a:t> 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5 </a:t>
            </a:r>
            <a:r>
              <a:rPr lang="ru-RU" sz="4000" b="0" i="0" dirty="0" smtClean="0">
                <a:solidFill>
                  <a:srgbClr val="000090"/>
                </a:solidFill>
                <a:latin typeface="Times New Roman"/>
                <a:ea typeface="Wingdings"/>
                <a:cs typeface="Times New Roman"/>
              </a:rPr>
              <a:t> 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5 </a:t>
            </a:r>
            <a:r>
              <a:rPr lang="ru-RU" sz="4000" b="0" i="0" dirty="0" smtClean="0">
                <a:solidFill>
                  <a:srgbClr val="000090"/>
                </a:solidFill>
                <a:latin typeface="Times New Roman"/>
                <a:ea typeface="Wingdings"/>
                <a:cs typeface="Times New Roman"/>
              </a:rPr>
              <a:t> 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5 </a:t>
            </a:r>
            <a:r>
              <a:rPr lang="ru-RU" sz="4000" b="0" i="0" dirty="0" smtClean="0">
                <a:solidFill>
                  <a:srgbClr val="000090"/>
                </a:solidFill>
                <a:latin typeface="Times New Roman"/>
                <a:ea typeface="Wingdings"/>
                <a:cs typeface="Times New Roman"/>
              </a:rPr>
              <a:t> 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5 = </a:t>
            </a:r>
            <a:r>
              <a:rPr lang="ru-RU" sz="40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5</a:t>
            </a:r>
            <a:r>
              <a:rPr lang="ru-RU" sz="4000" b="1" i="1" baseline="300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7</a:t>
            </a:r>
            <a:endParaRPr lang="ru-RU" sz="4000" b="1" i="1" baseline="300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7672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4" descr="H:\Documents and Settings\Aida\Рабочий стол\НОвая ГРАФИКА сборник\1111111111111\image316.gif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1148920">
            <a:off x="7359650" y="5319713"/>
            <a:ext cx="12573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2132856"/>
            <a:ext cx="184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charset="0"/>
              <a:buNone/>
            </a:pPr>
            <a:endParaRPr lang="ru-RU" sz="4000" b="1" i="1" dirty="0">
              <a:latin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98966" y="3244334"/>
            <a:ext cx="346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mtClean="0"/>
              <a:t></a:t>
            </a: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182957" y="2156987"/>
            <a:ext cx="777812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Чтобы узнать, как называется </a:t>
            </a:r>
          </a:p>
          <a:p>
            <a:r>
              <a:rPr lang="ru-RU" sz="4000" b="1" i="1" dirty="0">
                <a:solidFill>
                  <a:srgbClr val="000090"/>
                </a:solidFill>
                <a:latin typeface="Times New Roman"/>
                <a:cs typeface="Times New Roman"/>
              </a:rPr>
              <a:t>э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та запись, расшифруйте слово,</a:t>
            </a:r>
          </a:p>
          <a:p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 расположив</a:t>
            </a:r>
          </a:p>
          <a:p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 получившиеся числа</a:t>
            </a:r>
          </a:p>
          <a:p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 в порядке возрастания</a:t>
            </a:r>
            <a:endParaRPr lang="ru-RU" sz="4000" b="1" i="1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0170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4" descr="H:\Documents and Settings\Aida\Рабочий стол\НОвая ГРАФИКА сборник\1111111111111\image316.gif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1148920">
            <a:off x="7359650" y="5319713"/>
            <a:ext cx="12573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748464" y="5301208"/>
            <a:ext cx="184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charset="0"/>
              <a:buNone/>
            </a:pPr>
            <a:endParaRPr lang="ru-RU" sz="4000" b="1" i="1" dirty="0">
              <a:latin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98966" y="3244334"/>
            <a:ext cx="346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mtClean="0"/>
              <a:t></a:t>
            </a: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99592" y="2204864"/>
            <a:ext cx="731452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1,  36,  64,  81,  121,  128,  625</a:t>
            </a:r>
          </a:p>
          <a:p>
            <a:endParaRPr lang="ru-RU" sz="4000" dirty="0"/>
          </a:p>
          <a:p>
            <a:r>
              <a:rPr lang="ru-RU" sz="4000" dirty="0" smtClean="0">
                <a:solidFill>
                  <a:srgbClr val="800000"/>
                </a:solidFill>
              </a:rPr>
              <a:t>С   Т     Е     П      Е      Н       Ь</a:t>
            </a:r>
          </a:p>
          <a:p>
            <a:endParaRPr lang="ru-RU" sz="4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477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4" descr="H:\Documents and Settings\Aida\Рабочий стол\НОвая ГРАФИКА сборник\1111111111111\image316.gif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1148920">
            <a:off x="7359650" y="5319713"/>
            <a:ext cx="12573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2132856"/>
            <a:ext cx="184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charset="0"/>
              <a:buNone/>
            </a:pPr>
            <a:endParaRPr lang="ru-RU" sz="4000" b="1" i="1" dirty="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1715" y="2365727"/>
            <a:ext cx="6136265" cy="4401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 5 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ea typeface="Wingdings"/>
                <a:cs typeface="Times New Roman"/>
                <a:sym typeface="Wingdings"/>
              </a:rPr>
              <a:t> 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5 </a:t>
            </a:r>
            <a:r>
              <a:rPr lang="ru-RU" sz="4000" b="0" i="0" dirty="0" smtClean="0">
                <a:solidFill>
                  <a:srgbClr val="000090"/>
                </a:solidFill>
                <a:latin typeface="Times New Roman"/>
                <a:ea typeface="Wingdings"/>
                <a:cs typeface="Times New Roman"/>
              </a:rPr>
              <a:t> 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5 </a:t>
            </a:r>
            <a:r>
              <a:rPr lang="ru-RU" sz="4000" b="0" i="0" dirty="0" smtClean="0">
                <a:solidFill>
                  <a:srgbClr val="000090"/>
                </a:solidFill>
                <a:latin typeface="Times New Roman"/>
                <a:ea typeface="Wingdings"/>
                <a:cs typeface="Times New Roman"/>
              </a:rPr>
              <a:t> 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5 </a:t>
            </a:r>
            <a:r>
              <a:rPr lang="ru-RU" sz="4000" b="0" i="0" dirty="0" smtClean="0">
                <a:solidFill>
                  <a:srgbClr val="000090"/>
                </a:solidFill>
                <a:latin typeface="Times New Roman"/>
                <a:ea typeface="Wingdings"/>
                <a:cs typeface="Times New Roman"/>
              </a:rPr>
              <a:t> 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5 </a:t>
            </a:r>
            <a:r>
              <a:rPr lang="ru-RU" sz="4000" b="0" i="0" dirty="0" smtClean="0">
                <a:solidFill>
                  <a:srgbClr val="000090"/>
                </a:solidFill>
                <a:latin typeface="Times New Roman"/>
                <a:ea typeface="Wingdings"/>
                <a:cs typeface="Times New Roman"/>
              </a:rPr>
              <a:t> 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5 </a:t>
            </a:r>
            <a:r>
              <a:rPr lang="ru-RU" sz="4000" b="0" i="0" dirty="0" smtClean="0">
                <a:solidFill>
                  <a:srgbClr val="000090"/>
                </a:solidFill>
                <a:latin typeface="Times New Roman"/>
                <a:ea typeface="Wingdings"/>
                <a:cs typeface="Times New Roman"/>
              </a:rPr>
              <a:t> 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5 = </a:t>
            </a:r>
            <a:r>
              <a:rPr lang="ru-RU" sz="40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5</a:t>
            </a:r>
            <a:r>
              <a:rPr lang="ru-RU" sz="4000" b="1" i="1" baseline="300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7</a:t>
            </a:r>
          </a:p>
          <a:p>
            <a:endParaRPr lang="ru-RU" sz="4000" b="1" i="1" baseline="300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ru-RU" sz="40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5</a:t>
            </a:r>
            <a:r>
              <a:rPr lang="ru-RU" sz="4000" b="1" i="1" baseline="300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7 – </a:t>
            </a:r>
            <a:r>
              <a:rPr lang="ru-RU" sz="40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степень</a:t>
            </a:r>
          </a:p>
          <a:p>
            <a:endParaRPr lang="ru-RU" sz="4000" b="1" i="1" baseline="300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ru-RU" sz="40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5 – основание степени</a:t>
            </a:r>
          </a:p>
          <a:p>
            <a:endParaRPr lang="ru-RU" sz="4000" b="1" i="1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r>
              <a:rPr lang="ru-RU" sz="40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7  - показатель степени</a:t>
            </a:r>
          </a:p>
          <a:p>
            <a:endParaRPr lang="ru-RU" sz="4000" b="1" i="1" baseline="300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0170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4" descr="H:\Documents and Settings\Aida\Рабочий стол\НОвая ГРАФИКА сборник\1111111111111\image316.gif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1148920">
            <a:off x="7359650" y="5319713"/>
            <a:ext cx="12573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2132856"/>
            <a:ext cx="184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charset="0"/>
              <a:buNone/>
            </a:pPr>
            <a:endParaRPr lang="ru-RU" sz="4000" b="1" i="1" dirty="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1556792"/>
            <a:ext cx="5238584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3 </a:t>
            </a:r>
            <a:r>
              <a:rPr lang="ru-RU" sz="4000" b="0" i="0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 3 </a:t>
            </a:r>
            <a:r>
              <a:rPr lang="ru-RU" sz="4000" b="0" i="0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 3 </a:t>
            </a:r>
            <a:r>
              <a:rPr lang="ru-RU" sz="4000" b="0" i="0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 3 = 3</a:t>
            </a:r>
            <a:r>
              <a:rPr lang="ru-RU" sz="4000" b="1" i="1" baseline="30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4</a:t>
            </a:r>
          </a:p>
          <a:p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6 </a:t>
            </a:r>
            <a:r>
              <a:rPr lang="ru-RU" sz="4000" b="0" i="0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6 = 6</a:t>
            </a:r>
            <a:r>
              <a:rPr lang="ru-RU" sz="4000" b="1" i="1" baseline="30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2</a:t>
            </a:r>
          </a:p>
          <a:p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4 </a:t>
            </a:r>
            <a:r>
              <a:rPr lang="ru-RU" sz="4000" b="0" i="0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4 </a:t>
            </a:r>
            <a:r>
              <a:rPr lang="ru-RU" sz="4000" b="0" i="0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4 = 4</a:t>
            </a:r>
            <a:r>
              <a:rPr lang="ru-RU" sz="4000" b="1" i="1" baseline="30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3</a:t>
            </a:r>
          </a:p>
          <a:p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11 </a:t>
            </a:r>
            <a:r>
              <a:rPr lang="ru-RU" sz="4000" b="0" i="0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 11 = 11</a:t>
            </a:r>
            <a:r>
              <a:rPr lang="ru-RU" sz="4000" b="1" i="1" baseline="30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2</a:t>
            </a:r>
          </a:p>
          <a:p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1 </a:t>
            </a:r>
            <a:r>
              <a:rPr lang="ru-RU" sz="4000" b="0" i="0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1 </a:t>
            </a:r>
            <a:r>
              <a:rPr lang="ru-RU" sz="4000" b="0" i="0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1 </a:t>
            </a:r>
            <a:r>
              <a:rPr lang="ru-RU" sz="4000" b="0" i="0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1 </a:t>
            </a:r>
            <a:r>
              <a:rPr lang="ru-RU" sz="4000" b="0" i="0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1 =1</a:t>
            </a:r>
            <a:r>
              <a:rPr lang="ru-RU" sz="4000" b="1" i="1" baseline="30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5</a:t>
            </a:r>
          </a:p>
          <a:p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25 </a:t>
            </a:r>
            <a:r>
              <a:rPr lang="ru-RU" sz="4000" b="0" i="0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 25 = 25</a:t>
            </a:r>
            <a:r>
              <a:rPr lang="ru-RU" sz="4000" b="1" i="1" baseline="30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2</a:t>
            </a:r>
          </a:p>
          <a:p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2 </a:t>
            </a:r>
            <a:r>
              <a:rPr lang="ru-RU" sz="4000" b="0" i="0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2 </a:t>
            </a:r>
            <a:r>
              <a:rPr lang="ru-RU" sz="4000" b="0" i="0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2 </a:t>
            </a:r>
            <a:r>
              <a:rPr lang="ru-RU" sz="4000" b="0" i="0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2 </a:t>
            </a:r>
            <a:r>
              <a:rPr lang="ru-RU" sz="4000" b="0" i="0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2 </a:t>
            </a:r>
            <a:r>
              <a:rPr lang="ru-RU" sz="4000" b="0" i="0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2 </a:t>
            </a:r>
            <a:r>
              <a:rPr lang="ru-RU" sz="4000" b="0" i="0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2 = 2</a:t>
            </a:r>
            <a:r>
              <a:rPr lang="ru-RU" sz="4000" b="1" i="1" baseline="30000" dirty="0" smtClean="0">
                <a:latin typeface="Times New Roman"/>
                <a:cs typeface="Times New Roman"/>
              </a:rPr>
              <a:t>7</a:t>
            </a:r>
            <a:endParaRPr lang="ru-RU" sz="4000" b="1" i="1" baseline="30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0170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4" descr="H:\Documents and Settings\Aida\Рабочий стол\НОвая ГРАФИКА сборник\1111111111111\image316.gif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1148920">
            <a:off x="7359650" y="5319713"/>
            <a:ext cx="12573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2132856"/>
            <a:ext cx="184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charset="0"/>
              <a:buNone/>
            </a:pPr>
            <a:endParaRPr lang="ru-RU" sz="4000" b="1" i="1" dirty="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96329" y="2052616"/>
            <a:ext cx="378339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Квадрат числа</a:t>
            </a:r>
          </a:p>
          <a:p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     2</a:t>
            </a:r>
            <a:r>
              <a:rPr lang="ru-RU" sz="4000" b="1" i="1" baseline="30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2             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 3</a:t>
            </a:r>
            <a:r>
              <a:rPr lang="ru-RU" sz="4000" b="1" i="1" baseline="30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2</a:t>
            </a:r>
          </a:p>
          <a:p>
            <a:endParaRPr lang="ru-RU" sz="4000" b="1" i="1" dirty="0" smtClean="0">
              <a:solidFill>
                <a:srgbClr val="000090"/>
              </a:solidFill>
              <a:latin typeface="Times New Roman"/>
              <a:cs typeface="Times New Roman"/>
            </a:endParaRPr>
          </a:p>
          <a:p>
            <a:r>
              <a:rPr lang="ru-RU" sz="40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Куб числа</a:t>
            </a:r>
          </a:p>
          <a:p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     2</a:t>
            </a:r>
            <a:r>
              <a:rPr lang="ru-RU" sz="4000" b="1" i="1" baseline="30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3             </a:t>
            </a:r>
            <a:r>
              <a:rPr lang="ru-RU" sz="40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 3</a:t>
            </a:r>
            <a:r>
              <a:rPr lang="ru-RU" sz="4000" b="1" i="1" baseline="30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3</a:t>
            </a:r>
            <a:endParaRPr lang="ru-RU" sz="4000" b="1" i="1" baseline="300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45468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4" descr="H:\Documents and Settings\Aida\Рабочий стол\НОвая ГРАФИКА сборник\1111111111111\image316.gif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1148920">
            <a:off x="7359650" y="5319713"/>
            <a:ext cx="12573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2132856"/>
            <a:ext cx="184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charset="0"/>
              <a:buNone/>
            </a:pPr>
            <a:endParaRPr lang="ru-RU" sz="4000" b="1" i="1" dirty="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0032" y="1628800"/>
            <a:ext cx="33843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baseline="30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Колмогоров Андрей Николаевич</a:t>
            </a:r>
          </a:p>
          <a:p>
            <a:r>
              <a:rPr lang="ru-RU" sz="5400" b="1" i="1" baseline="30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(1903-1987)</a:t>
            </a:r>
            <a:endParaRPr lang="ru-RU" sz="5400" b="1" i="1" baseline="300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pic>
        <p:nvPicPr>
          <p:cNvPr id="3" name="Изображение 2" descr="kolmogorov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268760"/>
            <a:ext cx="3744416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05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876A-0001-3A47-BA3D-6E582A220B61}" type="datetime1">
              <a:rPr lang="ru-RU" smtClean="0"/>
              <a:pPr/>
              <a:t>19.06.14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D6E4-1B09-1D44-A2A3-0E282F73477D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771800" y="1988840"/>
            <a:ext cx="353897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1</a:t>
            </a:r>
            <a:r>
              <a:rPr lang="ru-RU" sz="4800" b="1" i="1" baseline="30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2</a:t>
            </a:r>
            <a:r>
              <a:rPr lang="ru-RU" sz="48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=1</a:t>
            </a:r>
          </a:p>
          <a:p>
            <a:r>
              <a:rPr lang="ru-RU" sz="48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2</a:t>
            </a:r>
            <a:r>
              <a:rPr lang="ru-RU" sz="4800" b="1" i="1" baseline="30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2</a:t>
            </a:r>
            <a:r>
              <a:rPr lang="ru-RU" sz="48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=1+3</a:t>
            </a:r>
          </a:p>
          <a:p>
            <a:r>
              <a:rPr lang="ru-RU" sz="48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3</a:t>
            </a:r>
            <a:r>
              <a:rPr lang="ru-RU" sz="4800" b="1" i="1" baseline="30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2</a:t>
            </a:r>
            <a:r>
              <a:rPr lang="ru-RU" sz="48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=1+3+5</a:t>
            </a:r>
          </a:p>
          <a:p>
            <a:r>
              <a:rPr lang="ru-RU" sz="48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4</a:t>
            </a:r>
            <a:r>
              <a:rPr lang="ru-RU" sz="4800" b="1" i="1" baseline="300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2</a:t>
            </a:r>
            <a:r>
              <a:rPr lang="ru-RU" sz="4800" b="1" i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=1+3+5+7</a:t>
            </a:r>
            <a:endParaRPr lang="ru-RU" sz="4800" b="1" i="1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50187950"/>
      </p:ext>
    </p:extLst>
  </p:cSld>
  <p:clrMapOvr>
    <a:masterClrMapping/>
  </p:clrMapOvr>
</p:sld>
</file>

<file path=ppt/theme/theme1.xml><?xml version="1.0" encoding="utf-8"?>
<a:theme xmlns:a="http://schemas.openxmlformats.org/drawingml/2006/main" name="математика - 2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- 22.pot</Template>
  <TotalTime>279</TotalTime>
  <Words>233</Words>
  <Application>Microsoft Macintosh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математика - 22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Aida_Alex</dc:creator>
  <cp:lastModifiedBy>macmini112</cp:lastModifiedBy>
  <cp:revision>38</cp:revision>
  <dcterms:created xsi:type="dcterms:W3CDTF">2009-07-30T11:24:02Z</dcterms:created>
  <dcterms:modified xsi:type="dcterms:W3CDTF">2014-06-18T21:08:48Z</dcterms:modified>
</cp:coreProperties>
</file>