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4" r:id="rId4"/>
    <p:sldId id="262" r:id="rId5"/>
    <p:sldId id="263" r:id="rId6"/>
    <p:sldId id="267" r:id="rId7"/>
    <p:sldId id="265" r:id="rId8"/>
    <p:sldId id="268" r:id="rId9"/>
    <p:sldId id="266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67.679999999999978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69.669999999999987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74.23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72.900000000000006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76.400000000000006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73.8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76.099999999999994</c:v>
                </c:pt>
              </c:numCache>
            </c:numRef>
          </c:val>
        </c:ser>
        <c:axId val="87846912"/>
        <c:axId val="87848448"/>
      </c:barChart>
      <c:catAx>
        <c:axId val="87846912"/>
        <c:scaling>
          <c:orientation val="minMax"/>
        </c:scaling>
        <c:axPos val="b"/>
        <c:numFmt formatCode="General" sourceLinked="1"/>
        <c:tickLblPos val="nextTo"/>
        <c:crossAx val="87848448"/>
        <c:crosses val="autoZero"/>
        <c:auto val="1"/>
        <c:lblAlgn val="ctr"/>
        <c:lblOffset val="100"/>
      </c:catAx>
      <c:valAx>
        <c:axId val="87848448"/>
        <c:scaling>
          <c:orientation val="minMax"/>
        </c:scaling>
        <c:axPos val="l"/>
        <c:majorGridlines/>
        <c:numFmt formatCode="General" sourceLinked="1"/>
        <c:tickLblPos val="nextTo"/>
        <c:crossAx val="87846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3170535795094565E-2"/>
          <c:y val="4.5878644142394495E-2"/>
          <c:w val="0.82306645397773559"/>
          <c:h val="0.8501204826730761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33.800000000000011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39.160000000000004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46.64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55.720000000000006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58.28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60.3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58.6</c:v>
                </c:pt>
              </c:numCache>
            </c:numRef>
          </c:val>
        </c:ser>
        <c:axId val="102974208"/>
        <c:axId val="102975744"/>
      </c:barChart>
      <c:catAx>
        <c:axId val="102974208"/>
        <c:scaling>
          <c:orientation val="minMax"/>
        </c:scaling>
        <c:axPos val="b"/>
        <c:numFmt formatCode="General" sourceLinked="1"/>
        <c:tickLblPos val="nextTo"/>
        <c:crossAx val="102975744"/>
        <c:crosses val="autoZero"/>
        <c:auto val="1"/>
        <c:lblAlgn val="ctr"/>
        <c:lblOffset val="100"/>
      </c:catAx>
      <c:valAx>
        <c:axId val="102975744"/>
        <c:scaling>
          <c:orientation val="minMax"/>
        </c:scaling>
        <c:axPos val="l"/>
        <c:majorGridlines/>
        <c:numFmt formatCode="General" sourceLinked="1"/>
        <c:tickLblPos val="nextTo"/>
        <c:crossAx val="102974208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9676290463692E-2"/>
          <c:y val="4.4519077857613394E-2"/>
          <c:w val="0.81506146106736643"/>
          <c:h val="0.4760772292181716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Проблема</c:v>
                </c:pt>
                <c:pt idx="1">
                  <c:v>Ком. к проблеме</c:v>
                </c:pt>
                <c:pt idx="2">
                  <c:v>Позиция автора</c:v>
                </c:pt>
                <c:pt idx="3">
                  <c:v>Аргум. собст. мнения</c:v>
                </c:pt>
                <c:pt idx="4">
                  <c:v>Смысловая ценность, связность</c:v>
                </c:pt>
                <c:pt idx="5">
                  <c:v>Точность и выраз. Речи</c:v>
                </c:pt>
                <c:pt idx="6">
                  <c:v>Соблюдение орфогр. Норм</c:v>
                </c:pt>
                <c:pt idx="7">
                  <c:v>Соблюдение пунктуац. норм</c:v>
                </c:pt>
                <c:pt idx="8">
                  <c:v>Соблюдение языковых норм</c:v>
                </c:pt>
                <c:pt idx="9">
                  <c:v>Соблюдение речевых норм</c:v>
                </c:pt>
                <c:pt idx="10">
                  <c:v>Соблюдение этических норм</c:v>
                </c:pt>
                <c:pt idx="11">
                  <c:v>Соблюдение факт. точности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87.6</c:v>
                </c:pt>
                <c:pt idx="1">
                  <c:v>22.4</c:v>
                </c:pt>
                <c:pt idx="2">
                  <c:v>79</c:v>
                </c:pt>
                <c:pt idx="3">
                  <c:v>0</c:v>
                </c:pt>
                <c:pt idx="4">
                  <c:v>21.1</c:v>
                </c:pt>
                <c:pt idx="5">
                  <c:v>19.899999999999999</c:v>
                </c:pt>
                <c:pt idx="6">
                  <c:v>0</c:v>
                </c:pt>
                <c:pt idx="7">
                  <c:v>0</c:v>
                </c:pt>
                <c:pt idx="8">
                  <c:v>19.7</c:v>
                </c:pt>
                <c:pt idx="9">
                  <c:v>16.600000000000001</c:v>
                </c:pt>
                <c:pt idx="10">
                  <c:v>93.3</c:v>
                </c:pt>
                <c:pt idx="11">
                  <c:v>91.2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Проблема</c:v>
                </c:pt>
                <c:pt idx="1">
                  <c:v>Ком. к проблеме</c:v>
                </c:pt>
                <c:pt idx="2">
                  <c:v>Позиция автора</c:v>
                </c:pt>
                <c:pt idx="3">
                  <c:v>Аргум. собст. мнения</c:v>
                </c:pt>
                <c:pt idx="4">
                  <c:v>Смысловая ценность, связность</c:v>
                </c:pt>
                <c:pt idx="5">
                  <c:v>Точность и выраз. Речи</c:v>
                </c:pt>
                <c:pt idx="6">
                  <c:v>Соблюдение орфогр. Норм</c:v>
                </c:pt>
                <c:pt idx="7">
                  <c:v>Соблюдение пунктуац. норм</c:v>
                </c:pt>
                <c:pt idx="8">
                  <c:v>Соблюдение языковых норм</c:v>
                </c:pt>
                <c:pt idx="9">
                  <c:v>Соблюдение речевых норм</c:v>
                </c:pt>
                <c:pt idx="10">
                  <c:v>Соблюдение этических норм</c:v>
                </c:pt>
                <c:pt idx="11">
                  <c:v>Соблюдение факт. точности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90.85</c:v>
                </c:pt>
                <c:pt idx="1">
                  <c:v>26.39</c:v>
                </c:pt>
                <c:pt idx="2">
                  <c:v>85.5</c:v>
                </c:pt>
                <c:pt idx="3">
                  <c:v>9.3800000000000008</c:v>
                </c:pt>
                <c:pt idx="4">
                  <c:v>26.67</c:v>
                </c:pt>
                <c:pt idx="5">
                  <c:v>24.66</c:v>
                </c:pt>
                <c:pt idx="6">
                  <c:v>0</c:v>
                </c:pt>
                <c:pt idx="7">
                  <c:v>0</c:v>
                </c:pt>
                <c:pt idx="8">
                  <c:v>20.279999999999994</c:v>
                </c:pt>
                <c:pt idx="9">
                  <c:v>19.27</c:v>
                </c:pt>
                <c:pt idx="10">
                  <c:v>93.69</c:v>
                </c:pt>
                <c:pt idx="11">
                  <c:v>89.149999999999991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Лист1!$A$2:$A$13</c:f>
              <c:strCache>
                <c:ptCount val="12"/>
                <c:pt idx="0">
                  <c:v>Проблема</c:v>
                </c:pt>
                <c:pt idx="1">
                  <c:v>Ком. к проблеме</c:v>
                </c:pt>
                <c:pt idx="2">
                  <c:v>Позиция автора</c:v>
                </c:pt>
                <c:pt idx="3">
                  <c:v>Аргум. собст. мнения</c:v>
                </c:pt>
                <c:pt idx="4">
                  <c:v>Смысловая ценность, связность</c:v>
                </c:pt>
                <c:pt idx="5">
                  <c:v>Точность и выраз. Речи</c:v>
                </c:pt>
                <c:pt idx="6">
                  <c:v>Соблюдение орфогр. Норм</c:v>
                </c:pt>
                <c:pt idx="7">
                  <c:v>Соблюдение пунктуац. норм</c:v>
                </c:pt>
                <c:pt idx="8">
                  <c:v>Соблюдение языковых норм</c:v>
                </c:pt>
                <c:pt idx="9">
                  <c:v>Соблюдение речевых норм</c:v>
                </c:pt>
                <c:pt idx="10">
                  <c:v>Соблюдение этических норм</c:v>
                </c:pt>
                <c:pt idx="11">
                  <c:v>Соблюдение факт. точности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94.51</c:v>
                </c:pt>
                <c:pt idx="1">
                  <c:v>35.01</c:v>
                </c:pt>
                <c:pt idx="2">
                  <c:v>90.210000000000022</c:v>
                </c:pt>
                <c:pt idx="3">
                  <c:v>14.97</c:v>
                </c:pt>
                <c:pt idx="4">
                  <c:v>34.260000000000012</c:v>
                </c:pt>
                <c:pt idx="5">
                  <c:v>28.06</c:v>
                </c:pt>
                <c:pt idx="6">
                  <c:v>0</c:v>
                </c:pt>
                <c:pt idx="7">
                  <c:v>0</c:v>
                </c:pt>
                <c:pt idx="8">
                  <c:v>22.16</c:v>
                </c:pt>
                <c:pt idx="9">
                  <c:v>20.16</c:v>
                </c:pt>
                <c:pt idx="10">
                  <c:v>96.47</c:v>
                </c:pt>
                <c:pt idx="11">
                  <c:v>90.6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Лист1!$A$2:$A$13</c:f>
              <c:strCache>
                <c:ptCount val="12"/>
                <c:pt idx="0">
                  <c:v>Проблема</c:v>
                </c:pt>
                <c:pt idx="1">
                  <c:v>Ком. к проблеме</c:v>
                </c:pt>
                <c:pt idx="2">
                  <c:v>Позиция автора</c:v>
                </c:pt>
                <c:pt idx="3">
                  <c:v>Аргум. собст. мнения</c:v>
                </c:pt>
                <c:pt idx="4">
                  <c:v>Смысловая ценность, связность</c:v>
                </c:pt>
                <c:pt idx="5">
                  <c:v>Точность и выраз. Речи</c:v>
                </c:pt>
                <c:pt idx="6">
                  <c:v>Соблюдение орфогр. Норм</c:v>
                </c:pt>
                <c:pt idx="7">
                  <c:v>Соблюдение пунктуац. норм</c:v>
                </c:pt>
                <c:pt idx="8">
                  <c:v>Соблюдение языковых норм</c:v>
                </c:pt>
                <c:pt idx="9">
                  <c:v>Соблюдение речевых норм</c:v>
                </c:pt>
                <c:pt idx="10">
                  <c:v>Соблюдение этических норм</c:v>
                </c:pt>
                <c:pt idx="11">
                  <c:v>Соблюдение факт. точности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95.83</c:v>
                </c:pt>
                <c:pt idx="1">
                  <c:v>35.64</c:v>
                </c:pt>
                <c:pt idx="2">
                  <c:v>91.88</c:v>
                </c:pt>
                <c:pt idx="3">
                  <c:v>22.56</c:v>
                </c:pt>
                <c:pt idx="4">
                  <c:v>40.44</c:v>
                </c:pt>
                <c:pt idx="5">
                  <c:v>34.800000000000004</c:v>
                </c:pt>
                <c:pt idx="6">
                  <c:v>25.05</c:v>
                </c:pt>
                <c:pt idx="7">
                  <c:v>13.16</c:v>
                </c:pt>
                <c:pt idx="8">
                  <c:v>28.37</c:v>
                </c:pt>
                <c:pt idx="9">
                  <c:v>29.06</c:v>
                </c:pt>
                <c:pt idx="10">
                  <c:v>97.58</c:v>
                </c:pt>
                <c:pt idx="11">
                  <c:v>90.28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Лист1!$A$2:$A$13</c:f>
              <c:strCache>
                <c:ptCount val="12"/>
                <c:pt idx="0">
                  <c:v>Проблема</c:v>
                </c:pt>
                <c:pt idx="1">
                  <c:v>Ком. к проблеме</c:v>
                </c:pt>
                <c:pt idx="2">
                  <c:v>Позиция автора</c:v>
                </c:pt>
                <c:pt idx="3">
                  <c:v>Аргум. собст. мнения</c:v>
                </c:pt>
                <c:pt idx="4">
                  <c:v>Смысловая ценность, связность</c:v>
                </c:pt>
                <c:pt idx="5">
                  <c:v>Точность и выраз. Речи</c:v>
                </c:pt>
                <c:pt idx="6">
                  <c:v>Соблюдение орфогр. Норм</c:v>
                </c:pt>
                <c:pt idx="7">
                  <c:v>Соблюдение пунктуац. норм</c:v>
                </c:pt>
                <c:pt idx="8">
                  <c:v>Соблюдение языковых норм</c:v>
                </c:pt>
                <c:pt idx="9">
                  <c:v>Соблюдение речевых норм</c:v>
                </c:pt>
                <c:pt idx="10">
                  <c:v>Соблюдение этических норм</c:v>
                </c:pt>
                <c:pt idx="11">
                  <c:v>Соблюдение факт. точности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95.13</c:v>
                </c:pt>
                <c:pt idx="1">
                  <c:v>35.15</c:v>
                </c:pt>
                <c:pt idx="2">
                  <c:v>89.179999999999978</c:v>
                </c:pt>
                <c:pt idx="3">
                  <c:v>29.75</c:v>
                </c:pt>
                <c:pt idx="4">
                  <c:v>39.28</c:v>
                </c:pt>
                <c:pt idx="5">
                  <c:v>21.45</c:v>
                </c:pt>
                <c:pt idx="6">
                  <c:v>26.24</c:v>
                </c:pt>
                <c:pt idx="7">
                  <c:v>13.94</c:v>
                </c:pt>
                <c:pt idx="8">
                  <c:v>26.58</c:v>
                </c:pt>
                <c:pt idx="9">
                  <c:v>24</c:v>
                </c:pt>
                <c:pt idx="10">
                  <c:v>95.93</c:v>
                </c:pt>
                <c:pt idx="11">
                  <c:v>85.51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Проблема</c:v>
                </c:pt>
                <c:pt idx="1">
                  <c:v>Ком. к проблеме</c:v>
                </c:pt>
                <c:pt idx="2">
                  <c:v>Позиция автора</c:v>
                </c:pt>
                <c:pt idx="3">
                  <c:v>Аргум. собст. мнения</c:v>
                </c:pt>
                <c:pt idx="4">
                  <c:v>Смысловая ценность, связность</c:v>
                </c:pt>
                <c:pt idx="5">
                  <c:v>Точность и выраз. Речи</c:v>
                </c:pt>
                <c:pt idx="6">
                  <c:v>Соблюдение орфогр. Норм</c:v>
                </c:pt>
                <c:pt idx="7">
                  <c:v>Соблюдение пунктуац. норм</c:v>
                </c:pt>
                <c:pt idx="8">
                  <c:v>Соблюдение языковых норм</c:v>
                </c:pt>
                <c:pt idx="9">
                  <c:v>Соблюдение речевых норм</c:v>
                </c:pt>
                <c:pt idx="10">
                  <c:v>Соблюдение этических норм</c:v>
                </c:pt>
                <c:pt idx="11">
                  <c:v>Соблюдение факт. точности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95.39</c:v>
                </c:pt>
                <c:pt idx="1">
                  <c:v>38.06</c:v>
                </c:pt>
                <c:pt idx="2">
                  <c:v>91.31</c:v>
                </c:pt>
                <c:pt idx="3">
                  <c:v>31.75</c:v>
                </c:pt>
                <c:pt idx="4">
                  <c:v>46.28</c:v>
                </c:pt>
                <c:pt idx="5">
                  <c:v>27.14</c:v>
                </c:pt>
                <c:pt idx="6">
                  <c:v>30.53</c:v>
                </c:pt>
                <c:pt idx="7">
                  <c:v>16.559999999999999</c:v>
                </c:pt>
                <c:pt idx="8">
                  <c:v>31.52</c:v>
                </c:pt>
                <c:pt idx="9">
                  <c:v>30.57</c:v>
                </c:pt>
                <c:pt idx="10">
                  <c:v>96.240000000000023</c:v>
                </c:pt>
                <c:pt idx="11">
                  <c:v>88.22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Лист1!$A$2:$A$13</c:f>
              <c:strCache>
                <c:ptCount val="12"/>
                <c:pt idx="0">
                  <c:v>Проблема</c:v>
                </c:pt>
                <c:pt idx="1">
                  <c:v>Ком. к проблеме</c:v>
                </c:pt>
                <c:pt idx="2">
                  <c:v>Позиция автора</c:v>
                </c:pt>
                <c:pt idx="3">
                  <c:v>Аргум. собст. мнения</c:v>
                </c:pt>
                <c:pt idx="4">
                  <c:v>Смысловая ценность, связность</c:v>
                </c:pt>
                <c:pt idx="5">
                  <c:v>Точность и выраз. Речи</c:v>
                </c:pt>
                <c:pt idx="6">
                  <c:v>Соблюдение орфогр. Норм</c:v>
                </c:pt>
                <c:pt idx="7">
                  <c:v>Соблюдение пунктуац. норм</c:v>
                </c:pt>
                <c:pt idx="8">
                  <c:v>Соблюдение языковых норм</c:v>
                </c:pt>
                <c:pt idx="9">
                  <c:v>Соблюдение речевых норм</c:v>
                </c:pt>
                <c:pt idx="10">
                  <c:v>Соблюдение этических норм</c:v>
                </c:pt>
                <c:pt idx="11">
                  <c:v>Соблюдение факт. точности</c:v>
                </c:pt>
              </c:strCache>
            </c:strRef>
          </c:cat>
          <c:val>
            <c:numRef>
              <c:f>Лист1!$H$2:$H$13</c:f>
              <c:numCache>
                <c:formatCode>General</c:formatCode>
                <c:ptCount val="12"/>
                <c:pt idx="0">
                  <c:v>97.53</c:v>
                </c:pt>
                <c:pt idx="1">
                  <c:v>45.9</c:v>
                </c:pt>
                <c:pt idx="2">
                  <c:v>94.6</c:v>
                </c:pt>
                <c:pt idx="3">
                  <c:v>35.770000000000003</c:v>
                </c:pt>
                <c:pt idx="4">
                  <c:v>50.35</c:v>
                </c:pt>
                <c:pt idx="5">
                  <c:v>29.759999999999994</c:v>
                </c:pt>
                <c:pt idx="6">
                  <c:v>31.919999999999995</c:v>
                </c:pt>
                <c:pt idx="7">
                  <c:v>17.55</c:v>
                </c:pt>
                <c:pt idx="8">
                  <c:v>32.980000000000004</c:v>
                </c:pt>
                <c:pt idx="9">
                  <c:v>32.130000000000003</c:v>
                </c:pt>
                <c:pt idx="10">
                  <c:v>97.26</c:v>
                </c:pt>
                <c:pt idx="11">
                  <c:v>86.86</c:v>
                </c:pt>
              </c:numCache>
            </c:numRef>
          </c:val>
        </c:ser>
        <c:axId val="107273216"/>
        <c:axId val="108335872"/>
      </c:barChart>
      <c:catAx>
        <c:axId val="107273216"/>
        <c:scaling>
          <c:orientation val="minMax"/>
        </c:scaling>
        <c:axPos val="b"/>
        <c:tickLblPos val="nextTo"/>
        <c:crossAx val="108335872"/>
        <c:crosses val="autoZero"/>
        <c:auto val="1"/>
        <c:lblAlgn val="ctr"/>
        <c:lblOffset val="100"/>
      </c:catAx>
      <c:valAx>
        <c:axId val="108335872"/>
        <c:scaling>
          <c:orientation val="minMax"/>
        </c:scaling>
        <c:axPos val="l"/>
        <c:majorGridlines/>
        <c:numFmt formatCode="General" sourceLinked="1"/>
        <c:tickLblPos val="nextTo"/>
        <c:crossAx val="10727321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43801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34466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31785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26442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34236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34884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rgbClr val="FF0000"/>
              </a:solidFill>
            </c:sp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30521</c:v>
                </c:pt>
              </c:numCache>
            </c:numRef>
          </c:val>
        </c:ser>
        <c:axId val="108459136"/>
        <c:axId val="108460672"/>
      </c:barChart>
      <c:catAx>
        <c:axId val="108459136"/>
        <c:scaling>
          <c:orientation val="minMax"/>
        </c:scaling>
        <c:axPos val="b"/>
        <c:numFmt formatCode="General" sourceLinked="1"/>
        <c:tickLblPos val="nextTo"/>
        <c:crossAx val="108460672"/>
        <c:crosses val="autoZero"/>
        <c:auto val="1"/>
        <c:lblAlgn val="ctr"/>
        <c:lblOffset val="100"/>
      </c:catAx>
      <c:valAx>
        <c:axId val="108460672"/>
        <c:scaling>
          <c:orientation val="minMax"/>
        </c:scaling>
        <c:axPos val="l"/>
        <c:majorGridlines/>
        <c:numFmt formatCode="General" sourceLinked="1"/>
        <c:tickLblPos val="nextTo"/>
        <c:crossAx val="10845913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5791E2-E2BE-43F7-9913-4EB5D590B0F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822637-1C07-4F2F-A678-D17F40DE44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ЕГЭ 2014  по русскому языку</a:t>
            </a:r>
            <a:endParaRPr lang="ru-RU" dirty="0"/>
          </a:p>
        </p:txBody>
      </p:sp>
      <p:pic>
        <p:nvPicPr>
          <p:cNvPr id="4" name="Содержимое 3" descr="e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5227067" cy="5227067"/>
          </a:xfrm>
        </p:spPr>
      </p:pic>
      <p:sp>
        <p:nvSpPr>
          <p:cNvPr id="5" name="Прямоугольник 4"/>
          <p:cNvSpPr/>
          <p:nvPr/>
        </p:nvSpPr>
        <p:spPr>
          <a:xfrm rot="10800000" flipV="1">
            <a:off x="5220071" y="2811415"/>
            <a:ext cx="3600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Презентация подготовлена Салтыковой В.Е.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выпускников 2014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16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Правда ли, что тестовую часть ЕГЭ по русскому языку отменят в 2015 году?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733256"/>
          </a:xfrm>
        </p:spPr>
        <p:txBody>
          <a:bodyPr>
            <a:normAutofit fontScale="62500" lnSpcReduction="20000"/>
          </a:bodyPr>
          <a:lstStyle/>
          <a:p>
            <a:pPr fontAlgn="t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В 2015 году из ЕГЭ по русскому языку исчезнут тесты. Об этом сообщил </a:t>
            </a:r>
            <a:r>
              <a:rPr lang="ru-RU" sz="4000" b="1" dirty="0" smtClean="0">
                <a:solidFill>
                  <a:schemeClr val="tx1"/>
                </a:solidFill>
              </a:rPr>
              <a:t>министр образования России Дмитрий Ливанов</a:t>
            </a:r>
            <a:r>
              <a:rPr lang="ru-RU" sz="4000" dirty="0" smtClean="0">
                <a:solidFill>
                  <a:schemeClr val="tx1"/>
                </a:solidFill>
              </a:rPr>
              <a:t>. По словам министра, сейчас идёт работа по исключению из ЕГЭ вопросов, ответы на которые можно угадать. Ранее тестовые задания исключили из экзаменов по литературе и математике.«По математике и литературе это уже сделано. В 2015 году мы это сделаем по русскому языку, то есть там не будет заданий с выбором ответа», — заявил Ливанов. С 2014/15 учебного года одним из условий допуска к Государственной итоговой аттестации по программам среднего общего образования будет написание сочинения.</a:t>
            </a:r>
          </a:p>
          <a:p>
            <a:pPr fontAlgn="t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Сочинение будет проводиться в выпускных классах в декабре по темам, подготовленным </a:t>
            </a:r>
            <a:r>
              <a:rPr lang="ru-RU" sz="4000" dirty="0" err="1" smtClean="0">
                <a:solidFill>
                  <a:schemeClr val="tx1"/>
                </a:solidFill>
              </a:rPr>
              <a:t>Рособрнадзором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</a:p>
          <a:p>
            <a:pPr fontAlgn="t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Результатом итогового сочинения станет оценка «зачёт» или «незачёт».</a:t>
            </a:r>
          </a:p>
          <a:p>
            <a:pPr fontAlgn="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14" y="1484784"/>
            <a:ext cx="906138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4000" cy="611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выполнения заданий части А</a:t>
            </a:r>
            <a:endParaRPr lang="ru-RU" dirty="0"/>
          </a:p>
        </p:txBody>
      </p:sp>
      <p:pic>
        <p:nvPicPr>
          <p:cNvPr id="5122" name="Рисунок 1" descr="33iT0R0T0R0x0T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4000" cy="305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выполнения заданий части 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ВЫПОЛНЕНИЯ УЧАЩИМИСЯ ЧАСТИ в</a:t>
            </a:r>
            <a:endParaRPr lang="ru-RU" dirty="0"/>
          </a:p>
        </p:txBody>
      </p:sp>
      <p:pic>
        <p:nvPicPr>
          <p:cNvPr id="6146" name="Рисунок 2" descr="73iT0R0T2R0x0T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92896"/>
            <a:ext cx="9144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ВЫПОЛНЕНИЯ УЧАЩИМИСЯ ЧАСТИ 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8392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результаты проверки части с 2014</a:t>
            </a:r>
            <a:endParaRPr lang="ru-RU" dirty="0"/>
          </a:p>
        </p:txBody>
      </p:sp>
      <p:pic>
        <p:nvPicPr>
          <p:cNvPr id="7170" name="Рисунок 3" descr="51iT0R0T1R0x0T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9" y="1772816"/>
            <a:ext cx="910875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ru-RU" dirty="0" smtClean="0"/>
              <a:t>Выполнение части с (</a:t>
            </a:r>
            <a:r>
              <a:rPr lang="en-US" i="1" u="sng" dirty="0" smtClean="0"/>
              <a:t>MAX</a:t>
            </a:r>
            <a:r>
              <a:rPr lang="ru-RU" dirty="0" smtClean="0"/>
              <a:t>. Балл)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295</TotalTime>
  <Words>65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Анализ результатов ЕГЭ 2014  по русскому языку</vt:lpstr>
      <vt:lpstr>Слайд 2</vt:lpstr>
      <vt:lpstr>Слайд 3</vt:lpstr>
      <vt:lpstr>Анализ выполнения заданий части А</vt:lpstr>
      <vt:lpstr>Анализ выполнения заданий части А</vt:lpstr>
      <vt:lpstr>АНАЛИЗ ВЫПОЛНЕНИЯ УЧАЩИМИСЯ ЧАСТИ в</vt:lpstr>
      <vt:lpstr>АНАЛИЗ ВЫПОЛНЕНИЯ УЧАЩИМИСЯ ЧАСТИ в</vt:lpstr>
      <vt:lpstr>Основные результаты проверки части с 2014</vt:lpstr>
      <vt:lpstr>Выполнение части с (MAX. Балл)</vt:lpstr>
      <vt:lpstr>Количество выпускников 2014</vt:lpstr>
      <vt:lpstr>Слайд 11</vt:lpstr>
      <vt:lpstr>Правда ли, что тестовую часть ЕГЭ по русскому языку отменят в 2015 году?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ЕГЭ 2014  по русскому языку</dc:title>
  <dc:creator>123</dc:creator>
  <cp:lastModifiedBy>123</cp:lastModifiedBy>
  <cp:revision>7</cp:revision>
  <dcterms:created xsi:type="dcterms:W3CDTF">2014-09-08T11:52:52Z</dcterms:created>
  <dcterms:modified xsi:type="dcterms:W3CDTF">2014-09-11T16:25:31Z</dcterms:modified>
</cp:coreProperties>
</file>