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E3D8A7"/>
    <a:srgbClr val="A5B2F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0EFB4-476A-419C-A29A-93DBFA094EC0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1049E-0B69-4310-AFD9-A387EC916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6000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8FFA-47AF-4A07-B91D-4F674F2B746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03E6-7108-4950-B46E-936F72AF9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082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3517-1654-4EE6-97FB-B48D422F400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FB4AD-B03C-4D11-8A3E-0A722973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2553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80DB-7105-4EC3-A08C-6E454BEC35B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E568-3921-4BE0-BE62-0A7C33C03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941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745D1-5CFB-40B5-AD5B-B5E2A7A2037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69A17-FAEA-4DAB-BE9B-F20DBD3C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5298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AD06-C02E-45B2-93D1-7077A509A15D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1BFA-FBED-43E8-8BCD-B51136F61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353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C00A-EE2F-4BB7-B98A-FDBD3210B5AC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6B24-E69F-4A5B-9078-01FF02EA3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8898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4A57-D535-4574-82CA-044D3B326C2A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4DFA-EFFD-4D8F-8CB0-72052690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4558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324D-9248-41F4-8F36-192DD3C40116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EFE6-F216-4CB8-B40A-7035DD321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0092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D17C-78B9-4E69-8821-0357F2EBB843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7CA4-6336-42DB-B603-21592505F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5948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D04B-FBF4-453F-A066-1326FF461082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78CF-AB65-412F-806D-2096384F0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179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4ECFE1-FAF8-4EA4-B179-182FF60B2328}" type="datetimeFigureOut">
              <a:rPr lang="ru-RU"/>
              <a:pPr>
                <a:defRPr/>
              </a:pPr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44CBAF-4BAC-45B7-8D9F-FFA7A95B2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775"/>
            <a:ext cx="8229600" cy="1944688"/>
          </a:xfrm>
        </p:spPr>
        <p:txBody>
          <a:bodyPr/>
          <a:lstStyle/>
          <a:p>
            <a:pPr eaLnBrk="1" hangingPunct="1"/>
            <a:r>
              <a:rPr lang="ru-RU" sz="8800" smtClean="0">
                <a:solidFill>
                  <a:schemeClr val="bg1"/>
                </a:solidFill>
              </a:rPr>
              <a:t>Тема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3284538"/>
            <a:ext cx="8229600" cy="1905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solidFill>
                  <a:schemeClr val="bg1"/>
                </a:solidFill>
              </a:rPr>
              <a:t>«Правописание </a:t>
            </a:r>
            <a:r>
              <a:rPr lang="ru-RU" sz="6600" b="1" i="1" smtClean="0">
                <a:solidFill>
                  <a:schemeClr val="bg1"/>
                </a:solidFill>
              </a:rPr>
              <a:t>и</a:t>
            </a:r>
            <a:r>
              <a:rPr lang="ru-RU" sz="6600" smtClean="0">
                <a:solidFill>
                  <a:schemeClr val="bg1"/>
                </a:solidFill>
              </a:rPr>
              <a:t>, </a:t>
            </a:r>
            <a:r>
              <a:rPr lang="ru-RU" sz="6600" b="1" i="1" smtClean="0">
                <a:solidFill>
                  <a:schemeClr val="bg1"/>
                </a:solidFill>
              </a:rPr>
              <a:t>ы</a:t>
            </a:r>
            <a:r>
              <a:rPr lang="ru-RU" sz="6600" smtClean="0">
                <a:solidFill>
                  <a:schemeClr val="bg1"/>
                </a:solidFill>
              </a:rPr>
              <a:t> после </a:t>
            </a:r>
            <a:r>
              <a:rPr lang="ru-RU" sz="6600" b="1" i="1" smtClean="0">
                <a:solidFill>
                  <a:schemeClr val="bg1"/>
                </a:solidFill>
              </a:rPr>
              <a:t>ц</a:t>
            </a:r>
            <a:r>
              <a:rPr lang="ru-RU" sz="6600" smtClean="0">
                <a:solidFill>
                  <a:schemeClr val="bg1"/>
                </a:solidFill>
              </a:rPr>
              <a:t>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B2F3"/>
            </a:gs>
            <a:gs pos="100000">
              <a:srgbClr val="E3D8A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биг б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-22225"/>
            <a:ext cx="518477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царицы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11163"/>
            <a:ext cx="915352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 descr="ту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1915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035050" y="2060575"/>
            <a:ext cx="2744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папин мотоц…кл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746125" y="2781300"/>
            <a:ext cx="3394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российская авиац…я 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211263" y="3554413"/>
            <a:ext cx="24241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куниц…н хвост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922338" y="4273550"/>
            <a:ext cx="300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встать на ц…почки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36613" y="4994275"/>
            <a:ext cx="3159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вчерашний ц…клон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5473700" y="2041525"/>
            <a:ext cx="255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птиц…ны перья</a:t>
            </a: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4500563" y="2762250"/>
            <a:ext cx="448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праздничная иллюминац…я</a:t>
            </a:r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5626100" y="4994275"/>
            <a:ext cx="22590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наши пловц…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251450" y="3554413"/>
            <a:ext cx="292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твердый панц…рь</a:t>
            </a: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5353050" y="4273550"/>
            <a:ext cx="2674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крикнуть «ц...ц»</a:t>
            </a:r>
          </a:p>
        </p:txBody>
      </p:sp>
      <p:sp>
        <p:nvSpPr>
          <p:cNvPr id="15372" name="TextBox 13"/>
          <p:cNvSpPr txBox="1">
            <a:spLocks noChangeArrowheads="1"/>
          </p:cNvSpPr>
          <p:nvPr/>
        </p:nvSpPr>
        <p:spPr bwMode="auto">
          <a:xfrm>
            <a:off x="1547813" y="1125538"/>
            <a:ext cx="164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Вариант 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</a:t>
            </a:r>
            <a:endParaRPr lang="ru-RU" sz="28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373" name="TextBox 14"/>
          <p:cNvSpPr txBox="1">
            <a:spLocks noChangeArrowheads="1"/>
          </p:cNvSpPr>
          <p:nvPr/>
        </p:nvSpPr>
        <p:spPr bwMode="auto">
          <a:xfrm>
            <a:off x="5851525" y="1125538"/>
            <a:ext cx="1744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Вариант 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II</a:t>
            </a:r>
            <a:endParaRPr lang="ru-RU" sz="28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090613" y="1503363"/>
            <a:ext cx="2689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папин мотоц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кл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746125" y="2224088"/>
            <a:ext cx="339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российская авиац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я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1263" y="2997200"/>
            <a:ext cx="2424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куниц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ы</a:t>
            </a:r>
            <a:r>
              <a:rPr lang="ru-RU" sz="2800">
                <a:latin typeface="Calibri" pitchFamily="34" charset="0"/>
              </a:rPr>
              <a:t>н хвост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922338" y="3716338"/>
            <a:ext cx="3001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встать на 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ы</a:t>
            </a:r>
            <a:r>
              <a:rPr lang="ru-RU" sz="2800">
                <a:latin typeface="Calibri" pitchFamily="34" charset="0"/>
              </a:rPr>
              <a:t>почки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836613" y="4437063"/>
            <a:ext cx="315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вчерашний 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клон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5473700" y="1484313"/>
            <a:ext cx="255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latin typeface="Calibri" pitchFamily="34" charset="0"/>
              </a:rPr>
              <a:t>птиц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ы</a:t>
            </a:r>
            <a:r>
              <a:rPr lang="ru-RU" sz="2800">
                <a:latin typeface="Calibri" pitchFamily="34" charset="0"/>
              </a:rPr>
              <a:t>ны перья</a:t>
            </a: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4500563" y="2224088"/>
            <a:ext cx="448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>
                <a:latin typeface="Calibri" pitchFamily="34" charset="0"/>
              </a:rPr>
              <a:t>праздничная иллюминац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5626100" y="4437063"/>
            <a:ext cx="225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наши пловц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ы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5324475" y="2997200"/>
            <a:ext cx="2919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твердый панц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</a:t>
            </a:r>
            <a:r>
              <a:rPr lang="ru-RU" sz="2800">
                <a:latin typeface="Calibri" pitchFamily="34" charset="0"/>
              </a:rPr>
              <a:t>рь</a:t>
            </a: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5443538" y="3716338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крикнуть «ц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ы</a:t>
            </a:r>
            <a:r>
              <a:rPr lang="ru-RU" sz="2800">
                <a:latin typeface="Calibri" pitchFamily="34" charset="0"/>
              </a:rPr>
              <a:t>ц»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1547813" y="836613"/>
            <a:ext cx="1647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Вариант 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</a:t>
            </a:r>
            <a:endParaRPr lang="ru-RU" sz="28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924550" y="836613"/>
            <a:ext cx="174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Вариант </a:t>
            </a: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II</a:t>
            </a:r>
            <a:endParaRPr lang="ru-RU" sz="28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 flipH="1">
            <a:off x="2097088" y="115888"/>
            <a:ext cx="4922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00B050"/>
                </a:solidFill>
                <a:latin typeface="Calibri" pitchFamily="34" charset="0"/>
              </a:rPr>
              <a:t>Взаимопроверка</a:t>
            </a:r>
          </a:p>
        </p:txBody>
      </p:sp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3100388" y="5229225"/>
            <a:ext cx="291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Оценка: 	0 ошибок – «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»;</a:t>
            </a:r>
          </a:p>
          <a:p>
            <a:pPr eaLnBrk="1" hangingPunct="1"/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	1-2 ошибки – «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»;</a:t>
            </a:r>
          </a:p>
          <a:p>
            <a:pPr eaLnBrk="1" hangingPunct="1"/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	3 ошибки – «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»;</a:t>
            </a:r>
          </a:p>
          <a:p>
            <a:pPr eaLnBrk="1" hangingPunct="1"/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	4-5 ошибок – «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ru-RU" b="1">
                <a:solidFill>
                  <a:srgbClr val="00B050"/>
                </a:solidFill>
                <a:latin typeface="Calibri" pitchFamily="34" charset="0"/>
              </a:rPr>
              <a:t>».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938"/>
            <a:ext cx="8229600" cy="1944687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  <a:latin typeface="a_AlbionicNrOtl" pitchFamily="34" charset="-52"/>
              </a:rPr>
              <a:t>Спасибо за работу!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223962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bg1"/>
                </a:solidFill>
              </a:rPr>
              <a:t>Цели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2232025" cy="10080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smtClean="0">
                <a:solidFill>
                  <a:schemeClr val="bg1"/>
                </a:solidFill>
              </a:rPr>
              <a:t>- знать: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3644900"/>
            <a:ext cx="25923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- уметь: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16238" y="1484313"/>
            <a:ext cx="53276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от чего зависит выбор </a:t>
            </a:r>
            <a:r>
              <a:rPr lang="ru-RU" sz="4800" b="1" i="1">
                <a:solidFill>
                  <a:schemeClr val="bg1"/>
                </a:solidFill>
                <a:latin typeface="Calibri" pitchFamily="34" charset="0"/>
              </a:rPr>
              <a:t>и-ы</a:t>
            </a:r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 после </a:t>
            </a:r>
            <a:r>
              <a:rPr lang="ru-RU" sz="4800" b="1" i="1">
                <a:solidFill>
                  <a:schemeClr val="bg1"/>
                </a:solidFill>
                <a:latin typeface="Calibri" pitchFamily="34" charset="0"/>
              </a:rPr>
              <a:t>ц</a:t>
            </a:r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;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6238" y="3644900"/>
            <a:ext cx="5903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>
                <a:solidFill>
                  <a:schemeClr val="bg1"/>
                </a:solidFill>
                <a:latin typeface="Calibri" pitchFamily="34" charset="0"/>
              </a:rPr>
              <a:t>применять на практике изученную орфограмму.</a:t>
            </a:r>
            <a:endParaRPr lang="ru-RU" sz="4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388350" y="6165850"/>
            <a:ext cx="431800" cy="431800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00FF"/>
                </a:solidFill>
              </a:rPr>
              <a:t>Слова-исключения:</a:t>
            </a:r>
          </a:p>
        </p:txBody>
      </p:sp>
      <p:pic>
        <p:nvPicPr>
          <p:cNvPr id="5123" name="Рисунок 3" descr="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3600"/>
            <a:ext cx="36242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ц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910013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20810205">
            <a:off x="3181350" y="1119188"/>
            <a:ext cx="1641475" cy="831850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ц</a:t>
            </a:r>
            <a:r>
              <a:rPr lang="ru-RU" sz="4800" dirty="0">
                <a:solidFill>
                  <a:srgbClr val="FF0000"/>
                </a:solidFill>
                <a:latin typeface="AGCooperCyr" pitchFamily="34" charset="0"/>
              </a:rPr>
              <a:t>ы</a:t>
            </a: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9038" y="5621338"/>
            <a:ext cx="4629150" cy="830262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на ц</a:t>
            </a:r>
            <a:r>
              <a:rPr lang="ru-RU" sz="4800" dirty="0">
                <a:solidFill>
                  <a:srgbClr val="FF0000"/>
                </a:solidFill>
                <a:latin typeface="AGCooperCyr" pitchFamily="34" charset="0"/>
              </a:rPr>
              <a:t>ы</a:t>
            </a:r>
            <a:r>
              <a:rPr lang="ru-RU" sz="4800" dirty="0">
                <a:solidFill>
                  <a:srgbClr val="FFC000"/>
                </a:solidFill>
                <a:latin typeface="AGCooperCyr" pitchFamily="34" charset="0"/>
              </a:rPr>
              <a:t>почках</a:t>
            </a:r>
          </a:p>
        </p:txBody>
      </p:sp>
      <p:sp>
        <p:nvSpPr>
          <p:cNvPr id="9" name="Управляющая кнопка: домой 8">
            <a:hlinkClick r:id="" action="ppaction://hlinkshowjump?jump=firstslide" highlightClick="1"/>
          </p:cNvPr>
          <p:cNvSpPr/>
          <p:nvPr/>
        </p:nvSpPr>
        <p:spPr>
          <a:xfrm>
            <a:off x="8459788" y="6237288"/>
            <a:ext cx="433387" cy="431800"/>
          </a:xfrm>
          <a:prstGeom prst="actionButtonHom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3" descr="ц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939517"/>
            <a:ext cx="36242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57200" y="280404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4800" b="1" smtClean="0">
                <a:solidFill>
                  <a:srgbClr val="0000FF"/>
                </a:solidFill>
              </a:rPr>
              <a:t>Слова-исключения:</a:t>
            </a:r>
            <a:endParaRPr lang="ru-RU" sz="48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никули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эйфеле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/>
          <a:stretch>
            <a:fillRect/>
          </a:stretch>
        </p:blipFill>
        <p:spPr bwMode="auto">
          <a:xfrm>
            <a:off x="2051050" y="7938"/>
            <a:ext cx="500062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цикламен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индейцы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175"/>
            <a:ext cx="57594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65000"/>
              </a:schemeClr>
            </a:gs>
            <a:gs pos="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греци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цыган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-4763"/>
            <a:ext cx="62642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105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 урока:</vt:lpstr>
      <vt:lpstr>Цели урока:</vt:lpstr>
      <vt:lpstr>Слова-исключения: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Смирновы</cp:lastModifiedBy>
  <cp:revision>40</cp:revision>
  <dcterms:created xsi:type="dcterms:W3CDTF">2012-02-19T16:15:28Z</dcterms:created>
  <dcterms:modified xsi:type="dcterms:W3CDTF">2014-06-04T19:28:24Z</dcterms:modified>
</cp:coreProperties>
</file>