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6" r:id="rId4"/>
    <p:sldId id="258" r:id="rId5"/>
    <p:sldId id="259" r:id="rId6"/>
    <p:sldId id="264" r:id="rId7"/>
    <p:sldId id="265" r:id="rId8"/>
    <p:sldId id="260" r:id="rId9"/>
    <p:sldId id="261" r:id="rId10"/>
    <p:sldId id="262" r:id="rId11"/>
    <p:sldId id="266" r:id="rId12"/>
    <p:sldId id="274" r:id="rId13"/>
    <p:sldId id="267" r:id="rId14"/>
    <p:sldId id="268" r:id="rId15"/>
    <p:sldId id="270" r:id="rId16"/>
    <p:sldId id="272" r:id="rId17"/>
    <p:sldId id="269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247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33.300000000000004</c:v>
                </c:pt>
                <c:pt idx="1">
                  <c:v>33.300000000000004</c:v>
                </c:pt>
                <c:pt idx="2">
                  <c:v>33.4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2F6D4-C448-4A39-BCF8-AC0C32987294}" type="datetimeFigureOut">
              <a:rPr lang="ru-RU" smtClean="0"/>
              <a:t>07.12.2009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82002-7529-4862-A646-2D99768BAC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82002-7529-4862-A646-2D99768BAC7D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82002-7529-4862-A646-2D99768BAC7D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82002-7529-4862-A646-2D99768BAC7D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82002-7529-4862-A646-2D99768BAC7D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82002-7529-4862-A646-2D99768BAC7D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82002-7529-4862-A646-2D99768BAC7D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82002-7529-4862-A646-2D99768BAC7D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82002-7529-4862-A646-2D99768BAC7D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82002-7529-4862-A646-2D99768BAC7D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82002-7529-4862-A646-2D99768BAC7D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82002-7529-4862-A646-2D99768BAC7D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82002-7529-4862-A646-2D99768BAC7D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82002-7529-4862-A646-2D99768BAC7D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82002-7529-4862-A646-2D99768BAC7D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82002-7529-4862-A646-2D99768BAC7D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1735-27F1-469B-97A1-D547600E632C}" type="datetimeFigureOut">
              <a:rPr lang="ru-RU" smtClean="0"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5C8A-C41E-48B0-A5F4-D81C446A7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1735-27F1-469B-97A1-D547600E632C}" type="datetimeFigureOut">
              <a:rPr lang="ru-RU" smtClean="0"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5C8A-C41E-48B0-A5F4-D81C446A7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1735-27F1-469B-97A1-D547600E632C}" type="datetimeFigureOut">
              <a:rPr lang="ru-RU" smtClean="0"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5C8A-C41E-48B0-A5F4-D81C446A7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1735-27F1-469B-97A1-D547600E632C}" type="datetimeFigureOut">
              <a:rPr lang="ru-RU" smtClean="0"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5C8A-C41E-48B0-A5F4-D81C446A7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1735-27F1-469B-97A1-D547600E632C}" type="datetimeFigureOut">
              <a:rPr lang="ru-RU" smtClean="0"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5C8A-C41E-48B0-A5F4-D81C446A7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1735-27F1-469B-97A1-D547600E632C}" type="datetimeFigureOut">
              <a:rPr lang="ru-RU" smtClean="0"/>
              <a:t>07.12.2009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5C8A-C41E-48B0-A5F4-D81C446A7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1735-27F1-469B-97A1-D547600E632C}" type="datetimeFigureOut">
              <a:rPr lang="ru-RU" smtClean="0"/>
              <a:t>07.12.2009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5C8A-C41E-48B0-A5F4-D81C446A7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1735-27F1-469B-97A1-D547600E632C}" type="datetimeFigureOut">
              <a:rPr lang="ru-RU" smtClean="0"/>
              <a:t>07.12.2009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5C8A-C41E-48B0-A5F4-D81C446A7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1735-27F1-469B-97A1-D547600E632C}" type="datetimeFigureOut">
              <a:rPr lang="ru-RU" smtClean="0"/>
              <a:t>07.12.2009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5C8A-C41E-48B0-A5F4-D81C446A7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1735-27F1-469B-97A1-D547600E632C}" type="datetimeFigureOut">
              <a:rPr lang="ru-RU" smtClean="0"/>
              <a:t>07.12.2009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5C8A-C41E-48B0-A5F4-D81C446A7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1735-27F1-469B-97A1-D547600E632C}" type="datetimeFigureOut">
              <a:rPr lang="ru-RU" smtClean="0"/>
              <a:t>07.12.2009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5C8A-C41E-48B0-A5F4-D81C446A70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B1735-27F1-469B-97A1-D547600E632C}" type="datetimeFigureOut">
              <a:rPr lang="ru-RU" smtClean="0"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65C8A-C41E-48B0-A5F4-D81C446A70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" Target="slide2.xm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2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wmf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wmf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slide" Target="slide11.xml"/><Relationship Id="rId18" Type="http://schemas.openxmlformats.org/officeDocument/2006/relationships/image" Target="../media/image14.wmf"/><Relationship Id="rId3" Type="http://schemas.openxmlformats.org/officeDocument/2006/relationships/slide" Target="slide4.xml"/><Relationship Id="rId21" Type="http://schemas.openxmlformats.org/officeDocument/2006/relationships/slide" Target="slide19.xml"/><Relationship Id="rId7" Type="http://schemas.openxmlformats.org/officeDocument/2006/relationships/slide" Target="slide6.xml"/><Relationship Id="rId12" Type="http://schemas.openxmlformats.org/officeDocument/2006/relationships/image" Target="../media/image11.jpeg"/><Relationship Id="rId17" Type="http://schemas.openxmlformats.org/officeDocument/2006/relationships/slide" Target="slide14.xml"/><Relationship Id="rId2" Type="http://schemas.openxmlformats.org/officeDocument/2006/relationships/image" Target="../media/image6.wmf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11" Type="http://schemas.openxmlformats.org/officeDocument/2006/relationships/slide" Target="slide10.xml"/><Relationship Id="rId5" Type="http://schemas.openxmlformats.org/officeDocument/2006/relationships/slide" Target="slide5.xml"/><Relationship Id="rId15" Type="http://schemas.openxmlformats.org/officeDocument/2006/relationships/slide" Target="slide13.xml"/><Relationship Id="rId10" Type="http://schemas.openxmlformats.org/officeDocument/2006/relationships/image" Target="../media/image10.wmf"/><Relationship Id="rId19" Type="http://schemas.openxmlformats.org/officeDocument/2006/relationships/slide" Target="slide18.xml"/><Relationship Id="rId4" Type="http://schemas.openxmlformats.org/officeDocument/2006/relationships/image" Target="../media/image7.wmf"/><Relationship Id="rId9" Type="http://schemas.openxmlformats.org/officeDocument/2006/relationships/slide" Target="slide9.xml"/><Relationship Id="rId14" Type="http://schemas.openxmlformats.org/officeDocument/2006/relationships/image" Target="../media/image12.jpeg"/><Relationship Id="rId22" Type="http://schemas.openxmlformats.org/officeDocument/2006/relationships/image" Target="../media/image1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wmf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85720" y="142852"/>
            <a:ext cx="5929354" cy="6500858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D:\Общие документы\1000 Рисунков\ЛЮДИ и их занятия\образование, науки, школа\NA00591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3859975" cy="48840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500826" y="0"/>
            <a:ext cx="2643174" cy="6858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643702" y="142852"/>
            <a:ext cx="2357454" cy="6507101"/>
            <a:chOff x="214282" y="214290"/>
            <a:chExt cx="2357454" cy="6507101"/>
          </a:xfrm>
        </p:grpSpPr>
        <p:pic>
          <p:nvPicPr>
            <p:cNvPr id="1026" name="Picture 2" descr="D:\Общие документы\100000 рисунков\ЛЮДИ и их занятия\образование, науки, школа\2419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214290"/>
              <a:ext cx="2357454" cy="1577878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</p:pic>
        <p:pic>
          <p:nvPicPr>
            <p:cNvPr id="1027" name="Picture 3" descr="D:\Общие документы\100000 рисунков\ЛЮДИ и их занятия\образование, науки, школа\2425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1857364"/>
              <a:ext cx="2348126" cy="1571635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</p:pic>
        <p:pic>
          <p:nvPicPr>
            <p:cNvPr id="1028" name="Picture 4" descr="D:\Общие документы\100000 рисунков\ЛЮДИ и их занятия\образование, науки, школа\2430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282" y="3500438"/>
              <a:ext cx="2357454" cy="1577879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</p:pic>
        <p:pic>
          <p:nvPicPr>
            <p:cNvPr id="1029" name="Picture 5" descr="D:\Общие документы\100000 рисунков\ЛЮДИ и их занятия\образование, науки, школа\24308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4282" y="5143512"/>
              <a:ext cx="2357454" cy="1577879"/>
            </a:xfrm>
            <a:prstGeom prst="rect">
              <a:avLst/>
            </a:prstGeom>
            <a:noFill/>
            <a:ln w="19050">
              <a:solidFill>
                <a:srgbClr val="FFFF00"/>
              </a:solidFill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0" y="285728"/>
            <a:ext cx="64293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ЭКЗАМЕН</a:t>
            </a:r>
          </a:p>
          <a:p>
            <a:pPr algn="ctr"/>
            <a:r>
              <a:rPr lang="ru-RU" sz="60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Алхимия успеха</a:t>
            </a:r>
            <a:endParaRPr lang="ru-RU" sz="60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7" descr="D:\Общие документы\1000 Рисунков\ЛЮДИ и их занятия\образование, науки, школа\J0237411.WM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C2"/>
              </a:clrFrom>
              <a:clrTo>
                <a:srgbClr val="FFFF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4594219"/>
            <a:ext cx="2521525" cy="2263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D:\Общие документы\100000 рисунков\ДОМ\еда\6838802167527438705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6275" y="4357694"/>
            <a:ext cx="3097725" cy="2500306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501122" cy="928694"/>
          </a:xfrm>
          <a:prstGeom prst="roundRect">
            <a:avLst/>
          </a:prstGeom>
          <a:solidFill>
            <a:srgbClr val="7030A0"/>
          </a:solidFill>
          <a:ln>
            <a:solidFill>
              <a:srgbClr val="532476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i="1" dirty="0" smtClean="0">
                <a:solidFill>
                  <a:schemeClr val="bg1"/>
                </a:solidFill>
              </a:rPr>
              <a:t>Питание</a:t>
            </a:r>
            <a:endParaRPr lang="ru-RU" sz="3300" b="1" i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428736"/>
            <a:ext cx="8501122" cy="5143536"/>
          </a:xfrm>
          <a:prstGeom prst="roundRect">
            <a:avLst/>
          </a:prstGeom>
          <a:noFill/>
          <a:ln>
            <a:solidFill>
              <a:srgbClr val="532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i="1" dirty="0">
                <a:solidFill>
                  <a:schemeClr val="tx1"/>
                </a:solidFill>
              </a:rPr>
              <a:t>Питание должно быть </a:t>
            </a:r>
            <a:endParaRPr lang="ru-RU" sz="3000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3000" b="1" i="1" dirty="0" smtClean="0">
                <a:solidFill>
                  <a:schemeClr val="tx1"/>
                </a:solidFill>
              </a:rPr>
              <a:t>3-4-разовым</a:t>
            </a:r>
            <a:r>
              <a:rPr lang="ru-RU" sz="3000" b="1" i="1" dirty="0">
                <a:solidFill>
                  <a:schemeClr val="tx1"/>
                </a:solidFill>
              </a:rPr>
              <a:t>, калорийным и богатым витаминами (особенно – группа В). Употребляй в пищу грецкие орехи, молочные продукты, рыбу, мясо, овощи, фрукты, </a:t>
            </a:r>
            <a:endParaRPr lang="ru-RU" sz="3000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3000" b="1" i="1" dirty="0" smtClean="0">
                <a:solidFill>
                  <a:schemeClr val="tx1"/>
                </a:solidFill>
              </a:rPr>
              <a:t>шоколад</a:t>
            </a:r>
            <a:r>
              <a:rPr lang="ru-RU" sz="3000" b="1" i="1" dirty="0">
                <a:solidFill>
                  <a:schemeClr val="tx1"/>
                </a:solidFill>
              </a:rPr>
              <a:t>. Еще один совет: перед экзаменами не следует наедаться, и не стоит злоупотреблять кофе и крепким чаем</a:t>
            </a:r>
            <a:r>
              <a:rPr lang="ru-RU" sz="3000" b="1" i="1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ru-RU" sz="3000" b="1" i="1" dirty="0" smtClean="0">
                <a:solidFill>
                  <a:schemeClr val="tx1"/>
                </a:solidFill>
              </a:rPr>
              <a:t> </a:t>
            </a:r>
            <a:r>
              <a:rPr lang="ru-RU" sz="3000" b="1" i="1" dirty="0">
                <a:solidFill>
                  <a:schemeClr val="tx1"/>
                </a:solidFill>
              </a:rPr>
              <a:t>т.к. они истощают нервную систему</a:t>
            </a:r>
            <a:r>
              <a:rPr lang="ru-RU" sz="3000" b="1" i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3500" b="1" dirty="0">
              <a:solidFill>
                <a:schemeClr val="tx1"/>
              </a:solidFill>
            </a:endParaRPr>
          </a:p>
          <a:p>
            <a:pPr algn="ctr"/>
            <a:endParaRPr lang="ru-RU" sz="3500" b="1" dirty="0">
              <a:solidFill>
                <a:schemeClr val="tx1"/>
              </a:solidFill>
            </a:endParaRPr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8429652" y="6286520"/>
            <a:ext cx="428628" cy="428628"/>
          </a:xfrm>
          <a:prstGeom prst="actionButtonHome">
            <a:avLst/>
          </a:prstGeom>
          <a:solidFill>
            <a:srgbClr val="FFFF00"/>
          </a:solidFill>
          <a:ln>
            <a:solidFill>
              <a:srgbClr val="53247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501122" cy="928694"/>
          </a:xfrm>
          <a:prstGeom prst="roundRect">
            <a:avLst/>
          </a:prstGeom>
          <a:solidFill>
            <a:srgbClr val="7030A0"/>
          </a:solidFill>
          <a:ln>
            <a:solidFill>
              <a:srgbClr val="532476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i="1" dirty="0">
                <a:solidFill>
                  <a:schemeClr val="bg1"/>
                </a:solidFill>
              </a:rPr>
              <a:t>Способы снятия </a:t>
            </a:r>
            <a:endParaRPr lang="ru-RU" sz="33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3300" b="1" i="1" dirty="0" smtClean="0">
                <a:solidFill>
                  <a:schemeClr val="bg1"/>
                </a:solidFill>
              </a:rPr>
              <a:t>нервно-психологического напряжения</a:t>
            </a:r>
            <a:endParaRPr lang="ru-RU" sz="3300" b="1" i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428736"/>
            <a:ext cx="8501122" cy="5143536"/>
          </a:xfrm>
          <a:prstGeom prst="roundRect">
            <a:avLst/>
          </a:prstGeom>
          <a:solidFill>
            <a:srgbClr val="FFFF00"/>
          </a:solidFill>
          <a:ln>
            <a:solidFill>
              <a:srgbClr val="532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</a:rPr>
              <a:t>Спортивные </a:t>
            </a:r>
            <a:r>
              <a:rPr lang="ru-RU" sz="2400" b="1" dirty="0">
                <a:solidFill>
                  <a:schemeClr val="tx1"/>
                </a:solidFill>
              </a:rPr>
              <a:t>занятия.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</a:rPr>
              <a:t>Контрастный душ.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</a:rPr>
              <a:t>Стирка белья.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</a:rPr>
              <a:t>Мытье посуды.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</a:rPr>
              <a:t>Скомкать газету и выбросить ее.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</a:rPr>
              <a:t>Газету порвать на мелкие кусочки, «еще мельче». Затем выбросить на помойку.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</a:rPr>
              <a:t>Громко спеть любимую песню.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</a:rPr>
              <a:t>Покричать то громко, то тихо.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</a:rPr>
              <a:t>Потанцевать под музыку, причем как спокойную, так и «буйную».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</a:rPr>
              <a:t>Смотреть на горящую свечу.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</a:rPr>
              <a:t>Вдохнуть глубоко до 10 раз.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</a:rPr>
              <a:t>Погулять в лесу, покричать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8674" name="Picture 2" descr="D:\Общие документы\100000 рисунков\ЛЮДИ и их занятия\спорт\dd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643050"/>
            <a:ext cx="1717646" cy="1148610"/>
          </a:xfrm>
          <a:prstGeom prst="ellipse">
            <a:avLst/>
          </a:prstGeom>
          <a:noFill/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358214" y="6143644"/>
            <a:ext cx="500066" cy="500066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53247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D:\Мои документы\Мои рисунки\Рисунок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57826"/>
            <a:ext cx="2477299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501122" cy="928694"/>
          </a:xfrm>
          <a:prstGeom prst="roundRect">
            <a:avLst/>
          </a:prstGeom>
          <a:solidFill>
            <a:srgbClr val="7030A0"/>
          </a:solidFill>
          <a:ln>
            <a:solidFill>
              <a:srgbClr val="532476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i="1" dirty="0">
                <a:solidFill>
                  <a:schemeClr val="bg1"/>
                </a:solidFill>
              </a:rPr>
              <a:t>Способы снятия </a:t>
            </a:r>
            <a:endParaRPr lang="ru-RU" sz="33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3300" b="1" i="1" dirty="0" smtClean="0">
                <a:solidFill>
                  <a:schemeClr val="bg1"/>
                </a:solidFill>
              </a:rPr>
              <a:t>нервно-психологического напряжения</a:t>
            </a:r>
            <a:endParaRPr lang="ru-RU" sz="3300" b="1" i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428736"/>
            <a:ext cx="8501122" cy="5143536"/>
          </a:xfrm>
          <a:prstGeom prst="roundRect">
            <a:avLst/>
          </a:prstGeom>
          <a:solidFill>
            <a:srgbClr val="FFFF00"/>
          </a:solidFill>
          <a:ln>
            <a:solidFill>
              <a:srgbClr val="532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Обострите свои органы чувств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Пять органов чувств связывают нас с внешним миром. Но во время работы этот бесконечный поток информации, воспринимаемый органами чувств, следует фильтровать. Если мы читаем сложный текст, то в данный момент для нас главным является зрение. Целенаправленное управление органами чувств способствует концентрации, поэтому эту способность следует регулярно </a:t>
            </a:r>
            <a:r>
              <a:rPr lang="ru-RU" sz="2400" b="1" i="1" dirty="0" smtClean="0">
                <a:solidFill>
                  <a:schemeClr val="tx1"/>
                </a:solidFill>
              </a:rPr>
              <a:t>тренировать.</a:t>
            </a:r>
          </a:p>
          <a:p>
            <a:pPr algn="ctr"/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endParaRPr lang="ru-RU" sz="2400" b="1" i="1" dirty="0" smtClean="0">
              <a:solidFill>
                <a:schemeClr val="tx1"/>
              </a:solidFill>
            </a:endParaRPr>
          </a:p>
          <a:p>
            <a:pPr algn="ctr"/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endParaRPr lang="ru-RU" sz="2400" b="1" i="1" dirty="0" smtClean="0">
              <a:solidFill>
                <a:schemeClr val="tx1"/>
              </a:solidFill>
            </a:endParaRPr>
          </a:p>
          <a:p>
            <a:pPr algn="ctr"/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429652" y="6286520"/>
            <a:ext cx="428628" cy="428628"/>
          </a:xfrm>
          <a:prstGeom prst="actionButtonHome">
            <a:avLst/>
          </a:prstGeom>
          <a:solidFill>
            <a:srgbClr val="FFFF00"/>
          </a:solidFill>
          <a:ln>
            <a:solidFill>
              <a:srgbClr val="53247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 descr="D:\Общие документы\100000 рисунков\ЛЮДИ и их занятия\спорт\dd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142984"/>
            <a:ext cx="1717646" cy="1148610"/>
          </a:xfrm>
          <a:prstGeom prst="ellipse">
            <a:avLst/>
          </a:prstGeom>
          <a:noFill/>
        </p:spPr>
      </p:pic>
      <p:pic>
        <p:nvPicPr>
          <p:cNvPr id="7" name="Picture 9" descr="Scan0001"/>
          <p:cNvPicPr>
            <a:picLocks noChangeAspect="1" noChangeArrowheads="1"/>
          </p:cNvPicPr>
          <p:nvPr/>
        </p:nvPicPr>
        <p:blipFill>
          <a:blip r:embed="rId5" cstate="print">
            <a:lum contrast="18000"/>
          </a:blip>
          <a:srcRect l="3703" b="31586"/>
          <a:stretch>
            <a:fillRect/>
          </a:stretch>
        </p:blipFill>
        <p:spPr bwMode="auto">
          <a:xfrm>
            <a:off x="714348" y="4929198"/>
            <a:ext cx="1301035" cy="1290543"/>
          </a:xfrm>
          <a:prstGeom prst="rect">
            <a:avLst/>
          </a:prstGeom>
          <a:noFill/>
          <a:ln w="38100">
            <a:solidFill>
              <a:srgbClr val="660033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8" name="Picture 10" descr="Scan0002"/>
          <p:cNvPicPr>
            <a:picLocks noChangeAspect="1" noChangeArrowheads="1"/>
          </p:cNvPicPr>
          <p:nvPr/>
        </p:nvPicPr>
        <p:blipFill>
          <a:blip r:embed="rId6" cstate="print">
            <a:lum contrast="18000"/>
          </a:blip>
          <a:srcRect r="4405" b="32674"/>
          <a:stretch>
            <a:fillRect/>
          </a:stretch>
        </p:blipFill>
        <p:spPr bwMode="auto">
          <a:xfrm>
            <a:off x="2285984" y="4929198"/>
            <a:ext cx="1301035" cy="1260815"/>
          </a:xfrm>
          <a:prstGeom prst="rect">
            <a:avLst/>
          </a:prstGeom>
          <a:noFill/>
          <a:ln w="38100" algn="ctr">
            <a:solidFill>
              <a:srgbClr val="660033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11" descr="Scan0003"/>
          <p:cNvPicPr>
            <a:picLocks noChangeAspect="1" noChangeArrowheads="1"/>
          </p:cNvPicPr>
          <p:nvPr/>
        </p:nvPicPr>
        <p:blipFill>
          <a:blip r:embed="rId7" cstate="print">
            <a:lum contrast="18000"/>
          </a:blip>
          <a:srcRect r="4984" b="33028"/>
          <a:stretch>
            <a:fillRect/>
          </a:stretch>
        </p:blipFill>
        <p:spPr bwMode="auto">
          <a:xfrm>
            <a:off x="3857620" y="4929198"/>
            <a:ext cx="1301035" cy="1270433"/>
          </a:xfrm>
          <a:prstGeom prst="rect">
            <a:avLst/>
          </a:prstGeom>
          <a:noFill/>
          <a:ln w="38100" algn="ctr">
            <a:solidFill>
              <a:srgbClr val="660033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" name="Picture 12" descr="Scan0004"/>
          <p:cNvPicPr>
            <a:picLocks noChangeAspect="1" noChangeArrowheads="1"/>
          </p:cNvPicPr>
          <p:nvPr/>
        </p:nvPicPr>
        <p:blipFill>
          <a:blip r:embed="rId8" cstate="print">
            <a:lum contrast="18000"/>
          </a:blip>
          <a:srcRect r="5334" b="31821"/>
          <a:stretch>
            <a:fillRect/>
          </a:stretch>
        </p:blipFill>
        <p:spPr bwMode="auto">
          <a:xfrm>
            <a:off x="5429256" y="4929198"/>
            <a:ext cx="1301035" cy="1286171"/>
          </a:xfrm>
          <a:prstGeom prst="rect">
            <a:avLst/>
          </a:prstGeom>
          <a:noFill/>
          <a:ln w="38100" algn="ctr">
            <a:solidFill>
              <a:srgbClr val="660033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" name="Picture 13" descr="Scan0005"/>
          <p:cNvPicPr>
            <a:picLocks noChangeAspect="1" noChangeArrowheads="1"/>
          </p:cNvPicPr>
          <p:nvPr/>
        </p:nvPicPr>
        <p:blipFill>
          <a:blip r:embed="rId9" cstate="print">
            <a:lum contrast="18000"/>
          </a:blip>
          <a:srcRect r="3363" b="33409"/>
          <a:stretch>
            <a:fillRect/>
          </a:stretch>
        </p:blipFill>
        <p:spPr bwMode="auto">
          <a:xfrm>
            <a:off x="7000892" y="4929198"/>
            <a:ext cx="1343004" cy="1254695"/>
          </a:xfrm>
          <a:prstGeom prst="rect">
            <a:avLst/>
          </a:prstGeom>
          <a:noFill/>
          <a:ln w="38100" algn="ctr">
            <a:solidFill>
              <a:srgbClr val="660033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501122" cy="928694"/>
          </a:xfrm>
          <a:prstGeom prst="roundRect">
            <a:avLst/>
          </a:prstGeom>
          <a:solidFill>
            <a:srgbClr val="7030A0"/>
          </a:solidFill>
          <a:ln>
            <a:solidFill>
              <a:srgbClr val="532476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i="1" dirty="0" smtClean="0">
                <a:solidFill>
                  <a:schemeClr val="bg1"/>
                </a:solidFill>
              </a:rPr>
              <a:t>Метод «Стеклянный колпак»</a:t>
            </a:r>
            <a:endParaRPr lang="ru-RU" sz="3300" b="1" i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428736"/>
            <a:ext cx="8501122" cy="5143536"/>
          </a:xfrm>
          <a:prstGeom prst="roundRect">
            <a:avLst/>
          </a:prstGeom>
          <a:noFill/>
          <a:ln>
            <a:solidFill>
              <a:srgbClr val="532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i="1" dirty="0">
                <a:solidFill>
                  <a:schemeClr val="tx1"/>
                </a:solidFill>
              </a:rPr>
              <a:t>Шум и различные раздражители, окружающие нас, мешают концентрироваться. Работать под «стеклянным колпаком» - значит, отгородиться от всех источников шума и раздражителей. Но в нашем современном мире очень трудно найти такое место, где бы абсолютно ничего не мешало сосредоточенно работать. Все же попытайтесь найти на несколько часов более или менее спокойное место, чтобы поработать</a:t>
            </a:r>
            <a:r>
              <a:rPr lang="ru-RU" sz="2500" b="1" i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2500" b="1" i="1" dirty="0" smtClean="0">
                <a:solidFill>
                  <a:schemeClr val="tx1"/>
                </a:solidFill>
              </a:rPr>
              <a:t>!!!  Минимум телевизионных передач !!!</a:t>
            </a:r>
            <a:endParaRPr lang="ru-RU" sz="3500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2500" b="1" i="1" dirty="0">
                <a:solidFill>
                  <a:schemeClr val="tx1"/>
                </a:solidFill>
              </a:rPr>
              <a:t>!!! </a:t>
            </a:r>
            <a:r>
              <a:rPr lang="ru-RU" sz="2500" b="1" i="1" dirty="0">
                <a:solidFill>
                  <a:schemeClr val="tx1"/>
                </a:solidFill>
              </a:rPr>
              <a:t>Если вы </a:t>
            </a:r>
            <a:r>
              <a:rPr lang="ru-RU" sz="2500" b="1" i="1" dirty="0" err="1" smtClean="0">
                <a:solidFill>
                  <a:schemeClr val="tx1"/>
                </a:solidFill>
              </a:rPr>
              <a:t>аудиал</a:t>
            </a:r>
            <a:r>
              <a:rPr lang="ru-RU" sz="2500" b="1" i="1" dirty="0" smtClean="0">
                <a:solidFill>
                  <a:schemeClr val="tx1"/>
                </a:solidFill>
              </a:rPr>
              <a:t> - не можете без музыки - занимайтесь под музыку без слов!!!</a:t>
            </a:r>
            <a:endParaRPr lang="ru-RU" sz="2500" b="1" i="1" dirty="0">
              <a:solidFill>
                <a:schemeClr val="tx1"/>
              </a:solidFill>
            </a:endParaRPr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429652" y="6286520"/>
            <a:ext cx="428628" cy="428628"/>
          </a:xfrm>
          <a:prstGeom prst="actionButtonHome">
            <a:avLst/>
          </a:prstGeom>
          <a:solidFill>
            <a:srgbClr val="FFFF00"/>
          </a:solidFill>
          <a:ln>
            <a:solidFill>
              <a:srgbClr val="53247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0" descr="D:\Общие документы\1000 Рисунков\ДОМ\еда\FD01084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285728"/>
            <a:ext cx="1276043" cy="1251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501122" cy="928694"/>
          </a:xfrm>
          <a:prstGeom prst="roundRect">
            <a:avLst/>
          </a:prstGeom>
          <a:solidFill>
            <a:srgbClr val="7030A0"/>
          </a:solidFill>
          <a:ln>
            <a:solidFill>
              <a:srgbClr val="532476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i="1" dirty="0" smtClean="0">
                <a:solidFill>
                  <a:schemeClr val="bg1"/>
                </a:solidFill>
              </a:rPr>
              <a:t>Тренировка памяти</a:t>
            </a:r>
            <a:endParaRPr lang="ru-RU" sz="3300" b="1" i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428736"/>
            <a:ext cx="8501122" cy="5143536"/>
          </a:xfrm>
          <a:prstGeom prst="roundRect">
            <a:avLst/>
          </a:prstGeom>
          <a:noFill/>
          <a:ln>
            <a:solidFill>
              <a:srgbClr val="532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i="1" u="sng" dirty="0" smtClean="0">
                <a:solidFill>
                  <a:schemeClr val="tx1"/>
                </a:solidFill>
              </a:rPr>
              <a:t>1. Метод «Ключи»</a:t>
            </a:r>
          </a:p>
          <a:p>
            <a:pPr algn="ctr"/>
            <a:r>
              <a:rPr lang="ru-RU" sz="2500" b="1" i="1" dirty="0" smtClean="0">
                <a:solidFill>
                  <a:schemeClr val="tx1"/>
                </a:solidFill>
              </a:rPr>
              <a:t> </a:t>
            </a:r>
            <a:r>
              <a:rPr lang="ru-RU" sz="2800" b="1" i="1" dirty="0">
                <a:solidFill>
                  <a:schemeClr val="tx1"/>
                </a:solidFill>
              </a:rPr>
              <a:t>Читая учебник, выделяй главные мысли - </a:t>
            </a:r>
            <a:endParaRPr lang="ru-RU" sz="2800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это </a:t>
            </a:r>
            <a:r>
              <a:rPr lang="ru-RU" sz="2800" b="1" i="1" dirty="0">
                <a:solidFill>
                  <a:schemeClr val="tx1"/>
                </a:solidFill>
              </a:rPr>
              <a:t>опорные пункты ответа. </a:t>
            </a:r>
            <a:endParaRPr lang="ru-RU" sz="2800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Научись </a:t>
            </a:r>
            <a:r>
              <a:rPr lang="ru-RU" sz="2800" b="1" i="1" dirty="0">
                <a:solidFill>
                  <a:schemeClr val="tx1"/>
                </a:solidFill>
              </a:rPr>
              <a:t>составлять краткий план ответа отдельно на каждый вопрос на маленьких листочках. </a:t>
            </a:r>
            <a:endParaRPr lang="ru-RU" sz="2800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В </a:t>
            </a:r>
            <a:r>
              <a:rPr lang="ru-RU" sz="2800" b="1" i="1" dirty="0">
                <a:solidFill>
                  <a:schemeClr val="tx1"/>
                </a:solidFill>
              </a:rPr>
              <a:t>последний день перед экзаменом просмотри листочки с кратким планом </a:t>
            </a:r>
            <a:r>
              <a:rPr lang="ru-RU" sz="2800" b="1" i="1" dirty="0" smtClean="0">
                <a:solidFill>
                  <a:schemeClr val="tx1"/>
                </a:solidFill>
              </a:rPr>
              <a:t>ответа.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Лучше к каждому пункту плана подобрать ключевое слово и запомнить его картинку.</a:t>
            </a:r>
            <a:endParaRPr lang="ru-RU" sz="2500" b="1" i="1" dirty="0">
              <a:solidFill>
                <a:schemeClr val="tx1"/>
              </a:solidFill>
            </a:endParaRPr>
          </a:p>
        </p:txBody>
      </p:sp>
      <p:pic>
        <p:nvPicPr>
          <p:cNvPr id="29698" name="Picture 2" descr="D:\Общие документы\1000 Рисунков\ЛЮДИ и их занятия\части тела\J0294935.WM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BF00"/>
              </a:clrFrom>
              <a:clrTo>
                <a:srgbClr val="FFBF00">
                  <a:alpha val="0"/>
                </a:srgbClr>
              </a:clrTo>
            </a:clrChange>
          </a:blip>
          <a:srcRect r="11556"/>
          <a:stretch>
            <a:fillRect/>
          </a:stretch>
        </p:blipFill>
        <p:spPr bwMode="auto">
          <a:xfrm flipH="1">
            <a:off x="7429488" y="0"/>
            <a:ext cx="1714512" cy="1776983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58214" y="6143644"/>
            <a:ext cx="500066" cy="500066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53247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9" name="Picture 3" descr="D:\Общие документы\1000 Рисунков\ДОМ\мебель, предметы\BS00792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1500174"/>
            <a:ext cx="1565245" cy="1052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501122" cy="928694"/>
          </a:xfrm>
          <a:prstGeom prst="roundRect">
            <a:avLst/>
          </a:prstGeom>
          <a:solidFill>
            <a:srgbClr val="7030A0"/>
          </a:solidFill>
          <a:ln>
            <a:solidFill>
              <a:srgbClr val="532476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i="1" dirty="0" smtClean="0">
                <a:solidFill>
                  <a:schemeClr val="bg1"/>
                </a:solidFill>
              </a:rPr>
              <a:t>Тренировка памяти</a:t>
            </a:r>
            <a:endParaRPr lang="ru-RU" sz="3300" b="1" i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428736"/>
            <a:ext cx="8501122" cy="5143536"/>
          </a:xfrm>
          <a:prstGeom prst="roundRect">
            <a:avLst/>
          </a:prstGeom>
          <a:noFill/>
          <a:ln>
            <a:solidFill>
              <a:srgbClr val="532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i="1" dirty="0" smtClean="0">
                <a:solidFill>
                  <a:schemeClr val="tx1"/>
                </a:solidFill>
              </a:rPr>
              <a:t>2</a:t>
            </a:r>
            <a:r>
              <a:rPr lang="ru-RU" sz="2800" b="1" i="1" u="sng" dirty="0" smtClean="0">
                <a:solidFill>
                  <a:schemeClr val="tx1"/>
                </a:solidFill>
              </a:rPr>
              <a:t>. Метод «Картина»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Посмотрите внимательно на </a:t>
            </a:r>
            <a:r>
              <a:rPr lang="ru-RU" sz="2800" b="1" i="1" dirty="0" smtClean="0">
                <a:solidFill>
                  <a:schemeClr val="tx1"/>
                </a:solidFill>
              </a:rPr>
              <a:t>изображение.</a:t>
            </a:r>
          </a:p>
          <a:p>
            <a:pPr algn="ctr"/>
            <a:endParaRPr lang="ru-RU" sz="2800" b="1" i="1" dirty="0" smtClean="0">
              <a:solidFill>
                <a:schemeClr val="tx1"/>
              </a:solidFill>
            </a:endParaRPr>
          </a:p>
          <a:p>
            <a:pPr algn="ctr"/>
            <a:endParaRPr lang="ru-RU" sz="2800" b="1" i="1" dirty="0">
              <a:solidFill>
                <a:schemeClr val="tx1"/>
              </a:solidFill>
            </a:endParaRPr>
          </a:p>
          <a:p>
            <a:pPr algn="ctr"/>
            <a:endParaRPr lang="ru-RU" sz="2800" b="1" i="1" dirty="0" smtClean="0">
              <a:solidFill>
                <a:schemeClr val="tx1"/>
              </a:solidFill>
            </a:endParaRPr>
          </a:p>
          <a:p>
            <a:pPr algn="ctr"/>
            <a:endParaRPr lang="ru-RU" sz="2800" b="1" i="1" dirty="0">
              <a:solidFill>
                <a:schemeClr val="tx1"/>
              </a:solidFill>
            </a:endParaRPr>
          </a:p>
          <a:p>
            <a:pPr algn="ctr"/>
            <a:endParaRPr lang="ru-RU" sz="2800" b="1" i="1" dirty="0" smtClean="0">
              <a:solidFill>
                <a:schemeClr val="tx1"/>
              </a:solidFill>
            </a:endParaRPr>
          </a:p>
          <a:p>
            <a:pPr algn="ctr"/>
            <a:endParaRPr lang="ru-RU" sz="2800" b="1" i="1" dirty="0">
              <a:solidFill>
                <a:schemeClr val="tx1"/>
              </a:solidFill>
            </a:endParaRPr>
          </a:p>
          <a:p>
            <a:pPr algn="ctr"/>
            <a:endParaRPr lang="ru-RU" sz="2800" b="1" i="1" dirty="0" smtClean="0">
              <a:solidFill>
                <a:schemeClr val="tx1"/>
              </a:solidFill>
            </a:endParaRPr>
          </a:p>
          <a:p>
            <a:pPr algn="ctr"/>
            <a:endParaRPr lang="ru-RU" sz="2800" b="1" i="1" dirty="0">
              <a:solidFill>
                <a:schemeClr val="tx1"/>
              </a:solidFill>
            </a:endParaRPr>
          </a:p>
          <a:p>
            <a:pPr algn="ctr"/>
            <a:endParaRPr lang="ru-RU" sz="2800" b="1" i="1" dirty="0" smtClean="0">
              <a:solidFill>
                <a:schemeClr val="tx1"/>
              </a:solidFill>
            </a:endParaRPr>
          </a:p>
          <a:p>
            <a:pPr algn="ctr"/>
            <a:endParaRPr lang="ru-RU" sz="2800" b="1" i="1" dirty="0" smtClean="0">
              <a:solidFill>
                <a:schemeClr val="tx1"/>
              </a:solidFill>
            </a:endParaRPr>
          </a:p>
        </p:txBody>
      </p:sp>
      <p:pic>
        <p:nvPicPr>
          <p:cNvPr id="29698" name="Picture 2" descr="D:\Общие документы\1000 Рисунков\ЛЮДИ и их занятия\части тела\J0294935.WM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BF00"/>
              </a:clrFrom>
              <a:clrTo>
                <a:srgbClr val="FFBF00">
                  <a:alpha val="0"/>
                </a:srgbClr>
              </a:clrTo>
            </a:clrChange>
          </a:blip>
          <a:srcRect r="11556"/>
          <a:stretch>
            <a:fillRect/>
          </a:stretch>
        </p:blipFill>
        <p:spPr bwMode="auto">
          <a:xfrm flipH="1">
            <a:off x="7429488" y="0"/>
            <a:ext cx="1714512" cy="1776983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58214" y="6143644"/>
            <a:ext cx="500066" cy="500066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53247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2" name="Picture 2" descr="D:\Общие документы\1000 Рисунков\ДОМ\все остальное\HH01622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71480"/>
            <a:ext cx="1165217" cy="1052501"/>
          </a:xfrm>
          <a:prstGeom prst="rect">
            <a:avLst/>
          </a:prstGeom>
          <a:noFill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2260984"/>
            <a:ext cx="6129355" cy="459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501122" cy="928694"/>
          </a:xfrm>
          <a:prstGeom prst="roundRect">
            <a:avLst/>
          </a:prstGeom>
          <a:solidFill>
            <a:srgbClr val="7030A0"/>
          </a:solidFill>
          <a:ln>
            <a:solidFill>
              <a:srgbClr val="532476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i="1" dirty="0" smtClean="0">
                <a:solidFill>
                  <a:schemeClr val="bg1"/>
                </a:solidFill>
              </a:rPr>
              <a:t>Тренировка памяти</a:t>
            </a:r>
            <a:endParaRPr lang="ru-RU" sz="3300" b="1" i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428736"/>
            <a:ext cx="8501122" cy="5143536"/>
          </a:xfrm>
          <a:prstGeom prst="roundRect">
            <a:avLst/>
          </a:prstGeom>
          <a:noFill/>
          <a:ln>
            <a:solidFill>
              <a:srgbClr val="532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i="1" dirty="0" smtClean="0">
                <a:solidFill>
                  <a:schemeClr val="tx1"/>
                </a:solidFill>
              </a:rPr>
              <a:t>2</a:t>
            </a:r>
            <a:r>
              <a:rPr lang="ru-RU" sz="2800" b="1" i="1" u="sng" dirty="0" smtClean="0">
                <a:solidFill>
                  <a:schemeClr val="tx1"/>
                </a:solidFill>
              </a:rPr>
              <a:t>. Метод «Картина»</a:t>
            </a:r>
          </a:p>
          <a:p>
            <a:pPr algn="ctr"/>
            <a:r>
              <a:rPr lang="ru-RU" sz="6000" b="1" i="1" dirty="0" smtClean="0">
                <a:solidFill>
                  <a:schemeClr val="tx1"/>
                </a:solidFill>
              </a:rPr>
              <a:t>Опишите на листе бумаги, кто изображен, где происходит действие</a:t>
            </a:r>
            <a:endParaRPr lang="ru-RU" sz="2800" b="1" i="1" dirty="0">
              <a:solidFill>
                <a:schemeClr val="tx1"/>
              </a:solidFill>
            </a:endParaRPr>
          </a:p>
          <a:p>
            <a:pPr algn="ctr"/>
            <a:endParaRPr lang="ru-RU" sz="2800" b="1" i="1" dirty="0" smtClean="0">
              <a:solidFill>
                <a:schemeClr val="tx1"/>
              </a:solidFill>
            </a:endParaRPr>
          </a:p>
          <a:p>
            <a:pPr algn="ctr"/>
            <a:endParaRPr lang="ru-RU" sz="2800" b="1" i="1" dirty="0" smtClean="0">
              <a:solidFill>
                <a:schemeClr val="tx1"/>
              </a:solidFill>
            </a:endParaRPr>
          </a:p>
        </p:txBody>
      </p:sp>
      <p:pic>
        <p:nvPicPr>
          <p:cNvPr id="29698" name="Picture 2" descr="D:\Общие документы\1000 Рисунков\ЛЮДИ и их занятия\части тела\J0294935.WM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BF00"/>
              </a:clrFrom>
              <a:clrTo>
                <a:srgbClr val="FFBF00">
                  <a:alpha val="0"/>
                </a:srgbClr>
              </a:clrTo>
            </a:clrChange>
          </a:blip>
          <a:srcRect r="11556"/>
          <a:stretch>
            <a:fillRect/>
          </a:stretch>
        </p:blipFill>
        <p:spPr bwMode="auto">
          <a:xfrm flipH="1">
            <a:off x="7429488" y="0"/>
            <a:ext cx="1714512" cy="1776983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58214" y="6143644"/>
            <a:ext cx="500066" cy="500066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53247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2" name="Picture 2" descr="D:\Общие документы\1000 Рисунков\ДОМ\все остальное\HH01622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71480"/>
            <a:ext cx="1165217" cy="1052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501122" cy="928694"/>
          </a:xfrm>
          <a:prstGeom prst="roundRect">
            <a:avLst/>
          </a:prstGeom>
          <a:solidFill>
            <a:srgbClr val="7030A0"/>
          </a:solidFill>
          <a:ln>
            <a:solidFill>
              <a:srgbClr val="532476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i="1" dirty="0" smtClean="0">
                <a:solidFill>
                  <a:schemeClr val="bg1"/>
                </a:solidFill>
              </a:rPr>
              <a:t>Тренировка памяти</a:t>
            </a:r>
            <a:endParaRPr lang="ru-RU" sz="3300" b="1" i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428736"/>
            <a:ext cx="8501122" cy="5143536"/>
          </a:xfrm>
          <a:prstGeom prst="roundRect">
            <a:avLst/>
          </a:prstGeom>
          <a:noFill/>
          <a:ln>
            <a:solidFill>
              <a:srgbClr val="532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2</a:t>
            </a:r>
            <a:r>
              <a:rPr lang="ru-RU" sz="2400" b="1" i="1" u="sng" dirty="0" smtClean="0">
                <a:solidFill>
                  <a:schemeClr val="tx1"/>
                </a:solidFill>
              </a:rPr>
              <a:t>. Метод «Картина»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>
                <a:solidFill>
                  <a:schemeClr val="tx1"/>
                </a:solidFill>
              </a:rPr>
              <a:t>Затем снова взгляните на изображение и постарайтесь более внимательно рассмотреть недостающие в вашем описании вещи и предметы.</a:t>
            </a:r>
          </a:p>
          <a:p>
            <a:pPr algn="ctr"/>
            <a:endParaRPr lang="ru-RU" sz="2800" b="1" i="1" dirty="0" smtClean="0">
              <a:solidFill>
                <a:schemeClr val="tx1"/>
              </a:solidFill>
            </a:endParaRPr>
          </a:p>
          <a:p>
            <a:pPr algn="ctr"/>
            <a:endParaRPr lang="ru-RU" sz="2800" b="1" i="1" dirty="0" smtClean="0">
              <a:solidFill>
                <a:schemeClr val="tx1"/>
              </a:solidFill>
            </a:endParaRPr>
          </a:p>
          <a:p>
            <a:pPr algn="ctr"/>
            <a:endParaRPr lang="ru-RU" sz="2000" b="1" i="1" dirty="0" smtClean="0">
              <a:solidFill>
                <a:schemeClr val="tx1"/>
              </a:solidFill>
            </a:endParaRPr>
          </a:p>
          <a:p>
            <a:pPr algn="ctr"/>
            <a:endParaRPr lang="ru-RU" sz="2000" b="1" i="1" dirty="0">
              <a:solidFill>
                <a:schemeClr val="tx1"/>
              </a:solidFill>
            </a:endParaRPr>
          </a:p>
          <a:p>
            <a:pPr algn="ctr"/>
            <a:endParaRPr lang="ru-RU" sz="2000" b="1" i="1" dirty="0" smtClean="0">
              <a:solidFill>
                <a:schemeClr val="tx1"/>
              </a:solidFill>
            </a:endParaRPr>
          </a:p>
          <a:p>
            <a:pPr algn="ctr"/>
            <a:endParaRPr lang="ru-RU" sz="2000" b="1" i="1" dirty="0">
              <a:solidFill>
                <a:schemeClr val="tx1"/>
              </a:solidFill>
            </a:endParaRPr>
          </a:p>
          <a:p>
            <a:pPr algn="ctr"/>
            <a:endParaRPr lang="ru-RU" sz="2000" b="1" i="1" dirty="0" smtClean="0">
              <a:solidFill>
                <a:schemeClr val="tx1"/>
              </a:solidFill>
            </a:endParaRPr>
          </a:p>
          <a:p>
            <a:pPr algn="ctr"/>
            <a:endParaRPr lang="ru-RU" sz="2000" b="1" i="1" dirty="0">
              <a:solidFill>
                <a:schemeClr val="tx1"/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Закройте </a:t>
            </a:r>
            <a:r>
              <a:rPr lang="ru-RU" sz="2000" b="1" i="1" dirty="0">
                <a:solidFill>
                  <a:schemeClr val="tx1"/>
                </a:solidFill>
              </a:rPr>
              <a:t>глаза </a:t>
            </a:r>
            <a:r>
              <a:rPr lang="ru-RU" sz="2000" b="1" i="1" dirty="0" smtClean="0">
                <a:solidFill>
                  <a:schemeClr val="tx1"/>
                </a:solidFill>
              </a:rPr>
              <a:t>и </a:t>
            </a:r>
            <a:r>
              <a:rPr lang="ru-RU" sz="2000" b="1" i="1" dirty="0">
                <a:solidFill>
                  <a:schemeClr val="tx1"/>
                </a:solidFill>
              </a:rPr>
              <a:t>попытайтесь представить, как выглядит данная картина, открыв глаза, попробуйте максимально точно описать сюжет картины</a:t>
            </a:r>
            <a:r>
              <a:rPr lang="ru-RU" sz="2000" b="1" i="1" dirty="0" smtClean="0">
                <a:solidFill>
                  <a:schemeClr val="tx1"/>
                </a:solidFill>
              </a:rPr>
              <a:t>.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429652" y="6286520"/>
            <a:ext cx="428628" cy="428628"/>
          </a:xfrm>
          <a:prstGeom prst="actionButtonHome">
            <a:avLst/>
          </a:prstGeom>
          <a:solidFill>
            <a:srgbClr val="FFFF00"/>
          </a:solidFill>
          <a:ln>
            <a:solidFill>
              <a:srgbClr val="53247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D:\Общие документы\1000 Рисунков\ЛЮДИ и их занятия\части тела\J0294935.WM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BF00"/>
              </a:clrFrom>
              <a:clrTo>
                <a:srgbClr val="FFBF00">
                  <a:alpha val="0"/>
                </a:srgbClr>
              </a:clrTo>
            </a:clrChange>
          </a:blip>
          <a:srcRect r="11556"/>
          <a:stretch>
            <a:fillRect/>
          </a:stretch>
        </p:blipFill>
        <p:spPr bwMode="auto">
          <a:xfrm flipH="1">
            <a:off x="7429488" y="0"/>
            <a:ext cx="1714512" cy="1776983"/>
          </a:xfrm>
          <a:prstGeom prst="rect">
            <a:avLst/>
          </a:prstGeom>
          <a:noFill/>
        </p:spPr>
      </p:pic>
      <p:pic>
        <p:nvPicPr>
          <p:cNvPr id="6" name="Picture 2" descr="D:\Общие документы\1000 Рисунков\ДОМ\все остальное\HH01622_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71480"/>
            <a:ext cx="1165217" cy="1052501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2571744"/>
            <a:ext cx="3914777" cy="293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501122" cy="928694"/>
          </a:xfrm>
          <a:prstGeom prst="roundRect">
            <a:avLst/>
          </a:prstGeom>
          <a:solidFill>
            <a:srgbClr val="7030A0"/>
          </a:solidFill>
          <a:ln>
            <a:solidFill>
              <a:srgbClr val="532476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i="1" dirty="0" smtClean="0">
                <a:solidFill>
                  <a:schemeClr val="bg1"/>
                </a:solidFill>
              </a:rPr>
              <a:t>Тренировка самообладания </a:t>
            </a:r>
          </a:p>
          <a:p>
            <a:pPr algn="ctr"/>
            <a:r>
              <a:rPr lang="ru-RU" sz="3300" b="1" i="1" dirty="0" smtClean="0">
                <a:solidFill>
                  <a:schemeClr val="bg1"/>
                </a:solidFill>
              </a:rPr>
              <a:t>в стрессовых ситуациях</a:t>
            </a:r>
            <a:endParaRPr lang="ru-RU" sz="3300" b="1" i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428736"/>
            <a:ext cx="8501122" cy="5143536"/>
          </a:xfrm>
          <a:prstGeom prst="roundRect">
            <a:avLst/>
          </a:prstGeom>
          <a:noFill/>
          <a:ln>
            <a:solidFill>
              <a:srgbClr val="532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Вам необходимо за 30 секунд прочитать три последовательных отрывка: </a:t>
            </a:r>
            <a:endParaRPr lang="ru-RU" sz="2400" b="1" i="1" dirty="0" smtClean="0">
              <a:solidFill>
                <a:schemeClr val="tx1"/>
              </a:solidFill>
            </a:endParaRPr>
          </a:p>
          <a:p>
            <a:pPr algn="ctr"/>
            <a:endParaRPr lang="ru-RU" sz="500" b="1" i="1" dirty="0">
              <a:solidFill>
                <a:schemeClr val="tx1"/>
              </a:solidFill>
            </a:endParaRPr>
          </a:p>
          <a:p>
            <a:pPr algn="ctr"/>
            <a:r>
              <a:rPr lang="ru-RU" sz="3500" b="1" i="1" dirty="0" err="1" smtClean="0">
                <a:solidFill>
                  <a:schemeClr val="tx1"/>
                </a:solidFill>
              </a:rPr>
              <a:t>ШАРЛЬПОДНЯЛЛЮСИНАСПИНУИСКАЗАЛОБХВАТИМОЮШЕЮ</a:t>
            </a:r>
            <a:endParaRPr lang="ru-RU" sz="3500" b="1" i="1" dirty="0" smtClean="0">
              <a:solidFill>
                <a:schemeClr val="tx1"/>
              </a:solidFill>
            </a:endParaRPr>
          </a:p>
          <a:p>
            <a:pPr algn="ctr"/>
            <a:endParaRPr lang="ru-RU" sz="1500" b="1" i="1" dirty="0">
              <a:solidFill>
                <a:schemeClr val="tx1"/>
              </a:solidFill>
            </a:endParaRPr>
          </a:p>
          <a:p>
            <a:pPr algn="ctr"/>
            <a:r>
              <a:rPr lang="ru-RU" sz="3500" b="1" i="1" dirty="0">
                <a:solidFill>
                  <a:schemeClr val="tx1"/>
                </a:solidFill>
              </a:rPr>
              <a:t>НоКАКТеперьВеРнутьсяНАЭстАКАДУКаКПЕРЕнестиЭТоГоСтрАшНОНаПУгаННоГоРеБЕНКаВБе </a:t>
            </a:r>
            <a:r>
              <a:rPr lang="ru-RU" sz="3500" b="1" i="1" dirty="0" err="1" smtClean="0">
                <a:solidFill>
                  <a:schemeClr val="tx1"/>
                </a:solidFill>
              </a:rPr>
              <a:t>ЗОПаСНОемЕсТО</a:t>
            </a:r>
            <a:endParaRPr lang="ru-RU" sz="3500" b="1" i="1" dirty="0" smtClean="0">
              <a:solidFill>
                <a:schemeClr val="tx1"/>
              </a:solidFill>
            </a:endParaRPr>
          </a:p>
          <a:p>
            <a:pPr algn="ctr"/>
            <a:endParaRPr lang="ru-RU" sz="1500" b="1" i="1" dirty="0">
              <a:solidFill>
                <a:schemeClr val="tx1"/>
              </a:solidFill>
            </a:endParaRPr>
          </a:p>
          <a:p>
            <a:pPr algn="ctr"/>
            <a:r>
              <a:rPr lang="ru-RU" sz="3500" b="1" i="1" dirty="0" err="1">
                <a:solidFill>
                  <a:schemeClr val="tx1"/>
                </a:solidFill>
              </a:rPr>
              <a:t>наК</a:t>
            </a:r>
            <a:r>
              <a:rPr lang="ru-RU" sz="3500" b="1" i="1" dirty="0">
                <a:solidFill>
                  <a:schemeClr val="tx1"/>
                </a:solidFill>
              </a:rPr>
              <a:t> </a:t>
            </a:r>
            <a:r>
              <a:rPr lang="ru-RU" sz="3500" b="1" i="1" dirty="0" err="1">
                <a:solidFill>
                  <a:schemeClr val="tx1"/>
                </a:solidFill>
              </a:rPr>
              <a:t>ОнецП</a:t>
            </a:r>
            <a:r>
              <a:rPr lang="ru-RU" sz="3500" b="1" i="1" dirty="0">
                <a:solidFill>
                  <a:schemeClr val="tx1"/>
                </a:solidFill>
              </a:rPr>
              <a:t> </a:t>
            </a:r>
            <a:r>
              <a:rPr lang="ru-RU" sz="3500" b="1" i="1" dirty="0" err="1">
                <a:solidFill>
                  <a:schemeClr val="tx1"/>
                </a:solidFill>
              </a:rPr>
              <a:t>ОСЛЫШАЛ</a:t>
            </a:r>
            <a:r>
              <a:rPr lang="ru-RU" sz="3500" b="1" i="1" dirty="0">
                <a:solidFill>
                  <a:schemeClr val="tx1"/>
                </a:solidFill>
              </a:rPr>
              <a:t> </a:t>
            </a:r>
            <a:r>
              <a:rPr lang="ru-RU" sz="3500" b="1" i="1" dirty="0" err="1">
                <a:solidFill>
                  <a:schemeClr val="tx1"/>
                </a:solidFill>
              </a:rPr>
              <a:t>Ся</a:t>
            </a:r>
            <a:r>
              <a:rPr lang="ru-RU" sz="3500" b="1" i="1" dirty="0">
                <a:solidFill>
                  <a:schemeClr val="tx1"/>
                </a:solidFill>
              </a:rPr>
              <a:t> Топ </a:t>
            </a:r>
            <a:r>
              <a:rPr lang="ru-RU" sz="3500" b="1" i="1" dirty="0" err="1">
                <a:solidFill>
                  <a:schemeClr val="tx1"/>
                </a:solidFill>
              </a:rPr>
              <a:t>ОтБеГ</a:t>
            </a:r>
            <a:r>
              <a:rPr lang="ru-RU" sz="3500" b="1" i="1" dirty="0">
                <a:solidFill>
                  <a:schemeClr val="tx1"/>
                </a:solidFill>
              </a:rPr>
              <a:t> </a:t>
            </a:r>
            <a:r>
              <a:rPr lang="ru-RU" sz="3500" b="1" i="1" dirty="0" err="1">
                <a:solidFill>
                  <a:schemeClr val="tx1"/>
                </a:solidFill>
              </a:rPr>
              <a:t>УщиХ</a:t>
            </a:r>
            <a:r>
              <a:rPr lang="ru-RU" sz="3500" b="1" i="1" dirty="0">
                <a:solidFill>
                  <a:schemeClr val="tx1"/>
                </a:solidFill>
              </a:rPr>
              <a:t> ног</a:t>
            </a:r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429652" y="6286520"/>
            <a:ext cx="428628" cy="428628"/>
          </a:xfrm>
          <a:prstGeom prst="actionButtonHome">
            <a:avLst/>
          </a:prstGeom>
          <a:solidFill>
            <a:srgbClr val="FFFF00"/>
          </a:solidFill>
          <a:ln>
            <a:solidFill>
              <a:srgbClr val="53247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2" descr="D:\Общие документы\1000 Рисунков\ДОМ\кухня, посуда\J0239177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285728"/>
            <a:ext cx="1272740" cy="107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501122" cy="928694"/>
          </a:xfrm>
          <a:prstGeom prst="roundRect">
            <a:avLst/>
          </a:prstGeom>
          <a:solidFill>
            <a:srgbClr val="7030A0"/>
          </a:solidFill>
          <a:ln>
            <a:solidFill>
              <a:srgbClr val="532476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i="1" dirty="0" smtClean="0">
                <a:solidFill>
                  <a:schemeClr val="bg1"/>
                </a:solidFill>
              </a:rPr>
              <a:t>В день ЭКЗАМЕНА:</a:t>
            </a:r>
            <a:endParaRPr lang="ru-RU" sz="3300" b="1" i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428736"/>
            <a:ext cx="8501122" cy="5143536"/>
          </a:xfrm>
          <a:prstGeom prst="roundRect">
            <a:avLst/>
          </a:prstGeom>
          <a:noFill/>
          <a:ln>
            <a:solidFill>
              <a:srgbClr val="532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500" b="1" i="1" dirty="0">
              <a:solidFill>
                <a:schemeClr val="tx1"/>
              </a:solidFill>
            </a:endParaRPr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429652" y="6286520"/>
            <a:ext cx="428628" cy="428628"/>
          </a:xfrm>
          <a:prstGeom prst="actionButtonHome">
            <a:avLst/>
          </a:prstGeom>
          <a:solidFill>
            <a:srgbClr val="FFFF00"/>
          </a:solidFill>
          <a:ln>
            <a:solidFill>
              <a:srgbClr val="53247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6" name="Picture 2" descr="D:\Общие документы\1000 Рисунков\ЛЮДИ и их занятия\отдых\BD05402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14422"/>
            <a:ext cx="2500330" cy="194369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3143248"/>
            <a:ext cx="24288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Если подготовка многодневная - оставь последний день на отдых. Пусть информация уложится в памяти!</a:t>
            </a:r>
          </a:p>
          <a:p>
            <a:pPr algn="ctr"/>
            <a:r>
              <a:rPr lang="ru-RU" sz="2000" b="1" dirty="0" smtClean="0"/>
              <a:t>Если день на подготовку всего один - нет ничего лучше хорошего сна!</a:t>
            </a:r>
            <a:endParaRPr lang="ru-RU" sz="2000" b="1" dirty="0"/>
          </a:p>
        </p:txBody>
      </p:sp>
      <p:pic>
        <p:nvPicPr>
          <p:cNvPr id="31747" name="Picture 3" descr="D:\Общие документы\1000 Рисунков\ДОМ\все остальное\HH01298_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928670"/>
            <a:ext cx="2668588" cy="3929090"/>
          </a:xfrm>
          <a:prstGeom prst="rect">
            <a:avLst/>
          </a:prstGeom>
          <a:noFill/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214678" y="4786322"/>
            <a:ext cx="307183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/>
              <a:t>Скажи несколько раз: </a:t>
            </a:r>
            <a:endParaRPr lang="ru-RU" sz="2000" b="1" dirty="0" smtClean="0"/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/>
              <a:t>«</a:t>
            </a:r>
            <a:r>
              <a:rPr lang="ru-RU" sz="2000" b="1" dirty="0"/>
              <a:t>Я спокоен! </a:t>
            </a:r>
            <a:endParaRPr lang="ru-RU" sz="2000" b="1" dirty="0" smtClean="0"/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/>
              <a:t>Я </a:t>
            </a:r>
            <a:r>
              <a:rPr lang="ru-RU" sz="2000" b="1" dirty="0"/>
              <a:t>совершенно спокоен». Иди отвечать </a:t>
            </a:r>
            <a:endParaRPr lang="ru-RU" sz="2000" b="1" dirty="0" smtClean="0"/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/>
              <a:t>в </a:t>
            </a:r>
            <a:r>
              <a:rPr lang="ru-RU" sz="2000" b="1" dirty="0"/>
              <a:t>первых рядах. </a:t>
            </a:r>
            <a:endParaRPr lang="ru-RU" sz="2000" b="1" dirty="0"/>
          </a:p>
        </p:txBody>
      </p:sp>
      <p:pic>
        <p:nvPicPr>
          <p:cNvPr id="31749" name="Picture 5" descr="D:\Общие документы\1000 Рисунков\ЛЮДИ и их занятия\образование, науки, школа\J0297541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857232"/>
            <a:ext cx="1998665" cy="231594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6" name="Picture 13" descr="D:\Общие документы\1000 Рисунков\ЛЮДИ и их занятия\образование, науки, школа\BD07217_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3071810"/>
            <a:ext cx="1050925" cy="1793875"/>
          </a:xfrm>
          <a:prstGeom prst="rect">
            <a:avLst/>
          </a:prstGeom>
          <a:noFill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143636" y="3214686"/>
            <a:ext cx="250033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/>
              <a:t>Выполни дыхательные упражнения для снятия напряжения: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/>
              <a:t>сядь удобно,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/>
              <a:t>глубокий вдох через нос (4-6 секунд),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/>
              <a:t>задержка дыхания (2-3 секунды),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/>
              <a:t> глубокий выдох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16-конечная звезда 112"/>
          <p:cNvSpPr/>
          <p:nvPr/>
        </p:nvSpPr>
        <p:spPr>
          <a:xfrm>
            <a:off x="2928926" y="1857364"/>
            <a:ext cx="3214710" cy="2928958"/>
          </a:xfrm>
          <a:prstGeom prst="star16">
            <a:avLst>
              <a:gd name="adj" fmla="val 43824"/>
            </a:avLst>
          </a:prstGeom>
          <a:solidFill>
            <a:srgbClr val="FFFF00"/>
          </a:solidFill>
          <a:ln w="76200">
            <a:solidFill>
              <a:srgbClr val="532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25437C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86116" y="2143116"/>
            <a:ext cx="2500330" cy="2357454"/>
          </a:xfrm>
          <a:prstGeom prst="ellipse">
            <a:avLst/>
          </a:prstGeom>
          <a:solidFill>
            <a:srgbClr val="7030A0"/>
          </a:solidFill>
          <a:ln>
            <a:solidFill>
              <a:srgbClr val="532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Общие документы\1000 Рисунков\ЛЮДИ и их занятия\образование, науки, школа\J0237411.WM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C2"/>
              </a:clrFrom>
              <a:clrTo>
                <a:srgbClr val="FFFF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2500306"/>
            <a:ext cx="2068862" cy="1857388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6215074" y="4929198"/>
            <a:ext cx="1500198" cy="1357322"/>
            <a:chOff x="3929058" y="5143512"/>
            <a:chExt cx="1500198" cy="1357322"/>
          </a:xfrm>
        </p:grpSpPr>
        <p:sp>
          <p:nvSpPr>
            <p:cNvPr id="8" name="Овал 7"/>
            <p:cNvSpPr/>
            <p:nvPr/>
          </p:nvSpPr>
          <p:spPr>
            <a:xfrm>
              <a:off x="3929058" y="5143512"/>
              <a:ext cx="1500198" cy="1357322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5324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1" name="Picture 3" descr="D:\Общие документы\1000 Рисунков\ЛЮДИ и их занятия\части тела\HM00373_.WMF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00496" y="5429264"/>
              <a:ext cx="1357322" cy="812044"/>
            </a:xfrm>
            <a:prstGeom prst="rect">
              <a:avLst/>
            </a:prstGeom>
            <a:noFill/>
          </p:spPr>
        </p:pic>
      </p:grpSp>
      <p:sp>
        <p:nvSpPr>
          <p:cNvPr id="17" name="Овал 16"/>
          <p:cNvSpPr/>
          <p:nvPr/>
        </p:nvSpPr>
        <p:spPr>
          <a:xfrm>
            <a:off x="500034" y="3214686"/>
            <a:ext cx="1500198" cy="1357322"/>
          </a:xfrm>
          <a:prstGeom prst="ellipse">
            <a:avLst/>
          </a:prstGeom>
          <a:solidFill>
            <a:srgbClr val="7030A0"/>
          </a:solidFill>
          <a:ln>
            <a:solidFill>
              <a:srgbClr val="532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786182" y="214290"/>
            <a:ext cx="1500198" cy="1357322"/>
          </a:xfrm>
          <a:prstGeom prst="ellipse">
            <a:avLst/>
          </a:prstGeom>
          <a:solidFill>
            <a:srgbClr val="7030A0"/>
          </a:solidFill>
          <a:ln>
            <a:solidFill>
              <a:srgbClr val="532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D:\Общие документы\1000 Рисунков\ПРЕДМЕТНЫЕ\машины, транспорт\J0215853.WM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0"/>
            <a:ext cx="1339827" cy="1191696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4857752" y="100010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643570" y="428604"/>
            <a:ext cx="1500198" cy="1357322"/>
          </a:xfrm>
          <a:prstGeom prst="ellipse">
            <a:avLst/>
          </a:prstGeom>
          <a:solidFill>
            <a:srgbClr val="7030A0"/>
          </a:solidFill>
          <a:ln>
            <a:solidFill>
              <a:srgbClr val="532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 descr="D:\Общие документы\1000 Рисунков\ПРЕДМЕТНЫЕ\техника\J0232735.WM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571480"/>
            <a:ext cx="857256" cy="1027131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6643702" y="114298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1" name="Скругленная соединительная линия 30"/>
          <p:cNvCxnSpPr>
            <a:stCxn id="19" idx="6"/>
            <a:endCxn id="27" idx="2"/>
          </p:cNvCxnSpPr>
          <p:nvPr/>
        </p:nvCxnSpPr>
        <p:spPr>
          <a:xfrm>
            <a:off x="5286380" y="892951"/>
            <a:ext cx="357190" cy="214314"/>
          </a:xfrm>
          <a:prstGeom prst="curvedConnector3">
            <a:avLst>
              <a:gd name="adj1" fmla="val 50000"/>
            </a:avLst>
          </a:prstGeom>
          <a:ln w="57150">
            <a:solidFill>
              <a:srgbClr val="53247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2071670" y="428604"/>
            <a:ext cx="1500198" cy="1357322"/>
          </a:xfrm>
          <a:prstGeom prst="ellipse">
            <a:avLst/>
          </a:prstGeom>
          <a:solidFill>
            <a:srgbClr val="7030A0"/>
          </a:solidFill>
          <a:ln>
            <a:solidFill>
              <a:srgbClr val="532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857224" y="1571612"/>
            <a:ext cx="1500198" cy="1357322"/>
          </a:xfrm>
          <a:prstGeom prst="ellipse">
            <a:avLst/>
          </a:prstGeom>
          <a:solidFill>
            <a:srgbClr val="7030A0"/>
          </a:solidFill>
          <a:ln>
            <a:solidFill>
              <a:srgbClr val="532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785918" y="4786322"/>
            <a:ext cx="1500198" cy="1357322"/>
          </a:xfrm>
          <a:prstGeom prst="ellipse">
            <a:avLst/>
          </a:prstGeom>
          <a:solidFill>
            <a:srgbClr val="7030A0"/>
          </a:solidFill>
          <a:ln>
            <a:solidFill>
              <a:srgbClr val="532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071934" y="5214950"/>
            <a:ext cx="1500198" cy="1357322"/>
          </a:xfrm>
          <a:prstGeom prst="ellipse">
            <a:avLst/>
          </a:prstGeom>
          <a:solidFill>
            <a:srgbClr val="7030A0"/>
          </a:solidFill>
          <a:ln>
            <a:solidFill>
              <a:srgbClr val="532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286644" y="3357562"/>
            <a:ext cx="1500198" cy="1357322"/>
          </a:xfrm>
          <a:prstGeom prst="ellipse">
            <a:avLst/>
          </a:prstGeom>
          <a:solidFill>
            <a:srgbClr val="7030A0"/>
          </a:solidFill>
          <a:ln>
            <a:solidFill>
              <a:srgbClr val="532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215206" y="1428736"/>
            <a:ext cx="1500198" cy="1357322"/>
          </a:xfrm>
          <a:prstGeom prst="ellipse">
            <a:avLst/>
          </a:prstGeom>
          <a:solidFill>
            <a:srgbClr val="7030A0"/>
          </a:solidFill>
          <a:ln>
            <a:solidFill>
              <a:srgbClr val="532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571604" y="50004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28596" y="407194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714480" y="564357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072330" y="564357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000628" y="593467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143900" y="414338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15338" y="228599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6" name="Picture 8" descr="D:\Общие документы\1000 Рисунков\ЛЮДИ и их занятия\образование, науки, школа\BD07215_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58082" y="1643050"/>
            <a:ext cx="1488295" cy="1190636"/>
          </a:xfrm>
          <a:prstGeom prst="rect">
            <a:avLst/>
          </a:prstGeom>
          <a:noFill/>
        </p:spPr>
      </p:pic>
      <p:cxnSp>
        <p:nvCxnSpPr>
          <p:cNvPr id="51" name="Скругленная соединительная линия 50"/>
          <p:cNvCxnSpPr/>
          <p:nvPr/>
        </p:nvCxnSpPr>
        <p:spPr>
          <a:xfrm>
            <a:off x="7072330" y="1428736"/>
            <a:ext cx="357190" cy="214314"/>
          </a:xfrm>
          <a:prstGeom prst="curvedConnector3">
            <a:avLst>
              <a:gd name="adj1" fmla="val 88788"/>
            </a:avLst>
          </a:prstGeom>
          <a:ln w="57150">
            <a:solidFill>
              <a:srgbClr val="53247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кругленная соединительная линия 56"/>
          <p:cNvCxnSpPr>
            <a:endCxn id="2057" idx="0"/>
          </p:cNvCxnSpPr>
          <p:nvPr/>
        </p:nvCxnSpPr>
        <p:spPr>
          <a:xfrm rot="5400000">
            <a:off x="7820062" y="3104368"/>
            <a:ext cx="356396" cy="7116"/>
          </a:xfrm>
          <a:prstGeom prst="curvedConnector3">
            <a:avLst>
              <a:gd name="adj1" fmla="val 50000"/>
            </a:avLst>
          </a:prstGeom>
          <a:ln w="57150">
            <a:solidFill>
              <a:srgbClr val="53247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7" name="Picture 9" descr="D:\Общие документы\100000 рисунков\ДОМ\еда\68388021675274387059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3286124"/>
            <a:ext cx="1416116" cy="1143008"/>
          </a:xfrm>
          <a:prstGeom prst="rect">
            <a:avLst/>
          </a:prstGeom>
          <a:noFill/>
        </p:spPr>
      </p:pic>
      <p:cxnSp>
        <p:nvCxnSpPr>
          <p:cNvPr id="65" name="Скругленная соединительная линия 64"/>
          <p:cNvCxnSpPr/>
          <p:nvPr/>
        </p:nvCxnSpPr>
        <p:spPr>
          <a:xfrm rot="5400000">
            <a:off x="7365853" y="4849991"/>
            <a:ext cx="413089" cy="142875"/>
          </a:xfrm>
          <a:prstGeom prst="curvedConnector3">
            <a:avLst>
              <a:gd name="adj1" fmla="val 50000"/>
            </a:avLst>
          </a:prstGeom>
          <a:ln w="57150">
            <a:solidFill>
              <a:srgbClr val="53247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Скругленная соединительная линия 74"/>
          <p:cNvCxnSpPr>
            <a:endCxn id="37" idx="6"/>
          </p:cNvCxnSpPr>
          <p:nvPr/>
        </p:nvCxnSpPr>
        <p:spPr>
          <a:xfrm rot="10800000" flipV="1">
            <a:off x="5572132" y="5857891"/>
            <a:ext cx="571504" cy="35719"/>
          </a:xfrm>
          <a:prstGeom prst="curvedConnector3">
            <a:avLst>
              <a:gd name="adj1" fmla="val 50000"/>
            </a:avLst>
          </a:prstGeom>
          <a:ln w="57150">
            <a:solidFill>
              <a:srgbClr val="53247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2" descr="D:\Общие документы\100000 рисунков\ЛЮДИ и их занятия\спорт\ddd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43306" y="5143512"/>
            <a:ext cx="1717646" cy="1148610"/>
          </a:xfrm>
          <a:prstGeom prst="ellipse">
            <a:avLst/>
          </a:prstGeom>
          <a:noFill/>
        </p:spPr>
      </p:pic>
      <p:cxnSp>
        <p:nvCxnSpPr>
          <p:cNvPr id="81" name="Скругленная соединительная линия 80"/>
          <p:cNvCxnSpPr/>
          <p:nvPr/>
        </p:nvCxnSpPr>
        <p:spPr>
          <a:xfrm rot="10800000">
            <a:off x="3214678" y="5929330"/>
            <a:ext cx="571504" cy="214314"/>
          </a:xfrm>
          <a:prstGeom prst="curvedConnector3">
            <a:avLst>
              <a:gd name="adj1" fmla="val 50000"/>
            </a:avLst>
          </a:prstGeom>
          <a:ln w="57150">
            <a:solidFill>
              <a:srgbClr val="53247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 descr="D:\Общие документы\1000 Рисунков\ДОМ\еда\FD01084_.WMF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00232" y="4929198"/>
            <a:ext cx="1276043" cy="1251416"/>
          </a:xfrm>
          <a:prstGeom prst="rect">
            <a:avLst/>
          </a:prstGeom>
          <a:noFill/>
        </p:spPr>
      </p:pic>
      <p:pic>
        <p:nvPicPr>
          <p:cNvPr id="92" name="Picture 2" descr="D:\Общие документы\1000 Рисунков\ЛЮДИ и их занятия\части тела\J0294935.WMF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BF00"/>
              </a:clrFrom>
              <a:clrTo>
                <a:srgbClr val="FFBF00">
                  <a:alpha val="0"/>
                </a:srgbClr>
              </a:clrTo>
            </a:clrChange>
          </a:blip>
          <a:srcRect r="11556"/>
          <a:stretch>
            <a:fillRect/>
          </a:stretch>
        </p:blipFill>
        <p:spPr bwMode="auto">
          <a:xfrm>
            <a:off x="500034" y="3000372"/>
            <a:ext cx="1500198" cy="138209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428596" y="18573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97" name="Скругленная соединительная линия 96"/>
          <p:cNvCxnSpPr/>
          <p:nvPr/>
        </p:nvCxnSpPr>
        <p:spPr>
          <a:xfrm rot="16200000" flipV="1">
            <a:off x="1571604" y="4572008"/>
            <a:ext cx="428628" cy="428628"/>
          </a:xfrm>
          <a:prstGeom prst="curvedConnector3">
            <a:avLst>
              <a:gd name="adj1" fmla="val 7980"/>
            </a:avLst>
          </a:prstGeom>
          <a:ln w="57150">
            <a:solidFill>
              <a:srgbClr val="53247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Скругленная соединительная линия 100"/>
          <p:cNvCxnSpPr>
            <a:endCxn id="35" idx="3"/>
          </p:cNvCxnSpPr>
          <p:nvPr/>
        </p:nvCxnSpPr>
        <p:spPr>
          <a:xfrm rot="5400000" flipH="1" flipV="1">
            <a:off x="760529" y="2898293"/>
            <a:ext cx="484527" cy="148261"/>
          </a:xfrm>
          <a:prstGeom prst="curvedConnector3">
            <a:avLst>
              <a:gd name="adj1" fmla="val 27125"/>
            </a:avLst>
          </a:prstGeom>
          <a:ln w="57150">
            <a:solidFill>
              <a:srgbClr val="53247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Скругленная соединительная линия 103"/>
          <p:cNvCxnSpPr/>
          <p:nvPr/>
        </p:nvCxnSpPr>
        <p:spPr>
          <a:xfrm flipV="1">
            <a:off x="1785918" y="1500174"/>
            <a:ext cx="500066" cy="71438"/>
          </a:xfrm>
          <a:prstGeom prst="curvedConnector3">
            <a:avLst>
              <a:gd name="adj1" fmla="val 50000"/>
            </a:avLst>
          </a:prstGeom>
          <a:ln w="57150">
            <a:solidFill>
              <a:srgbClr val="53247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Скругленная соединительная линия 106"/>
          <p:cNvCxnSpPr/>
          <p:nvPr/>
        </p:nvCxnSpPr>
        <p:spPr>
          <a:xfrm>
            <a:off x="3571868" y="857232"/>
            <a:ext cx="285752" cy="1588"/>
          </a:xfrm>
          <a:prstGeom prst="curvedConnector3">
            <a:avLst>
              <a:gd name="adj1" fmla="val 50000"/>
            </a:avLst>
          </a:prstGeom>
          <a:ln w="57150">
            <a:solidFill>
              <a:srgbClr val="53247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 descr="D:\Общие документы\1000 Рисунков\ДОМ\кухня, посуда\J0239177.WMF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928662" y="1643050"/>
            <a:ext cx="1272740" cy="1076322"/>
          </a:xfrm>
          <a:prstGeom prst="rect">
            <a:avLst/>
          </a:prstGeom>
          <a:noFill/>
        </p:spPr>
      </p:pic>
      <p:pic>
        <p:nvPicPr>
          <p:cNvPr id="2061" name="Picture 13" descr="D:\Общие документы\1000 Рисунков\ЛЮДИ и их занятия\образование, науки, школа\BD07217_.WMF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500298" y="285728"/>
            <a:ext cx="1050925" cy="1793875"/>
          </a:xfrm>
          <a:prstGeom prst="rect">
            <a:avLst/>
          </a:prstGeom>
          <a:noFill/>
        </p:spPr>
      </p:pic>
      <p:sp>
        <p:nvSpPr>
          <p:cNvPr id="114" name="Управляющая кнопка: далее 113">
            <a:hlinkClick r:id="" action="ppaction://hlinkshowjump?jump=nextslide" highlightClick="1"/>
          </p:cNvPr>
          <p:cNvSpPr/>
          <p:nvPr/>
        </p:nvSpPr>
        <p:spPr>
          <a:xfrm>
            <a:off x="8429652" y="6143644"/>
            <a:ext cx="500066" cy="500066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53247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D:\Мои документы\постер на заказ\постер на заказ (2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Autofit/>
          </a:bodyPr>
          <a:lstStyle/>
          <a:p>
            <a:r>
              <a:rPr lang="en-US" sz="10000" b="1" i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Good luck!</a:t>
            </a:r>
            <a:r>
              <a:rPr lang="en-US" sz="10000" b="1" i="1" dirty="0" smtClean="0">
                <a:ln>
                  <a:solidFill>
                    <a:srgbClr val="002060"/>
                  </a:solidFill>
                </a:ln>
              </a:rPr>
              <a:t/>
            </a:r>
            <a:br>
              <a:rPr lang="en-US" sz="10000" b="1" i="1" dirty="0" smtClean="0">
                <a:ln>
                  <a:solidFill>
                    <a:srgbClr val="002060"/>
                  </a:solidFill>
                </a:ln>
              </a:rPr>
            </a:br>
            <a:r>
              <a:rPr lang="ru-RU" sz="100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Ни пуха </a:t>
            </a:r>
            <a:br>
              <a:rPr lang="ru-RU" sz="100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</a:br>
            <a:r>
              <a:rPr lang="ru-RU" sz="10000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ни пера!</a:t>
            </a:r>
            <a:r>
              <a:rPr lang="ru-RU" sz="10000" b="1" i="1" dirty="0" smtClean="0"/>
              <a:t/>
            </a:r>
            <a:br>
              <a:rPr lang="ru-RU" sz="10000" b="1" i="1" dirty="0" smtClean="0"/>
            </a:br>
            <a:r>
              <a:rPr lang="ru-RU" sz="10000" b="1" i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Успехов!!!</a:t>
            </a:r>
            <a:endParaRPr lang="ru-RU" sz="10000" b="1" i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501122" cy="928694"/>
          </a:xfrm>
          <a:prstGeom prst="roundRect">
            <a:avLst/>
          </a:prstGeom>
          <a:solidFill>
            <a:srgbClr val="7030A0"/>
          </a:solidFill>
          <a:ln>
            <a:solidFill>
              <a:srgbClr val="532476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i="1" dirty="0" smtClean="0">
                <a:solidFill>
                  <a:schemeClr val="bg1"/>
                </a:solidFill>
              </a:rPr>
              <a:t>Упражнение для снятия усталости с глаз</a:t>
            </a:r>
            <a:endParaRPr lang="ru-RU" sz="3300" b="1" i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428736"/>
            <a:ext cx="8501122" cy="5143536"/>
          </a:xfrm>
          <a:prstGeom prst="roundRect">
            <a:avLst/>
          </a:prstGeom>
          <a:solidFill>
            <a:srgbClr val="FFFF00"/>
          </a:solidFill>
          <a:ln>
            <a:solidFill>
              <a:srgbClr val="532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 </a:t>
            </a:r>
            <a:r>
              <a:rPr lang="ru-RU" sz="2000" b="1" dirty="0">
                <a:solidFill>
                  <a:schemeClr val="tx1"/>
                </a:solidFill>
              </a:rPr>
              <a:t>период подготовки к экзаменам увеличивается нагрузка на глаза. Если устали глаза, значит, устал и организм: ему может не хватить сил для выполнения экзаменационного задания. Нужно сделать так, чтобы глаза отдохнули. </a:t>
            </a:r>
          </a:p>
          <a:p>
            <a:pPr algn="ctr"/>
            <a:r>
              <a:rPr lang="ru-RU" sz="2500" b="1" dirty="0">
                <a:solidFill>
                  <a:schemeClr val="tx1"/>
                </a:solidFill>
              </a:rPr>
              <a:t>Выполни упражнения:</a:t>
            </a:r>
          </a:p>
          <a:p>
            <a:pPr lvl="0" algn="ctr"/>
            <a:r>
              <a:rPr lang="ru-RU" sz="2500" b="1" dirty="0">
                <a:solidFill>
                  <a:schemeClr val="tx1"/>
                </a:solidFill>
              </a:rPr>
              <a:t>посмотри попеременно вверх-вниз (25 секунд), </a:t>
            </a:r>
            <a:endParaRPr lang="ru-RU" sz="25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2500" b="1" dirty="0" smtClean="0">
                <a:solidFill>
                  <a:schemeClr val="tx1"/>
                </a:solidFill>
              </a:rPr>
              <a:t>влево </a:t>
            </a:r>
            <a:r>
              <a:rPr lang="ru-RU" sz="2500" b="1" dirty="0">
                <a:solidFill>
                  <a:schemeClr val="tx1"/>
                </a:solidFill>
              </a:rPr>
              <a:t>- вправо (15 секунд);</a:t>
            </a:r>
          </a:p>
          <a:p>
            <a:pPr lvl="0" algn="ctr"/>
            <a:r>
              <a:rPr lang="ru-RU" sz="2500" b="1" dirty="0">
                <a:solidFill>
                  <a:schemeClr val="tx1"/>
                </a:solidFill>
              </a:rPr>
              <a:t>напиши глазами свое имя, отчество, фамилию;</a:t>
            </a:r>
          </a:p>
          <a:p>
            <a:pPr lvl="0" algn="ctr"/>
            <a:r>
              <a:rPr lang="ru-RU" sz="2500" b="1" dirty="0">
                <a:solidFill>
                  <a:schemeClr val="tx1"/>
                </a:solidFill>
              </a:rPr>
              <a:t>попеременно фиксируй взгляд на удаленном предмете (20 секунд), </a:t>
            </a:r>
            <a:endParaRPr lang="ru-RU" sz="25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2500" b="1" dirty="0" smtClean="0">
                <a:solidFill>
                  <a:schemeClr val="tx1"/>
                </a:solidFill>
              </a:rPr>
              <a:t>потом </a:t>
            </a:r>
            <a:r>
              <a:rPr lang="ru-RU" sz="2500" b="1" dirty="0">
                <a:solidFill>
                  <a:schemeClr val="tx1"/>
                </a:solidFill>
              </a:rPr>
              <a:t>на листе бумаги перед собой (20 секунд);</a:t>
            </a:r>
          </a:p>
          <a:p>
            <a:pPr lvl="0" algn="ctr"/>
            <a:r>
              <a:rPr lang="ru-RU" sz="2500" b="1" dirty="0">
                <a:solidFill>
                  <a:schemeClr val="tx1"/>
                </a:solidFill>
              </a:rPr>
              <a:t>нарисуй глазами квадрат, треугольник - сначала по часовой стрелке, потом в противоположную сторону</a:t>
            </a:r>
            <a:r>
              <a:rPr lang="ru-RU" sz="2500" b="1" dirty="0" smtClean="0">
                <a:solidFill>
                  <a:schemeClr val="tx1"/>
                </a:solidFill>
              </a:rPr>
              <a:t>.</a:t>
            </a:r>
            <a:endParaRPr lang="ru-RU" sz="2500" b="1" dirty="0">
              <a:solidFill>
                <a:schemeClr val="tx1"/>
              </a:solidFill>
            </a:endParaRPr>
          </a:p>
        </p:txBody>
      </p:sp>
      <p:pic>
        <p:nvPicPr>
          <p:cNvPr id="9" name="Picture 3" descr="D:\Общие документы\1000 Рисунков\ЛЮДИ и их занятия\части тела\HM00373_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714356"/>
            <a:ext cx="969516" cy="598348"/>
          </a:xfrm>
          <a:prstGeom prst="rect">
            <a:avLst/>
          </a:prstGeom>
          <a:noFill/>
        </p:spPr>
      </p:pic>
      <p:sp>
        <p:nvSpPr>
          <p:cNvPr id="13" name="Управляющая кнопка: домой 12">
            <a:hlinkClick r:id="rId5" action="ppaction://hlinksldjump" highlightClick="1"/>
          </p:cNvPr>
          <p:cNvSpPr/>
          <p:nvPr/>
        </p:nvSpPr>
        <p:spPr>
          <a:xfrm>
            <a:off x="8429652" y="6286520"/>
            <a:ext cx="428628" cy="428628"/>
          </a:xfrm>
          <a:prstGeom prst="actionButtonHome">
            <a:avLst/>
          </a:prstGeom>
          <a:solidFill>
            <a:srgbClr val="FFFF00"/>
          </a:solidFill>
          <a:ln>
            <a:solidFill>
              <a:srgbClr val="53247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501122" cy="928694"/>
          </a:xfrm>
          <a:prstGeom prst="roundRect">
            <a:avLst/>
          </a:prstGeom>
          <a:solidFill>
            <a:srgbClr val="7030A0"/>
          </a:solidFill>
          <a:ln>
            <a:solidFill>
              <a:srgbClr val="532476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i="1" dirty="0" smtClean="0">
                <a:solidFill>
                  <a:schemeClr val="bg1"/>
                </a:solidFill>
              </a:rPr>
              <a:t>Как вы лодку назовете…</a:t>
            </a:r>
            <a:endParaRPr lang="ru-RU" sz="3300" b="1" i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428736"/>
            <a:ext cx="8501122" cy="5143536"/>
          </a:xfrm>
          <a:prstGeom prst="roundRect">
            <a:avLst/>
          </a:prstGeom>
          <a:solidFill>
            <a:srgbClr val="FFFF00"/>
          </a:solidFill>
          <a:ln>
            <a:solidFill>
              <a:srgbClr val="532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chemeClr val="tx1"/>
                </a:solidFill>
              </a:rPr>
              <a:t>Все самые богатые люди мира знают, что каждое испытание чему-то учит.</a:t>
            </a:r>
          </a:p>
          <a:p>
            <a:pPr algn="ctr"/>
            <a:r>
              <a:rPr lang="ru-RU" sz="3500" b="1" dirty="0" smtClean="0">
                <a:solidFill>
                  <a:schemeClr val="tx1"/>
                </a:solidFill>
              </a:rPr>
              <a:t>Но от бедных они отличаются тем, </a:t>
            </a:r>
          </a:p>
          <a:p>
            <a:pPr algn="ctr"/>
            <a:r>
              <a:rPr lang="ru-RU" sz="3500" b="1" dirty="0" smtClean="0">
                <a:solidFill>
                  <a:schemeClr val="tx1"/>
                </a:solidFill>
              </a:rPr>
              <a:t>что считают каждое испытание - </a:t>
            </a:r>
          </a:p>
          <a:p>
            <a:pPr algn="ctr"/>
            <a:r>
              <a:rPr lang="ru-RU" sz="3500" b="1" dirty="0" smtClean="0">
                <a:solidFill>
                  <a:schemeClr val="tx1"/>
                </a:solidFill>
              </a:rPr>
              <a:t>шагом к успеху!</a:t>
            </a:r>
          </a:p>
          <a:p>
            <a:pPr algn="ctr"/>
            <a:endParaRPr lang="ru-RU" sz="3500" b="1" dirty="0">
              <a:solidFill>
                <a:schemeClr val="tx1"/>
              </a:solidFill>
            </a:endParaRPr>
          </a:p>
          <a:p>
            <a:pPr algn="ctr"/>
            <a:r>
              <a:rPr lang="ru-RU" sz="3500" b="1" dirty="0" smtClean="0">
                <a:solidFill>
                  <a:schemeClr val="tx1"/>
                </a:solidFill>
              </a:rPr>
              <a:t>Экзамен - это шаг к успеху. </a:t>
            </a:r>
          </a:p>
          <a:p>
            <a:pPr algn="ctr"/>
            <a:r>
              <a:rPr lang="ru-RU" sz="3500" b="1" dirty="0" smtClean="0">
                <a:solidFill>
                  <a:schemeClr val="tx1"/>
                </a:solidFill>
              </a:rPr>
              <a:t>А чему он вас учит?</a:t>
            </a:r>
            <a:endParaRPr lang="ru-RU" sz="3500" b="1" dirty="0">
              <a:solidFill>
                <a:schemeClr val="tx1"/>
              </a:solidFill>
            </a:endParaRPr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429652" y="6286520"/>
            <a:ext cx="428628" cy="428628"/>
          </a:xfrm>
          <a:prstGeom prst="actionButtonHome">
            <a:avLst/>
          </a:prstGeom>
          <a:solidFill>
            <a:srgbClr val="FFFF00"/>
          </a:solidFill>
          <a:ln>
            <a:solidFill>
              <a:srgbClr val="53247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6" descr="D:\Общие документы\1000 Рисунков\ПРЕДМЕТНЫЕ\машины, транспорт\J0215853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14290"/>
            <a:ext cx="1339827" cy="1191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501122" cy="928694"/>
          </a:xfrm>
          <a:prstGeom prst="roundRect">
            <a:avLst/>
          </a:prstGeom>
          <a:solidFill>
            <a:srgbClr val="7030A0"/>
          </a:solidFill>
          <a:ln>
            <a:solidFill>
              <a:srgbClr val="532476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i="1" dirty="0" smtClean="0">
                <a:solidFill>
                  <a:schemeClr val="bg1"/>
                </a:solidFill>
              </a:rPr>
              <a:t>Режим дня</a:t>
            </a:r>
            <a:endParaRPr lang="ru-RU" sz="3300" b="1" i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428736"/>
            <a:ext cx="8501122" cy="5143536"/>
          </a:xfrm>
          <a:prstGeom prst="roundRect">
            <a:avLst/>
          </a:prstGeom>
          <a:solidFill>
            <a:srgbClr val="FFFF00"/>
          </a:solidFill>
          <a:ln>
            <a:solidFill>
              <a:srgbClr val="532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</a:rPr>
              <a:t>Раздели день на три части:</a:t>
            </a:r>
          </a:p>
          <a:p>
            <a:pPr lvl="0" algn="ctr"/>
            <a:r>
              <a:rPr lang="ru-RU" sz="2500" b="1" i="1" dirty="0" smtClean="0">
                <a:solidFill>
                  <a:schemeClr val="tx1"/>
                </a:solidFill>
              </a:rPr>
              <a:t>1. готовься </a:t>
            </a:r>
            <a:r>
              <a:rPr lang="ru-RU" sz="2500" b="1" i="1" dirty="0">
                <a:solidFill>
                  <a:schemeClr val="tx1"/>
                </a:solidFill>
              </a:rPr>
              <a:t>к экзаменам 8 часов в день;</a:t>
            </a:r>
          </a:p>
          <a:p>
            <a:pPr lvl="0" algn="ctr"/>
            <a:r>
              <a:rPr lang="ru-RU" sz="2500" b="1" i="1" dirty="0" smtClean="0">
                <a:solidFill>
                  <a:schemeClr val="tx1"/>
                </a:solidFill>
              </a:rPr>
              <a:t>2. занимайся </a:t>
            </a:r>
            <a:r>
              <a:rPr lang="ru-RU" sz="2500" b="1" i="1" dirty="0">
                <a:solidFill>
                  <a:schemeClr val="tx1"/>
                </a:solidFill>
              </a:rPr>
              <a:t>спортом, гуляй на свежем воздухе </a:t>
            </a:r>
            <a:endParaRPr lang="ru-RU" sz="2500" b="1" i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2500" b="1" i="1" dirty="0" smtClean="0">
                <a:solidFill>
                  <a:schemeClr val="tx1"/>
                </a:solidFill>
              </a:rPr>
              <a:t>(</a:t>
            </a:r>
            <a:r>
              <a:rPr lang="ru-RU" sz="2500" b="1" i="1" dirty="0">
                <a:solidFill>
                  <a:schemeClr val="tx1"/>
                </a:solidFill>
              </a:rPr>
              <a:t>8 часов);</a:t>
            </a:r>
          </a:p>
          <a:p>
            <a:pPr algn="ctr"/>
            <a:r>
              <a:rPr lang="ru-RU" sz="2500" b="1" i="1" dirty="0" smtClean="0">
                <a:solidFill>
                  <a:schemeClr val="tx1"/>
                </a:solidFill>
              </a:rPr>
              <a:t>3. спи </a:t>
            </a:r>
            <a:r>
              <a:rPr lang="ru-RU" sz="2500" b="1" i="1" dirty="0">
                <a:solidFill>
                  <a:schemeClr val="tx1"/>
                </a:solidFill>
              </a:rPr>
              <a:t>не менее 8 часов; если есть желание и потребность, сделай себе тихий час после </a:t>
            </a:r>
            <a:r>
              <a:rPr lang="ru-RU" sz="2500" b="1" i="1" dirty="0" smtClean="0">
                <a:solidFill>
                  <a:schemeClr val="tx1"/>
                </a:solidFill>
              </a:rPr>
              <a:t>обеда</a:t>
            </a:r>
          </a:p>
          <a:p>
            <a:pPr algn="ctr"/>
            <a:endParaRPr lang="ru-RU" sz="2500" b="1" i="1" dirty="0">
              <a:solidFill>
                <a:schemeClr val="tx1"/>
              </a:solidFill>
            </a:endParaRPr>
          </a:p>
          <a:p>
            <a:pPr algn="ctr"/>
            <a:endParaRPr lang="ru-RU" sz="2500" b="1" i="1" dirty="0" smtClean="0">
              <a:solidFill>
                <a:schemeClr val="tx1"/>
              </a:solidFill>
            </a:endParaRPr>
          </a:p>
          <a:p>
            <a:pPr algn="ctr"/>
            <a:endParaRPr lang="ru-RU" sz="2500" b="1" i="1" dirty="0">
              <a:solidFill>
                <a:schemeClr val="tx1"/>
              </a:solidFill>
            </a:endParaRPr>
          </a:p>
          <a:p>
            <a:pPr algn="ctr"/>
            <a:endParaRPr lang="ru-RU" sz="2500" b="1" i="1" dirty="0" smtClean="0">
              <a:solidFill>
                <a:schemeClr val="tx1"/>
              </a:solidFill>
            </a:endParaRPr>
          </a:p>
          <a:p>
            <a:pPr algn="ctr"/>
            <a:endParaRPr lang="ru-RU" sz="2500" b="1" i="1" dirty="0">
              <a:solidFill>
                <a:schemeClr val="tx1"/>
              </a:solidFill>
            </a:endParaRPr>
          </a:p>
          <a:p>
            <a:pPr algn="ctr"/>
            <a:endParaRPr lang="ru-RU" sz="2500" b="1" i="1" dirty="0" smtClean="0">
              <a:solidFill>
                <a:schemeClr val="tx1"/>
              </a:solidFill>
            </a:endParaRPr>
          </a:p>
          <a:p>
            <a:pPr algn="ctr"/>
            <a:endParaRPr lang="ru-RU" sz="2500" b="1" i="1" dirty="0">
              <a:solidFill>
                <a:schemeClr val="tx1"/>
              </a:solidFill>
            </a:endParaRPr>
          </a:p>
        </p:txBody>
      </p:sp>
      <p:pic>
        <p:nvPicPr>
          <p:cNvPr id="6" name="Picture 7" descr="D:\Общие документы\1000 Рисунков\ПРЕДМЕТНЫЕ\техника\J023273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357166"/>
            <a:ext cx="857256" cy="1027131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2285984" y="4008446"/>
          <a:ext cx="4643470" cy="2849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8436" name="Picture 4" descr="D:\Общие документы\1000 Рисунков\ЛЮДИ и их занятия\дети\J0232133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143380"/>
            <a:ext cx="1390860" cy="1427153"/>
          </a:xfrm>
          <a:prstGeom prst="rect">
            <a:avLst/>
          </a:prstGeom>
          <a:noFill/>
        </p:spPr>
      </p:pic>
      <p:pic>
        <p:nvPicPr>
          <p:cNvPr id="18437" name="Picture 5" descr="D:\Общие документы\1000 Рисунков\ЛЮДИ и их занятия\дети\J0232905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5800731"/>
            <a:ext cx="1401444" cy="1057269"/>
          </a:xfrm>
          <a:prstGeom prst="rect">
            <a:avLst/>
          </a:prstGeom>
          <a:noFill/>
        </p:spPr>
      </p:pic>
      <p:pic>
        <p:nvPicPr>
          <p:cNvPr id="18438" name="Picture 6" descr="D:\Общие документы\1000 Рисунков\ЛЮДИ и их занятия\дети\J0233047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4286256"/>
            <a:ext cx="1450947" cy="1255060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358214" y="6143644"/>
            <a:ext cx="500066" cy="500066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53247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401080" cy="5143536"/>
          </a:xfrm>
          <a:prstGeom prst="roundRect">
            <a:avLst/>
          </a:prstGeom>
          <a:solidFill>
            <a:srgbClr val="FFFF00"/>
          </a:solidFill>
          <a:ln>
            <a:solidFill>
              <a:srgbClr val="532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marL="0" algn="ctr">
              <a:buNone/>
            </a:pPr>
            <a:r>
              <a:rPr lang="ru-RU" sz="3600" b="1" i="1" dirty="0">
                <a:solidFill>
                  <a:schemeClr val="tx1"/>
                </a:solidFill>
              </a:rPr>
              <a:t>Вялость нашего </a:t>
            </a:r>
            <a:r>
              <a:rPr lang="ru-RU" sz="3600" b="1" i="1" dirty="0" smtClean="0">
                <a:solidFill>
                  <a:schemeClr val="tx1"/>
                </a:solidFill>
              </a:rPr>
              <a:t>организма </a:t>
            </a:r>
            <a:r>
              <a:rPr lang="ru-RU" sz="3600" b="1" i="1" dirty="0">
                <a:solidFill>
                  <a:schemeClr val="tx1"/>
                </a:solidFill>
              </a:rPr>
              <a:t>тормозит поток энергии к нашему мозгу, и мы поэтому быстрее устаем и теряем концентрацию внимания. </a:t>
            </a:r>
            <a:r>
              <a:rPr lang="ru-RU" sz="3600" b="1" i="1" dirty="0" smtClean="0">
                <a:solidFill>
                  <a:schemeClr val="tx1"/>
                </a:solidFill>
              </a:rPr>
              <a:t>Устав </a:t>
            </a:r>
            <a:r>
              <a:rPr lang="ru-RU" sz="3600" b="1" i="1" dirty="0">
                <a:solidFill>
                  <a:schemeClr val="tx1"/>
                </a:solidFill>
              </a:rPr>
              <a:t>сидеть за письменным столом, встаньте, сделайте несколько физических упражнений или пройдитесь по зданию. </a:t>
            </a:r>
            <a:r>
              <a:rPr lang="ru-RU" sz="3600" b="1" i="1" dirty="0">
                <a:solidFill>
                  <a:schemeClr val="tx1"/>
                </a:solidFill>
              </a:rPr>
              <a:t>Поддерживайте себя в хорошей физической форме, уделяйте время для спорта, занимайтесь йогой, аэробикой, плаваньем - вообще, тем видом спорта, который вам по душе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214290"/>
            <a:ext cx="8501122" cy="928694"/>
          </a:xfrm>
          <a:prstGeom prst="roundRect">
            <a:avLst/>
          </a:prstGeom>
          <a:solidFill>
            <a:srgbClr val="7030A0"/>
          </a:solidFill>
          <a:ln>
            <a:solidFill>
              <a:srgbClr val="532476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i="1" dirty="0" smtClean="0">
                <a:solidFill>
                  <a:schemeClr val="bg1"/>
                </a:solidFill>
              </a:rPr>
              <a:t>Режим дня</a:t>
            </a:r>
            <a:endParaRPr lang="ru-RU" sz="3300" b="1" i="1" dirty="0">
              <a:solidFill>
                <a:schemeClr val="bg1"/>
              </a:solidFill>
            </a:endParaRPr>
          </a:p>
        </p:txBody>
      </p:sp>
      <p:pic>
        <p:nvPicPr>
          <p:cNvPr id="5" name="Picture 7" descr="D:\Общие документы\1000 Рисунков\ПРЕДМЕТНЫЕ\техника\J023273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357166"/>
            <a:ext cx="857256" cy="1027131"/>
          </a:xfrm>
          <a:prstGeom prst="rect">
            <a:avLst/>
          </a:prstGeom>
          <a:noFill/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58214" y="6143644"/>
            <a:ext cx="500066" cy="500066"/>
          </a:xfrm>
          <a:prstGeom prst="actionButtonForwardNext">
            <a:avLst/>
          </a:prstGeom>
          <a:solidFill>
            <a:srgbClr val="FFFF00"/>
          </a:solidFill>
          <a:ln>
            <a:solidFill>
              <a:srgbClr val="53247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501122" cy="928694"/>
          </a:xfrm>
          <a:prstGeom prst="roundRect">
            <a:avLst/>
          </a:prstGeom>
          <a:solidFill>
            <a:srgbClr val="7030A0"/>
          </a:solidFill>
          <a:ln>
            <a:solidFill>
              <a:srgbClr val="532476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i="1" dirty="0" smtClean="0">
                <a:solidFill>
                  <a:schemeClr val="bg1"/>
                </a:solidFill>
              </a:rPr>
              <a:t>Режим дня</a:t>
            </a:r>
            <a:endParaRPr lang="ru-RU" sz="3300" b="1" i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428736"/>
            <a:ext cx="8501122" cy="5143536"/>
          </a:xfrm>
          <a:prstGeom prst="roundRect">
            <a:avLst/>
          </a:prstGeom>
          <a:solidFill>
            <a:srgbClr val="FFFF00"/>
          </a:solidFill>
          <a:ln>
            <a:solidFill>
              <a:srgbClr val="532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Следуйте своему биоритму:</a:t>
            </a:r>
            <a:endParaRPr lang="ru-RU" sz="3600" b="1" i="1" dirty="0">
              <a:solidFill>
                <a:schemeClr val="tx1"/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В </a:t>
            </a:r>
            <a:r>
              <a:rPr lang="ru-RU" sz="2800" b="1" i="1" dirty="0">
                <a:solidFill>
                  <a:schemeClr val="tx1"/>
                </a:solidFill>
              </a:rPr>
              <a:t>какое время суток вы чувствуете себя в наивысшей степени активными, а когда у вас появляются пассивность и упадок сил? </a:t>
            </a:r>
            <a:endParaRPr lang="ru-RU" sz="2800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В </a:t>
            </a:r>
            <a:r>
              <a:rPr lang="ru-RU" sz="2800" b="1" i="1" dirty="0">
                <a:solidFill>
                  <a:schemeClr val="tx1"/>
                </a:solidFill>
              </a:rPr>
              <a:t>течение дня мы можем чувствовать чередование подъема и упадка сил. Поэтому беритесь за дела, которые требуют наибольшей концентрации, тогда, когда вы наиболее работоспособны и активны</a:t>
            </a:r>
            <a:r>
              <a:rPr lang="ru-RU" sz="2800" b="1" i="1" dirty="0" smtClean="0">
                <a:solidFill>
                  <a:schemeClr val="tx1"/>
                </a:solidFill>
              </a:rPr>
              <a:t>.</a:t>
            </a:r>
            <a:endParaRPr lang="ru-RU" sz="2500" b="1" i="1" dirty="0">
              <a:solidFill>
                <a:schemeClr val="tx1"/>
              </a:solidFill>
            </a:endParaRPr>
          </a:p>
        </p:txBody>
      </p:sp>
      <p:pic>
        <p:nvPicPr>
          <p:cNvPr id="6" name="Picture 7" descr="D:\Общие документы\1000 Рисунков\ПРЕДМЕТНЫЕ\техника\J023273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357166"/>
            <a:ext cx="857256" cy="1027131"/>
          </a:xfrm>
          <a:prstGeom prst="rect">
            <a:avLst/>
          </a:prstGeom>
          <a:noFill/>
        </p:spPr>
      </p:pic>
      <p:sp>
        <p:nvSpPr>
          <p:cNvPr id="16" name="Управляющая кнопка: домой 15">
            <a:hlinkClick r:id="rId4" action="ppaction://hlinksldjump" highlightClick="1"/>
          </p:cNvPr>
          <p:cNvSpPr/>
          <p:nvPr/>
        </p:nvSpPr>
        <p:spPr>
          <a:xfrm>
            <a:off x="8429652" y="6286520"/>
            <a:ext cx="428628" cy="428628"/>
          </a:xfrm>
          <a:prstGeom prst="actionButtonHome">
            <a:avLst/>
          </a:prstGeom>
          <a:solidFill>
            <a:srgbClr val="FFFF00"/>
          </a:solidFill>
          <a:ln>
            <a:solidFill>
              <a:srgbClr val="53247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9" name="Picture 7" descr="D:\Общие документы\1000 Рисунков\ЖИВОЕ\животные\J0280948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85728"/>
            <a:ext cx="2005013" cy="2024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501122" cy="928694"/>
          </a:xfrm>
          <a:prstGeom prst="roundRect">
            <a:avLst/>
          </a:prstGeom>
          <a:solidFill>
            <a:srgbClr val="7030A0"/>
          </a:solidFill>
          <a:ln>
            <a:solidFill>
              <a:srgbClr val="532476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i="1" dirty="0" smtClean="0">
                <a:solidFill>
                  <a:schemeClr val="bg1"/>
                </a:solidFill>
              </a:rPr>
              <a:t>Место для занятий</a:t>
            </a:r>
            <a:endParaRPr lang="ru-RU" sz="3300" b="1" i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428736"/>
            <a:ext cx="8501122" cy="5143536"/>
          </a:xfrm>
          <a:prstGeom prst="roundRect">
            <a:avLst/>
          </a:prstGeom>
          <a:solidFill>
            <a:srgbClr val="FFFF00"/>
          </a:solidFill>
          <a:ln>
            <a:solidFill>
              <a:srgbClr val="5324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Сделайте свое рабочее место удобным и </a:t>
            </a:r>
            <a:r>
              <a:rPr lang="ru-RU" sz="3600" b="1" dirty="0" smtClean="0">
                <a:solidFill>
                  <a:schemeClr val="tx1"/>
                </a:solidFill>
              </a:rPr>
              <a:t>практичным</a:t>
            </a:r>
          </a:p>
          <a:p>
            <a:pPr algn="ctr"/>
            <a:endParaRPr lang="ru-RU" sz="3500" b="1" dirty="0">
              <a:solidFill>
                <a:schemeClr val="tx1"/>
              </a:solidFill>
            </a:endParaRPr>
          </a:p>
          <a:p>
            <a:pPr algn="ctr"/>
            <a:endParaRPr lang="ru-RU" sz="3500" b="1" dirty="0" smtClean="0">
              <a:solidFill>
                <a:schemeClr val="tx1"/>
              </a:solidFill>
            </a:endParaRPr>
          </a:p>
          <a:p>
            <a:pPr algn="ctr"/>
            <a:endParaRPr lang="ru-RU" sz="3500" b="1" dirty="0">
              <a:solidFill>
                <a:schemeClr val="tx1"/>
              </a:solidFill>
            </a:endParaRPr>
          </a:p>
          <a:p>
            <a:pPr algn="ctr"/>
            <a:endParaRPr lang="ru-RU" sz="3500" b="1" dirty="0" smtClean="0">
              <a:solidFill>
                <a:schemeClr val="tx1"/>
              </a:solidFill>
            </a:endParaRPr>
          </a:p>
          <a:p>
            <a:pPr algn="ctr"/>
            <a:endParaRPr lang="ru-RU" sz="3500" b="1" dirty="0">
              <a:solidFill>
                <a:schemeClr val="tx1"/>
              </a:solidFill>
            </a:endParaRPr>
          </a:p>
          <a:p>
            <a:pPr algn="ctr"/>
            <a:endParaRPr lang="ru-RU" sz="3500" b="1" dirty="0" smtClean="0">
              <a:solidFill>
                <a:schemeClr val="tx1"/>
              </a:solidFill>
            </a:endParaRPr>
          </a:p>
          <a:p>
            <a:pPr algn="ctr"/>
            <a:endParaRPr lang="ru-RU" sz="3500" b="1" dirty="0">
              <a:solidFill>
                <a:schemeClr val="tx1"/>
              </a:solidFill>
            </a:endParaRPr>
          </a:p>
          <a:p>
            <a:pPr algn="ctr"/>
            <a:endParaRPr lang="ru-RU" sz="3500" b="1" dirty="0">
              <a:solidFill>
                <a:schemeClr val="tx1"/>
              </a:solidFill>
            </a:endParaRPr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429652" y="6286520"/>
            <a:ext cx="428628" cy="428628"/>
          </a:xfrm>
          <a:prstGeom prst="actionButtonHome">
            <a:avLst/>
          </a:prstGeom>
          <a:solidFill>
            <a:srgbClr val="FFFF00"/>
          </a:solidFill>
          <a:ln>
            <a:solidFill>
              <a:srgbClr val="53247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8" descr="D:\Общие документы\1000 Рисунков\ЛЮДИ и их занятия\образование, науки, школа\BD07215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214290"/>
            <a:ext cx="1488295" cy="1190636"/>
          </a:xfrm>
          <a:prstGeom prst="rect">
            <a:avLst/>
          </a:prstGeom>
          <a:noFill/>
        </p:spPr>
      </p:pic>
      <p:pic>
        <p:nvPicPr>
          <p:cNvPr id="19458" name="Picture 2" descr="D:\Общие документы\100000 рисунков\ЖИВОЕ\расстения\FLOWERS\2gerberas.jpg"/>
          <p:cNvPicPr>
            <a:picLocks noChangeAspect="1" noChangeArrowheads="1"/>
          </p:cNvPicPr>
          <p:nvPr/>
        </p:nvPicPr>
        <p:blipFill>
          <a:blip r:embed="rId5"/>
          <a:srcRect t="12987"/>
          <a:stretch>
            <a:fillRect/>
          </a:stretch>
        </p:blipFill>
        <p:spPr bwMode="auto">
          <a:xfrm>
            <a:off x="2000232" y="2500306"/>
            <a:ext cx="5500726" cy="3829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25437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25437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910</Words>
  <Application>Microsoft Office PowerPoint</Application>
  <PresentationFormat>Экран (4:3)</PresentationFormat>
  <Paragraphs>155</Paragraphs>
  <Slides>19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Good luck! Ни пуха  ни пера! Успехов!!!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SEKTOR LTD Ink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User</dc:creator>
  <cp:lastModifiedBy>Пользователь User</cp:lastModifiedBy>
  <cp:revision>133</cp:revision>
  <dcterms:created xsi:type="dcterms:W3CDTF">2009-12-07T13:25:16Z</dcterms:created>
  <dcterms:modified xsi:type="dcterms:W3CDTF">2009-12-07T16:20:17Z</dcterms:modified>
</cp:coreProperties>
</file>