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71" d="100"/>
          <a:sy n="71" d="100"/>
        </p:scale>
        <p:origin x="-13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80F69-337D-4FB1-8D65-564FEE7B3B20}" type="datetimeFigureOut">
              <a:rPr lang="ru-RU"/>
              <a:pPr>
                <a:defRPr/>
              </a:pPr>
              <a:t>27.05.2013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6D9A5-EAEE-4B50-8E36-446DC548D1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ED91D-765E-4BDE-B798-66C5284FBB46}" type="datetimeFigureOut">
              <a:rPr lang="ru-RU"/>
              <a:pPr>
                <a:defRPr/>
              </a:pPr>
              <a:t>27.05.2013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2A848-275E-4967-AE43-822FA05872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64E58-88DE-4479-B84A-0B9F8B89150D}" type="datetimeFigureOut">
              <a:rPr lang="ru-RU"/>
              <a:pPr>
                <a:defRPr/>
              </a:pPr>
              <a:t>27.05.2013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84298-4232-4F82-AA44-74122530CF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1C83025-E428-4290-9D83-8AC4C3357B7F}" type="datetimeFigureOut">
              <a:rPr lang="ru-RU"/>
              <a:pPr>
                <a:defRPr/>
              </a:pPr>
              <a:t>27.05.2013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7B96292-4F10-488F-89E4-133C2CC609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7A6DD-D2DE-488D-AFB9-1514A1C6881F}" type="datetimeFigureOut">
              <a:rPr lang="ru-RU"/>
              <a:pPr>
                <a:defRPr/>
              </a:pPr>
              <a:t>27.05.2013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79CE8-AF1B-426B-AF97-AA5FCC65A6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74F99-F306-4C1D-8D92-AA73A3A5819B}" type="datetimeFigureOut">
              <a:rPr lang="ru-RU"/>
              <a:pPr>
                <a:defRPr/>
              </a:pPr>
              <a:t>27.05.2013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533A2-2287-46A2-B408-32D512EAB2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32F58-44D0-4247-80E0-06A12632787F}" type="datetimeFigureOut">
              <a:rPr lang="ru-RU"/>
              <a:pPr>
                <a:defRPr/>
              </a:pPr>
              <a:t>27.05.2013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8DA5C-B35A-4D35-9CBD-C1010C7B48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067B24A-1AE0-4FB5-8BC9-7A558EB3ADC6}" type="datetimeFigureOut">
              <a:rPr lang="ru-RU"/>
              <a:pPr>
                <a:defRPr/>
              </a:pPr>
              <a:t>27.05.2013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7415A1A-BF68-4B3A-A92F-C8166BE18F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EEF99-1104-412E-A7B3-22B157ECA339}" type="datetimeFigureOut">
              <a:rPr lang="ru-RU"/>
              <a:pPr>
                <a:defRPr/>
              </a:pPr>
              <a:t>27.05.2013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B6F5C-C95B-43BE-9C1F-30AAD9B8A4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954645E-6A95-48B2-A560-B1CDDDF25114}" type="datetimeFigureOut">
              <a:rPr lang="ru-RU"/>
              <a:pPr>
                <a:defRPr/>
              </a:pPr>
              <a:t>27.05.2013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791B39C-E7F1-429D-8003-39190F779C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9DD528D-4487-40A1-829C-0E7EF8F2E4E6}" type="datetimeFigureOut">
              <a:rPr lang="ru-RU"/>
              <a:pPr>
                <a:defRPr/>
              </a:pPr>
              <a:t>27.05.2013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8E32C85-D3D9-455A-8EDE-A7A62FA612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239F151A-419D-4918-A849-2D73770DE53A}" type="datetimeFigureOut">
              <a:rPr lang="ru-RU"/>
              <a:pPr>
                <a:defRPr/>
              </a:pPr>
              <a:t>27.05.2013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B4F71E51-4D68-41CC-9F7D-BE237419C5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07" r:id="rId4"/>
    <p:sldLayoutId id="2147483706" r:id="rId5"/>
    <p:sldLayoutId id="2147483711" r:id="rId6"/>
    <p:sldLayoutId id="2147483705" r:id="rId7"/>
    <p:sldLayoutId id="2147483712" r:id="rId8"/>
    <p:sldLayoutId id="2147483713" r:id="rId9"/>
    <p:sldLayoutId id="2147483704" r:id="rId10"/>
    <p:sldLayoutId id="214748370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rastimdoma.ru/content/stoletnik-2" TargetMode="External"/><Relationship Id="rId2" Type="http://schemas.openxmlformats.org/officeDocument/2006/relationships/hyperlink" Target="http://sad-i-ogorod.ru/shop/8642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nimatika.narod.ru/Book8_1.htm" TargetMode="External"/><Relationship Id="rId5" Type="http://schemas.openxmlformats.org/officeDocument/2006/relationships/hyperlink" Target="http://images.yandex.ru/?lr=235&amp;source=wiz" TargetMode="External"/><Relationship Id="rId4" Type="http://schemas.openxmlformats.org/officeDocument/2006/relationships/hyperlink" Target="http://narodnaiamedicina.ru/zolototysyachnik-obyknovennyj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44675"/>
            <a:ext cx="7772400" cy="1655763"/>
          </a:xfr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 smtClean="0">
                <a:latin typeface="Arial Black" pitchFamily="34" charset="0"/>
              </a:rPr>
              <a:t>Математическая викторина</a:t>
            </a:r>
            <a:endParaRPr lang="ru-RU" sz="3600" dirty="0">
              <a:latin typeface="Arial Black" pitchFamily="34" charset="0"/>
            </a:endParaRPr>
          </a:p>
        </p:txBody>
      </p:sp>
      <p:pic>
        <p:nvPicPr>
          <p:cNvPr id="13315" name="Picture 2" descr="C:\Users\123\Downloads\детские картинки\0c53b0e567b8c75717aa66871b51308d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01013" y="144463"/>
            <a:ext cx="657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2" descr="C:\Users\123\Downloads\детские картинки\0c53b0e567b8c75717aa66871b51308d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8475" y="152400"/>
            <a:ext cx="657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2" descr="C:\Users\123\Downloads\детские картинки\0c53b0e567b8c75717aa66871b51308d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171450"/>
            <a:ext cx="657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2" descr="C:\Users\123\Downloads\детские картинки\0c53b0e567b8c75717aa66871b51308d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188913"/>
            <a:ext cx="657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2" descr="C:\Users\123\Downloads\детские картинки\0c53b0e567b8c75717aa66871b51308d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325" y="144463"/>
            <a:ext cx="657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2" descr="C:\Users\123\Downloads\детские картинки\0c53b0e567b8c75717aa66871b51308d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98650" y="144463"/>
            <a:ext cx="657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2" descr="C:\Users\123\Downloads\детские картинки\0c53b0e567b8c75717aa66871b51308d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73038"/>
            <a:ext cx="657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16013" y="1196975"/>
            <a:ext cx="6624637" cy="50069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554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mtClean="0">
                <a:solidFill>
                  <a:srgbClr val="000000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mtClean="0">
                <a:solidFill>
                  <a:srgbClr val="000000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Изображение тысячелистника:</a:t>
            </a:r>
            <a:endParaRPr lang="en-US" smtClean="0">
              <a:solidFill>
                <a:srgbClr val="000000"/>
              </a:solidFill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smtClean="0">
                <a:ea typeface="Calibri" pitchFamily="34" charset="0"/>
                <a:cs typeface="Times New Roman" pitchFamily="18" charset="0"/>
                <a:hlinkClick r:id="rId2"/>
              </a:rPr>
              <a:t>http://sad-i-ogorod.ru/shop/8642.html</a:t>
            </a:r>
            <a:endParaRPr lang="ru-RU" smtClean="0">
              <a:solidFill>
                <a:srgbClr val="000000"/>
              </a:solidFill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sz="2000" smtClean="0">
                <a:solidFill>
                  <a:srgbClr val="000000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 </a:t>
            </a:r>
            <a:r>
              <a:rPr lang="ru-RU" sz="2000" smtClean="0">
                <a:solidFill>
                  <a:srgbClr val="000000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 Изображение столетника: </a:t>
            </a:r>
            <a:r>
              <a:rPr lang="en-US" sz="2000" smtClean="0">
                <a:ea typeface="Calibri" pitchFamily="34" charset="0"/>
                <a:cs typeface="Times New Roman" pitchFamily="18" charset="0"/>
                <a:hlinkClick r:id="rId3"/>
              </a:rPr>
              <a:t>http://rastimdoma.ru/content/stoletnik-2</a:t>
            </a:r>
            <a:endParaRPr lang="ru-RU" sz="2000" smtClean="0">
              <a:solidFill>
                <a:srgbClr val="000000"/>
              </a:solidFill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ru-RU" sz="2000" smtClean="0">
                <a:solidFill>
                  <a:srgbClr val="000000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Изображение золототысячника:</a:t>
            </a:r>
            <a:r>
              <a:rPr lang="en-US" sz="2000" smtClean="0">
                <a:solidFill>
                  <a:srgbClr val="000000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 </a:t>
            </a:r>
            <a:endParaRPr lang="ru-RU" sz="2000" smtClean="0">
              <a:solidFill>
                <a:srgbClr val="000000"/>
              </a:solidFill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sz="2000" smtClean="0">
                <a:ea typeface="Calibri" pitchFamily="34" charset="0"/>
                <a:cs typeface="Times New Roman" pitchFamily="18" charset="0"/>
                <a:hlinkClick r:id="rId4"/>
              </a:rPr>
              <a:t>http://narodnaiamedicina.ru/zolototysyachnik-obyknovennyj.html</a:t>
            </a:r>
            <a:endParaRPr lang="ru-RU" sz="2000" u="sng" smtClean="0">
              <a:latin typeface="Arial" charset="0"/>
              <a:ea typeface="Calibri" pitchFamily="34" charset="0"/>
              <a:cs typeface="Times New Roman" pitchFamily="18" charset="0"/>
              <a:hlinkClick r:id="rId5"/>
            </a:endParaRPr>
          </a:p>
          <a:p>
            <a:pPr marL="0" indent="0">
              <a:buFont typeface="Wingdings" pitchFamily="2" charset="2"/>
              <a:buNone/>
            </a:pPr>
            <a:r>
              <a:rPr lang="ru-RU" sz="2000" smtClean="0">
                <a:solidFill>
                  <a:srgbClr val="000000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Анимационные картинки:</a:t>
            </a:r>
          </a:p>
          <a:p>
            <a:pPr marL="0" indent="0">
              <a:buFont typeface="Wingdings" pitchFamily="2" charset="2"/>
              <a:buNone/>
            </a:pPr>
            <a:r>
              <a:rPr lang="en-US" sz="2000" u="sng" smtClean="0">
                <a:solidFill>
                  <a:srgbClr val="000000"/>
                </a:solidFill>
                <a:latin typeface="Arial" charset="0"/>
                <a:ea typeface="Calibri" pitchFamily="34" charset="0"/>
                <a:cs typeface="Times New Roman" pitchFamily="18" charset="0"/>
                <a:hlinkClick r:id="rId5"/>
              </a:rPr>
              <a:t>images.yandex.ru</a:t>
            </a:r>
            <a:endParaRPr lang="ru-RU" sz="2000" smtClean="0">
              <a:solidFill>
                <a:srgbClr val="000000"/>
              </a:solidFill>
              <a:latin typeface="Verdana" pitchFamily="34" charset="0"/>
              <a:ea typeface="Calibri" pitchFamily="34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ru-RU" sz="2000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ЗАНИМАТЕЛЬНЫЕ МАТЕРИАЛЫ ПО ИНФОРМАТИКЕ И МАТЕМАТИКЕ</a:t>
            </a:r>
          </a:p>
          <a:p>
            <a:pPr marL="0" indent="0">
              <a:buFont typeface="Wingdings" pitchFamily="2" charset="2"/>
              <a:buNone/>
            </a:pPr>
            <a:r>
              <a:rPr lang="ru-RU" sz="2000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Серия "Игровые методы обучения"</a:t>
            </a:r>
          </a:p>
          <a:p>
            <a:pPr marL="0" indent="0">
              <a:buFont typeface="Wingdings" pitchFamily="2" charset="2"/>
              <a:buNone/>
            </a:pPr>
            <a:r>
              <a:rPr lang="en-US" sz="2000" smtClean="0">
                <a:ea typeface="Calibri" pitchFamily="34" charset="0"/>
                <a:cs typeface="Times New Roman" pitchFamily="18" charset="0"/>
                <a:hlinkClick r:id="rId6"/>
              </a:rPr>
              <a:t>http://zanimatika.narod.ru/Book8_1.htm</a:t>
            </a:r>
            <a:endParaRPr lang="ru-RU" sz="2000" smtClean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2160588"/>
          </a:xfrm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3200" cap="none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НАЗОВИТЕ «МАТЕМАТИЧЕСКИЕ» РАСТЕНИЯ</a:t>
            </a:r>
            <a:endParaRPr lang="ru-RU" sz="3200" cap="none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924175"/>
            <a:ext cx="3538538" cy="360045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Тысячелистник, </a:t>
            </a:r>
          </a:p>
          <a:p>
            <a:pPr marL="0" indent="0">
              <a:buFont typeface="Wingdings" pitchFamily="2" charset="2"/>
              <a:buNone/>
            </a:pPr>
            <a:endParaRPr lang="ru-RU" sz="28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ru-RU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столетник, </a:t>
            </a:r>
          </a:p>
          <a:p>
            <a:pPr marL="0" indent="0">
              <a:buFont typeface="Wingdings" pitchFamily="2" charset="2"/>
              <a:buNone/>
            </a:pPr>
            <a:endParaRPr lang="ru-RU" sz="28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ru-RU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золототысячник</a:t>
            </a:r>
          </a:p>
        </p:txBody>
      </p:sp>
      <p:pic>
        <p:nvPicPr>
          <p:cNvPr id="14339" name="Рисунок 3" descr="http://sad-i-ogorod.ru/UserFiles/Image/img2076_413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49713" y="2536825"/>
            <a:ext cx="1895475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Рисунок 5" descr="http://narodnaiamedicina.ru/img/Erythraea_centauriu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4652963"/>
            <a:ext cx="192405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2" descr="C:\Users\123\Downloads\детские картинки\0c53b0e567b8c75717aa66871b51308d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42300" y="-46038"/>
            <a:ext cx="657225" cy="571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2" descr="C:\Users\123\Downloads\детские картинки\0c53b0e567b8c75717aa66871b51308d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4738" y="1206500"/>
            <a:ext cx="657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2" descr="C:\Users\123\Downloads\детские картинки\0c53b0e567b8c75717aa66871b51308d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86775" y="1557338"/>
            <a:ext cx="657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2" descr="C:\Users\123\Downloads\детские картинки\0c53b0e567b8c75717aa66871b51308d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42075" y="127000"/>
            <a:ext cx="657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2" descr="C:\Users\123\Downloads\детские картинки\0c53b0e567b8c75717aa66871b51308d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16238" y="450850"/>
            <a:ext cx="657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2" descr="C:\Users\123\Downloads\детские картинки\0c53b0e567b8c75717aa66871b51308d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95738" y="5505450"/>
            <a:ext cx="657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Picture 2" descr="C:\Users\123\Downloads\детские картинки\aloever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67425" y="2532063"/>
            <a:ext cx="2625725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3200" cap="none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КАКАЯ ГЕОМЕТРИЧЕСКАЯ ФИГУРА НУЖНА ДЛЯ НАКАЗАНИЯ ДЕТЕЙ? </a:t>
            </a:r>
            <a:endParaRPr lang="ru-RU" sz="3200" cap="none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8313" y="3592513"/>
            <a:ext cx="7786687" cy="9366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4000" smtClean="0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  </a:t>
            </a:r>
            <a:r>
              <a:rPr lang="ru-RU" sz="32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Что общего у числа и слова?</a:t>
            </a:r>
            <a:endParaRPr lang="ru-RU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5580063" y="1881188"/>
            <a:ext cx="19589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solidFill>
                  <a:srgbClr val="000000"/>
                </a:solidFill>
                <a:latin typeface="Century Schoolbook" pitchFamily="18" charset="0"/>
              </a:rPr>
              <a:t>УГОЛ</a:t>
            </a:r>
          </a:p>
        </p:txBody>
      </p:sp>
      <p:pic>
        <p:nvPicPr>
          <p:cNvPr id="15364" name="Picture 2" descr="C:\Users\123\Downloads\детские картинки\004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" y="1296988"/>
            <a:ext cx="12573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771775" y="4611688"/>
            <a:ext cx="52562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latin typeface="Times New Roman" pitchFamily="18" charset="0"/>
                <a:cs typeface="Times New Roman" pitchFamily="18" charset="0"/>
              </a:rPr>
              <a:t>Слог СЛО – чиСЛО, СЛОво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C:\Users\123\Downloads\детские картинки\risunok-soldat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6863" y="1700213"/>
            <a:ext cx="24765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Какую 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 имеет президентский кабинет в Белом доме США?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141663"/>
            <a:ext cx="8229600" cy="1439862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На какой угол поворачивается солдат по команде «кругом»? 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692275" y="1844675"/>
            <a:ext cx="51831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3600">
                <a:solidFill>
                  <a:srgbClr val="000000"/>
                </a:solidFill>
                <a:latin typeface="Century Schoolbook" pitchFamily="18" charset="0"/>
              </a:rPr>
              <a:t>Овальный кабинет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3635375" y="5127625"/>
            <a:ext cx="22510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180⁰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C:\Users\123\Downloads\детские картинки\солнышк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850" y="333375"/>
            <a:ext cx="277336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09675"/>
          </a:xfrm>
        </p:spPr>
        <p:txBody>
          <a:bodyPr anchor="ctr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геометрические фигуры дружат с солнцем?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84213" y="2636838"/>
            <a:ext cx="8229600" cy="1223962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ru-RU" smtClean="0"/>
          </a:p>
          <a:p>
            <a:pPr marL="0" indent="0">
              <a:buFont typeface="Wingdings" pitchFamily="2" charset="2"/>
              <a:buNone/>
            </a:pP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Какая цифра всегда катается в электричке?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211638" y="4292600"/>
            <a:ext cx="415925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 </a:t>
            </a:r>
            <a:r>
              <a:rPr lang="ru-RU" sz="3600">
                <a:latin typeface="Times New Roman" pitchFamily="18" charset="0"/>
                <a:cs typeface="Times New Roman" pitchFamily="18" charset="0"/>
              </a:rPr>
              <a:t>ТРИ</a:t>
            </a:r>
          </a:p>
          <a:p>
            <a:r>
              <a:rPr lang="ru-RU" sz="3600">
                <a:latin typeface="Times New Roman" pitchFamily="18" charset="0"/>
                <a:cs typeface="Times New Roman" pitchFamily="18" charset="0"/>
              </a:rPr>
              <a:t> элекТРИчка</a:t>
            </a:r>
          </a:p>
          <a:p>
            <a:endParaRPr lang="ru-RU">
              <a:latin typeface="Century Schoolbook" pitchFamily="18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572000" y="1900238"/>
            <a:ext cx="28590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latin typeface="Times New Roman" pitchFamily="18" charset="0"/>
                <a:cs typeface="Times New Roman" pitchFamily="18" charset="0"/>
              </a:rPr>
              <a:t>Лучи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/>
              <a:t>ПОПРОБУЙ</a:t>
            </a:r>
            <a:r>
              <a:rPr lang="ru-RU" b="1" dirty="0"/>
              <a:t> ПРОЧИТАЙ</a:t>
            </a:r>
            <a:endParaRPr lang="ru-RU" dirty="0"/>
          </a:p>
        </p:txBody>
      </p:sp>
      <p:sp>
        <p:nvSpPr>
          <p:cNvPr id="18434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i="1" smtClean="0"/>
              <a:t>Попытайтесь как можно быстрее прочитать группу слов, зашифрованных с использованием цифр, чисел и числовых выражений. </a:t>
            </a:r>
            <a:endParaRPr lang="ru-RU" smtClean="0"/>
          </a:p>
        </p:txBody>
      </p:sp>
      <p:pic>
        <p:nvPicPr>
          <p:cNvPr id="18435" name="Picture 2" descr="C:\Users\123\Downloads\детские картинки\829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3860800"/>
            <a:ext cx="1741487" cy="254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1"/>
                </a:solidFill>
              </a:rPr>
              <a:t>Попробуй ПРОЧИТАЙ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197326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ГОСП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   Р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А,   Р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КА,   СМОР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А,   УР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А,    ХОЛ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А,  БОР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    БОР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2:2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О,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   6-5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ЦОВО,    Ж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2х0,5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О.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116013" y="4038600"/>
            <a:ext cx="73437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Госп</a:t>
            </a:r>
            <a:r>
              <a:rPr lang="ru-RU" sz="2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один</a:t>
            </a:r>
            <a:r>
              <a:rPr lang="ru-RU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р</a:t>
            </a:r>
            <a:r>
              <a:rPr lang="ru-RU" sz="2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один</a:t>
            </a:r>
            <a:r>
              <a:rPr lang="ru-RU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а, р</a:t>
            </a:r>
            <a:r>
              <a:rPr lang="ru-RU" sz="2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один</a:t>
            </a:r>
            <a:r>
              <a:rPr lang="ru-RU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ка, смор</a:t>
            </a:r>
            <a:r>
              <a:rPr lang="ru-RU" sz="2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один</a:t>
            </a:r>
            <a:r>
              <a:rPr lang="ru-RU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а, ур</a:t>
            </a:r>
            <a:r>
              <a:rPr lang="ru-RU" sz="2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один</a:t>
            </a:r>
            <a:r>
              <a:rPr lang="ru-RU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а, хол</a:t>
            </a:r>
            <a:r>
              <a:rPr lang="ru-RU" sz="2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один</a:t>
            </a:r>
            <a:r>
              <a:rPr lang="ru-RU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а, Бор</a:t>
            </a:r>
            <a:r>
              <a:rPr lang="ru-RU" sz="2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один</a:t>
            </a:r>
            <a:r>
              <a:rPr lang="ru-RU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- композитор и учёный-химик, Бор</a:t>
            </a:r>
            <a:r>
              <a:rPr lang="ru-RU" sz="2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один</a:t>
            </a:r>
            <a:r>
              <a:rPr lang="ru-RU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 - село, около которого в 1812 году произошло знаменитое сражение, </a:t>
            </a:r>
            <a:r>
              <a:rPr lang="ru-RU" sz="2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Один</a:t>
            </a:r>
            <a:r>
              <a:rPr lang="ru-RU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цово - город в Московской области, Ж</a:t>
            </a:r>
            <a:r>
              <a:rPr lang="ru-RU" sz="2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один</a:t>
            </a:r>
            <a:r>
              <a:rPr lang="ru-RU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 - город в Белоруссии, родина грузовиков «Белазов».</a:t>
            </a:r>
            <a:endParaRPr lang="ru-RU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60" name="Picture 4" descr="C:\Users\123\Downloads\детские картинки\73986556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388" y="0"/>
            <a:ext cx="182880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C:\Users\123\Downloads\детские картинки\829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4825" y="3021013"/>
            <a:ext cx="2462213" cy="338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Попробуй прочитай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14684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b="1" smtClean="0"/>
              <a:t>VII</a:t>
            </a:r>
            <a:r>
              <a:rPr lang="ru-RU" smtClean="0"/>
              <a:t> Я,     ВО </a:t>
            </a:r>
            <a:r>
              <a:rPr lang="ru-RU" b="1" smtClean="0"/>
              <a:t>7</a:t>
            </a:r>
            <a:r>
              <a:rPr lang="ru-RU" smtClean="0"/>
              <a:t>, </a:t>
            </a:r>
            <a:r>
              <a:rPr lang="ru-RU" b="1" smtClean="0"/>
              <a:t>5х8</a:t>
            </a:r>
            <a:r>
              <a:rPr lang="ru-RU" smtClean="0"/>
              <a:t> А,  </a:t>
            </a:r>
            <a:r>
              <a:rPr lang="ru-RU" b="1" smtClean="0"/>
              <a:t>    80:2</a:t>
            </a:r>
            <a:r>
              <a:rPr lang="ru-RU" smtClean="0"/>
              <a:t> ОНОЖКА,     </a:t>
            </a:r>
          </a:p>
          <a:p>
            <a:pPr marL="0" indent="0">
              <a:buFont typeface="Wingdings" pitchFamily="2" charset="2"/>
              <a:buNone/>
            </a:pPr>
            <a:r>
              <a:rPr lang="ru-RU" b="1" smtClean="0"/>
              <a:t>  15+25</a:t>
            </a:r>
            <a:r>
              <a:rPr lang="ru-RU" smtClean="0"/>
              <a:t> ОПУТ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611188" y="3105150"/>
            <a:ext cx="76327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latin typeface="Century Schoolbook" pitchFamily="18" charset="0"/>
              </a:rPr>
              <a:t>Семь</a:t>
            </a:r>
            <a:r>
              <a:rPr lang="ru-RU" sz="2800" i="1">
                <a:latin typeface="Century Schoolbook" pitchFamily="18" charset="0"/>
              </a:rPr>
              <a:t>я,во</a:t>
            </a:r>
            <a:r>
              <a:rPr lang="ru-RU" sz="2800" b="1" i="1">
                <a:latin typeface="Century Schoolbook" pitchFamily="18" charset="0"/>
              </a:rPr>
              <a:t>семь</a:t>
            </a:r>
            <a:r>
              <a:rPr lang="ru-RU" sz="2800" i="1">
                <a:latin typeface="Century Schoolbook" pitchFamily="18" charset="0"/>
              </a:rPr>
              <a:t>, </a:t>
            </a:r>
            <a:r>
              <a:rPr lang="ru-RU" sz="2800" b="1" i="1">
                <a:latin typeface="Century Schoolbook" pitchFamily="18" charset="0"/>
              </a:rPr>
              <a:t>сорок</a:t>
            </a:r>
            <a:r>
              <a:rPr lang="ru-RU" sz="2800" i="1">
                <a:latin typeface="Century Schoolbook" pitchFamily="18" charset="0"/>
              </a:rPr>
              <a:t>а, </a:t>
            </a:r>
            <a:r>
              <a:rPr lang="ru-RU" sz="2800" b="1" i="1">
                <a:latin typeface="Century Schoolbook" pitchFamily="18" charset="0"/>
              </a:rPr>
              <a:t>сорок</a:t>
            </a:r>
            <a:r>
              <a:rPr lang="ru-RU" sz="2800" i="1">
                <a:latin typeface="Century Schoolbook" pitchFamily="18" charset="0"/>
              </a:rPr>
              <a:t>оножка,</a:t>
            </a:r>
          </a:p>
          <a:p>
            <a:r>
              <a:rPr lang="ru-RU" sz="2800" i="1">
                <a:latin typeface="Century Schoolbook" pitchFamily="18" charset="0"/>
              </a:rPr>
              <a:t> </a:t>
            </a:r>
            <a:r>
              <a:rPr lang="ru-RU" sz="2800" b="1" i="1">
                <a:latin typeface="Century Schoolbook" pitchFamily="18" charset="0"/>
              </a:rPr>
              <a:t>сорок</a:t>
            </a:r>
            <a:r>
              <a:rPr lang="ru-RU" sz="2800" i="1">
                <a:latin typeface="Century Schoolbook" pitchFamily="18" charset="0"/>
              </a:rPr>
              <a:t>опут - птица отряда воробьиных</a:t>
            </a:r>
            <a:endParaRPr lang="ru-RU" sz="280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ГЕОМЕТРИЧЕСКИЕ СЛОВА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288" y="1563688"/>
            <a:ext cx="8229600" cy="3989387"/>
          </a:xfrm>
        </p:spPr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ru-RU" i="1" dirty="0" smtClean="0"/>
              <a:t>	Пользуясь </a:t>
            </a:r>
            <a:r>
              <a:rPr lang="ru-RU" i="1" dirty="0"/>
              <a:t>подсказками в скобках, отгадайте </a:t>
            </a:r>
            <a:r>
              <a:rPr lang="ru-RU" b="1" i="1" dirty="0"/>
              <a:t>сами слова</a:t>
            </a:r>
            <a:r>
              <a:rPr lang="ru-RU" i="1" dirty="0"/>
              <a:t> </a:t>
            </a:r>
            <a:r>
              <a:rPr lang="ru-RU" i="1" dirty="0" smtClean="0"/>
              <a:t>и названия </a:t>
            </a:r>
            <a:r>
              <a:rPr lang="ru-RU" i="1" dirty="0"/>
              <a:t> </a:t>
            </a:r>
            <a:r>
              <a:rPr lang="ru-RU" b="1" i="1" dirty="0"/>
              <a:t>геометрических фигур</a:t>
            </a:r>
            <a:r>
              <a:rPr lang="ru-RU" i="1" dirty="0"/>
              <a:t>, которые в них «</a:t>
            </a:r>
            <a:r>
              <a:rPr lang="ru-RU" i="1" dirty="0" smtClean="0"/>
              <a:t>вписались».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800" dirty="0"/>
              <a:t> </a:t>
            </a:r>
            <a:r>
              <a:rPr lang="ru-RU" sz="2800" b="1" dirty="0"/>
              <a:t>ВЫ _ _ _ _ _</a:t>
            </a:r>
            <a:r>
              <a:rPr lang="ru-RU" sz="2800" dirty="0"/>
              <a:t>  (Конструктивный элемент одежды</a:t>
            </a:r>
            <a:r>
              <a:rPr lang="ru-RU" sz="2800" dirty="0" smtClean="0"/>
              <a:t>).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800" dirty="0"/>
              <a:t> </a:t>
            </a:r>
            <a:r>
              <a:rPr lang="ru-RU" sz="2800" b="1" dirty="0"/>
              <a:t>_ _ _ НИК</a:t>
            </a:r>
            <a:r>
              <a:rPr lang="ru-RU" sz="2800" dirty="0"/>
              <a:t>  (Стрелок из </a:t>
            </a:r>
            <a:r>
              <a:rPr lang="ru-RU" sz="2800" dirty="0" smtClean="0"/>
              <a:t>старинного </a:t>
            </a:r>
            <a:r>
              <a:rPr lang="ru-RU" sz="2800" dirty="0"/>
              <a:t>оружия</a:t>
            </a:r>
            <a:r>
              <a:rPr lang="ru-RU" sz="2800" dirty="0" smtClean="0"/>
              <a:t>).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800" dirty="0"/>
              <a:t> </a:t>
            </a:r>
            <a:r>
              <a:rPr lang="ru-RU" sz="2800" b="1" dirty="0"/>
              <a:t>ТРЕ _ _ _ _ КА </a:t>
            </a:r>
            <a:r>
              <a:rPr lang="ru-RU" sz="2800" dirty="0"/>
              <a:t> (Старинный форменный  головной убор</a:t>
            </a:r>
            <a:r>
              <a:rPr lang="ru-RU" sz="2800" dirty="0" smtClean="0"/>
              <a:t>).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800" dirty="0"/>
              <a:t> </a:t>
            </a:r>
            <a:r>
              <a:rPr lang="ru-RU" sz="2800" b="1" dirty="0"/>
              <a:t>_ _ _ ЫШКА</a:t>
            </a:r>
            <a:r>
              <a:rPr lang="ru-RU" sz="2800" dirty="0"/>
              <a:t>  (Сосуд для «хранения» денег).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971550" y="5516563"/>
            <a:ext cx="7493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latin typeface="Century Schoolbook" pitchFamily="18" charset="0"/>
              </a:rPr>
              <a:t>                    Точка,  луч, угол, куб. </a:t>
            </a:r>
          </a:p>
        </p:txBody>
      </p:sp>
      <p:pic>
        <p:nvPicPr>
          <p:cNvPr id="21508" name="Picture 2" descr="C:\Users\123\Downloads\детские картинки\dino2am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260350"/>
            <a:ext cx="12287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214</TotalTime>
  <Words>230</Words>
  <Application>Microsoft Office PowerPoint</Application>
  <PresentationFormat>Экран (4:3)</PresentationFormat>
  <Paragraphs>51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11</vt:i4>
      </vt:variant>
    </vt:vector>
  </HeadingPairs>
  <TitlesOfParts>
    <vt:vector size="27" baseType="lpstr">
      <vt:lpstr>Century Schoolbook</vt:lpstr>
      <vt:lpstr>Arial</vt:lpstr>
      <vt:lpstr>Wingdings</vt:lpstr>
      <vt:lpstr>Wingdings 2</vt:lpstr>
      <vt:lpstr>Calibri</vt:lpstr>
      <vt:lpstr>Arial Black</vt:lpstr>
      <vt:lpstr>Times New Roman</vt:lpstr>
      <vt:lpstr>Segoe UI</vt:lpstr>
      <vt:lpstr>Verdana</vt:lpstr>
      <vt:lpstr>Эркер</vt:lpstr>
      <vt:lpstr>Эркер</vt:lpstr>
      <vt:lpstr>Эркер</vt:lpstr>
      <vt:lpstr>Эркер</vt:lpstr>
      <vt:lpstr>Эркер</vt:lpstr>
      <vt:lpstr>Эркер</vt:lpstr>
      <vt:lpstr>Эркер</vt:lpstr>
      <vt:lpstr>МАТЕМАТИЧЕСКАЯ ВИКТОРИНА</vt:lpstr>
      <vt:lpstr>НАЗОВИТЕ «МАТЕМАТИЧЕСКИЕ» РАСТЕНИЯ</vt:lpstr>
      <vt:lpstr>КАКАЯ ГЕОМЕТРИЧЕСКАЯ ФИГУРА НУЖНА ДЛЯ НАКАЗАНИЯ ДЕТЕЙ? </vt:lpstr>
      <vt:lpstr>КАКУЮ ФОРМУ ИМЕЕТ ПРЕЗИДЕНТСКИЙ КАБИНЕТ В БЕЛОМ ДОМЕ США?</vt:lpstr>
      <vt:lpstr> КАКИЕ ГЕОМЕТРИЧЕСКИЕ ФИГУРЫ ДРУЖАТ С СОЛНЦЕМ?  </vt:lpstr>
      <vt:lpstr>ПОПРОБУЙ ПРОЧИТАЙ</vt:lpstr>
      <vt:lpstr>ПОПРОБУЙ ПРОЧИТАЙ</vt:lpstr>
      <vt:lpstr>ПОПРОБУЙ ПРОЧИТАЙ</vt:lpstr>
      <vt:lpstr>ГЕОМЕТРИЧЕСКИЕ СЛОВА</vt:lpstr>
      <vt:lpstr>СПАСИБО ЗА ВНИМАНИЕ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Математическая викторина</dc:title>
  <dc:creator>123</dc:creator>
  <cp:lastModifiedBy>User</cp:lastModifiedBy>
  <cp:revision>16</cp:revision>
  <dcterms:created xsi:type="dcterms:W3CDTF">2013-02-23T12:45:29Z</dcterms:created>
  <dcterms:modified xsi:type="dcterms:W3CDTF">2013-05-27T15:53:28Z</dcterms:modified>
</cp:coreProperties>
</file>