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FF99"/>
    <a:srgbClr val="0000FF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581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862582-0A87-4FFA-8D58-CD38A330C37E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D4EC7-8BB1-4A24-BF1F-A0B92288D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862582-0A87-4FFA-8D58-CD38A330C37E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9D4EC7-8BB1-4A24-BF1F-A0B92288D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862582-0A87-4FFA-8D58-CD38A330C37E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9D4EC7-8BB1-4A24-BF1F-A0B92288D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862582-0A87-4FFA-8D58-CD38A330C37E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9D4EC7-8BB1-4A24-BF1F-A0B92288D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862582-0A87-4FFA-8D58-CD38A330C37E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9D4EC7-8BB1-4A24-BF1F-A0B92288D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862582-0A87-4FFA-8D58-CD38A330C37E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9D4EC7-8BB1-4A24-BF1F-A0B92288D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862582-0A87-4FFA-8D58-CD38A330C37E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9D4EC7-8BB1-4A24-BF1F-A0B92288D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862582-0A87-4FFA-8D58-CD38A330C37E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9D4EC7-8BB1-4A24-BF1F-A0B92288D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862582-0A87-4FFA-8D58-CD38A330C37E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9D4EC7-8BB1-4A24-BF1F-A0B92288D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862582-0A87-4FFA-8D58-CD38A330C37E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9D4EC7-8BB1-4A24-BF1F-A0B92288D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862582-0A87-4FFA-8D58-CD38A330C37E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9D4EC7-8BB1-4A24-BF1F-A0B92288D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fld id="{93862582-0A87-4FFA-8D58-CD38A330C37E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E99D4EC7-8BB1-4A24-BF1F-A0B92288D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edg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36912"/>
            <a:ext cx="7772400" cy="2430760"/>
          </a:xfrm>
        </p:spPr>
        <p:txBody>
          <a:bodyPr/>
          <a:lstStyle/>
          <a:p>
            <a:r>
              <a:rPr lang="ru-RU" sz="7200" b="1" spc="600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Gungsuh" pitchFamily="18" charset="-127"/>
              </a:rPr>
              <a:t>Правила дорожного движения</a:t>
            </a:r>
            <a:endParaRPr lang="ru-RU" sz="7200" b="1" spc="600" dirty="0">
              <a:solidFill>
                <a:srgbClr val="99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Gungsuh" pitchFamily="18" charset="-127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635896" y="5589240"/>
            <a:ext cx="2771800" cy="936104"/>
          </a:xfrm>
          <a:prstGeom prst="wedgeRoundRectCallout">
            <a:avLst>
              <a:gd name="adj1" fmla="val 79270"/>
              <a:gd name="adj2" fmla="val -36449"/>
              <a:gd name="adj3" fmla="val 16667"/>
            </a:avLst>
          </a:prstGeom>
          <a:solidFill>
            <a:schemeClr val="accent3">
              <a:lumMod val="95000"/>
            </a:schemeClr>
          </a:solidFill>
          <a:ln w="38100">
            <a:solidFill>
              <a:srgbClr val="92D050"/>
            </a:solidFill>
          </a:ln>
        </p:spPr>
        <p:txBody>
          <a:bodyPr/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«Это должен каждый знать!!!»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6" name="Рисунок 5" descr="s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516216" y="3645024"/>
            <a:ext cx="2503072" cy="3212976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 bwMode="auto">
          <a:xfrm>
            <a:off x="5148064" y="4869160"/>
            <a:ext cx="1512168" cy="1224136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 bwMode="auto">
          <a:xfrm>
            <a:off x="4932040" y="4797152"/>
            <a:ext cx="1944216" cy="1224136"/>
          </a:xfrm>
          <a:prstGeom prst="wedgeRoundRect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 bwMode="auto">
          <a:xfrm>
            <a:off x="5292080" y="4869160"/>
            <a:ext cx="1656184" cy="1080120"/>
          </a:xfrm>
          <a:prstGeom prst="wedgeRoundRectCallout">
            <a:avLst>
              <a:gd name="adj1" fmla="val 88902"/>
              <a:gd name="adj2" fmla="val 19822"/>
              <a:gd name="adj3" fmla="val 16667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772400" cy="1143000"/>
          </a:xfrm>
        </p:spPr>
        <p:txBody>
          <a:bodyPr/>
          <a:lstStyle/>
          <a:p>
            <a:r>
              <a:rPr lang="ru-RU" sz="6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 ожидании транспорта: </a:t>
            </a:r>
            <a:endParaRPr lang="ru-RU" sz="60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981200"/>
            <a:ext cx="9036496" cy="137579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  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* Стойте только на посадочных площадках, на тротуаре или обочине.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-252536" y="4941168"/>
            <a:ext cx="7200800" cy="1658888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*Не подходите близко к дороге, чтобы посмотреть, не приближается ли ваш автобус.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Рисунок 4" descr="s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247644" y="3140199"/>
            <a:ext cx="2896356" cy="3717801"/>
          </a:xfrm>
          <a:prstGeom prst="rect">
            <a:avLst/>
          </a:prstGeom>
        </p:spPr>
      </p:pic>
      <p:pic>
        <p:nvPicPr>
          <p:cNvPr id="7" name="Рисунок 6" descr="PDD_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3068959"/>
            <a:ext cx="3024336" cy="1872209"/>
          </a:xfrm>
          <a:prstGeom prst="wedgeRoundRectCallout">
            <a:avLst>
              <a:gd name="adj1" fmla="val 96968"/>
              <a:gd name="adj2" fmla="val 34854"/>
              <a:gd name="adj3" fmla="val 16667"/>
            </a:avLst>
          </a:prstGeom>
          <a:ln w="38100">
            <a:solidFill>
              <a:schemeClr val="accent1"/>
            </a:solidFill>
          </a:ln>
        </p:spPr>
      </p:pic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40960" cy="1143000"/>
          </a:xfrm>
        </p:spPr>
        <p:txBody>
          <a:bodyPr/>
          <a:lstStyle/>
          <a:p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Запрещающие знаки:</a:t>
            </a:r>
            <a:endParaRPr lang="ru-RU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Содержимое 4" descr="61601299839094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556792"/>
            <a:ext cx="2257822" cy="22578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b="16052"/>
          <a:stretch>
            <a:fillRect/>
          </a:stretch>
        </p:blipFill>
        <p:spPr>
          <a:xfrm>
            <a:off x="971600" y="4005064"/>
            <a:ext cx="2001456" cy="1800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ortre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3573016"/>
            <a:ext cx="2232248" cy="23108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21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1700808"/>
            <a:ext cx="2017335" cy="1757474"/>
          </a:xfrm>
          <a:prstGeom prst="rect">
            <a:avLst/>
          </a:prstGeom>
        </p:spPr>
      </p:pic>
      <p:sp>
        <p:nvSpPr>
          <p:cNvPr id="10" name="Скругленная прямоугольная выноска 9"/>
          <p:cNvSpPr/>
          <p:nvPr/>
        </p:nvSpPr>
        <p:spPr bwMode="auto">
          <a:xfrm>
            <a:off x="179512" y="5157192"/>
            <a:ext cx="1584176" cy="792088"/>
          </a:xfrm>
          <a:prstGeom prst="wedgeRoundRect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2" name="Рисунок 11" descr="s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5940152" y="2912375"/>
            <a:ext cx="3073842" cy="3945625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1143000"/>
          </a:xfrm>
        </p:spPr>
        <p:txBody>
          <a:bodyPr/>
          <a:lstStyle/>
          <a:p>
            <a:r>
              <a:rPr lang="ru-RU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Разрешающие знаки:</a:t>
            </a:r>
            <a:endParaRPr lang="ru-RU" sz="6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Содержимое 4" descr="73cd62a8f842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628800"/>
            <a:ext cx="230425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444208" y="3717032"/>
            <a:ext cx="2319618" cy="2304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jalgrat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1556792"/>
            <a:ext cx="2190750" cy="2190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mainimage.jpg"/>
          <p:cNvPicPr>
            <a:picLocks noChangeAspect="1"/>
          </p:cNvPicPr>
          <p:nvPr/>
        </p:nvPicPr>
        <p:blipFill>
          <a:blip r:embed="rId5" cstate="print"/>
          <a:srcRect b="23494"/>
          <a:stretch>
            <a:fillRect/>
          </a:stretch>
        </p:blipFill>
        <p:spPr>
          <a:xfrm>
            <a:off x="3707904" y="4221088"/>
            <a:ext cx="2067924" cy="2111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s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480327"/>
            <a:ext cx="3410430" cy="4377673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6408712"/>
          </a:xfrm>
        </p:spPr>
        <p:txBody>
          <a:bodyPr/>
          <a:lstStyle/>
          <a:p>
            <a:pPr algn="r"/>
            <a:r>
              <a:rPr lang="ru-RU" sz="6600" b="1" spc="-3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/>
            </a:r>
            <a:br>
              <a:rPr lang="ru-RU" sz="6600" b="1" spc="-3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</a:br>
            <a:r>
              <a:rPr lang="ru-RU" sz="6600" b="1" spc="-3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/>
            </a:r>
            <a:br>
              <a:rPr lang="ru-RU" sz="6600" b="1" spc="-3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</a:br>
            <a:r>
              <a:rPr lang="ru-RU" sz="6600" b="1" spc="-3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/>
            </a:r>
            <a:br>
              <a:rPr lang="ru-RU" sz="6600" b="1" spc="-3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</a:br>
            <a:r>
              <a:rPr lang="ru-RU" sz="6600" b="1" spc="-3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	</a:t>
            </a:r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  </a:t>
            </a:r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Gungsuh" pitchFamily="18" charset="-127"/>
                <a:cs typeface="DilleniaUPC" pitchFamily="18" charset="-34"/>
              </a:rPr>
              <a:t>Вступление: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DilleniaUPC" pitchFamily="18" charset="-34"/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DilleniaUPC" pitchFamily="18" charset="-34"/>
              </a:rPr>
            </a:br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DilleniaUPC" pitchFamily="18" charset="-34"/>
              </a:rPr>
              <a:t>- </a:t>
            </a:r>
            <a:r>
              <a:rPr lang="ru-RU" sz="3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Gungsuh" pitchFamily="18" charset="-127"/>
                <a:cs typeface="DilleniaUPC" pitchFamily="18" charset="-34"/>
              </a:rPr>
              <a:t>Все мы живем в обществе, где надо соблюдать определенные нормы и правила поведения в дорожно-транспортной обстановке. Зачастую виновниками дорожно-транспортных </a:t>
            </a:r>
            <a:br>
              <a:rPr lang="ru-RU" sz="3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Gungsuh" pitchFamily="18" charset="-127"/>
                <a:cs typeface="DilleniaUPC" pitchFamily="18" charset="-34"/>
              </a:rPr>
            </a:br>
            <a:r>
              <a:rPr lang="ru-RU" sz="3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Gungsuh" pitchFamily="18" charset="-127"/>
                <a:cs typeface="DilleniaUPC" pitchFamily="18" charset="-34"/>
              </a:rPr>
              <a:t>происшествий являются сами дети, которые играют вблизи дорог, </a:t>
            </a:r>
            <a:br>
              <a:rPr lang="ru-RU" sz="3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Gungsuh" pitchFamily="18" charset="-127"/>
                <a:cs typeface="DilleniaUPC" pitchFamily="18" charset="-34"/>
              </a:rPr>
            </a:br>
            <a:r>
              <a:rPr lang="ru-RU" sz="3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Gungsuh" pitchFamily="18" charset="-127"/>
                <a:cs typeface="DilleniaUPC" pitchFamily="18" charset="-34"/>
              </a:rPr>
              <a:t>переходят улицу в </a:t>
            </a:r>
            <a:br>
              <a:rPr lang="ru-RU" sz="3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Gungsuh" pitchFamily="18" charset="-127"/>
                <a:cs typeface="DilleniaUPC" pitchFamily="18" charset="-34"/>
              </a:rPr>
            </a:br>
            <a:r>
              <a:rPr lang="ru-RU" sz="3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Gungsuh" pitchFamily="18" charset="-127"/>
                <a:cs typeface="DilleniaUPC" pitchFamily="18" charset="-34"/>
              </a:rPr>
              <a:t>неположенных местах, </a:t>
            </a:r>
            <a:br>
              <a:rPr lang="ru-RU" sz="3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Gungsuh" pitchFamily="18" charset="-127"/>
                <a:cs typeface="DilleniaUPC" pitchFamily="18" charset="-34"/>
              </a:rPr>
            </a:br>
            <a:r>
              <a:rPr lang="ru-RU" sz="3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Gungsuh" pitchFamily="18" charset="-127"/>
                <a:cs typeface="DilleniaUPC" pitchFamily="18" charset="-34"/>
              </a:rPr>
              <a:t>неправильно входят в </a:t>
            </a:r>
            <a:br>
              <a:rPr lang="ru-RU" sz="3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Gungsuh" pitchFamily="18" charset="-127"/>
                <a:cs typeface="DilleniaUPC" pitchFamily="18" charset="-34"/>
              </a:rPr>
            </a:br>
            <a:r>
              <a:rPr lang="ru-RU" sz="3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Gungsuh" pitchFamily="18" charset="-127"/>
                <a:cs typeface="DilleniaUPC" pitchFamily="18" charset="-34"/>
              </a:rPr>
              <a:t>транспортные средства и </a:t>
            </a:r>
            <a:br>
              <a:rPr lang="ru-RU" sz="3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Gungsuh" pitchFamily="18" charset="-127"/>
                <a:cs typeface="DilleniaUPC" pitchFamily="18" charset="-34"/>
              </a:rPr>
            </a:br>
            <a:r>
              <a:rPr lang="ru-RU" sz="3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Gungsuh" pitchFamily="18" charset="-127"/>
                <a:cs typeface="DilleniaUPC" pitchFamily="18" charset="-34"/>
              </a:rPr>
              <a:t>выходят из них.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DilleniaUPC" pitchFamily="18" charset="-34"/>
              </a:rPr>
              <a:t/>
            </a:r>
            <a:b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DilleniaUPC" pitchFamily="18" charset="-34"/>
              </a:rPr>
            </a:br>
            <a:r>
              <a:rPr lang="ru-RU" sz="6600" spc="-300" dirty="0" smtClean="0">
                <a:solidFill>
                  <a:schemeClr val="accent1">
                    <a:lumMod val="75000"/>
                  </a:schemeClr>
                </a:solidFill>
                <a:latin typeface="Gungsuh" pitchFamily="18" charset="-127"/>
                <a:ea typeface="Gungsuh" pitchFamily="18" charset="-127"/>
              </a:rPr>
              <a:t/>
            </a:r>
            <a:br>
              <a:rPr lang="ru-RU" sz="6600" spc="-300" dirty="0" smtClean="0">
                <a:solidFill>
                  <a:schemeClr val="accent1">
                    <a:lumMod val="75000"/>
                  </a:schemeClr>
                </a:solidFill>
                <a:latin typeface="Gungsuh" pitchFamily="18" charset="-127"/>
                <a:ea typeface="Gungsuh" pitchFamily="18" charset="-127"/>
              </a:rPr>
            </a:br>
            <a:r>
              <a:rPr lang="ru-RU" sz="6600" spc="-300" dirty="0" smtClean="0">
                <a:solidFill>
                  <a:schemeClr val="accent1">
                    <a:lumMod val="75000"/>
                  </a:schemeClr>
                </a:solidFill>
                <a:latin typeface="Gungsuh" pitchFamily="18" charset="-127"/>
                <a:ea typeface="Gungsuh" pitchFamily="18" charset="-127"/>
              </a:rPr>
              <a:t/>
            </a:r>
            <a:br>
              <a:rPr lang="ru-RU" sz="6600" spc="-300" dirty="0" smtClean="0">
                <a:solidFill>
                  <a:schemeClr val="accent1">
                    <a:lumMod val="75000"/>
                  </a:schemeClr>
                </a:solidFill>
                <a:latin typeface="Gungsuh" pitchFamily="18" charset="-127"/>
                <a:ea typeface="Gungsuh" pitchFamily="18" charset="-127"/>
              </a:rPr>
            </a:br>
            <a:endParaRPr lang="ru-RU" sz="6600" spc="-300" dirty="0">
              <a:solidFill>
                <a:schemeClr val="accent1">
                  <a:lumMod val="75000"/>
                </a:schemeClr>
              </a:solidFill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7" name="Содержимое 6" descr="s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3324380"/>
            <a:ext cx="2752870" cy="353362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296144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При выходе из дома…</a:t>
            </a:r>
            <a:endParaRPr lang="ru-RU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Содержимое 5" descr="4669_html_m74407b02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92080" y="1268760"/>
            <a:ext cx="2808288" cy="1881553"/>
          </a:xfrm>
          <a:prstGeom prst="wedgeRoundRectCallout">
            <a:avLst>
              <a:gd name="adj1" fmla="val -1481"/>
              <a:gd name="adj2" fmla="val 65709"/>
              <a:gd name="adj3" fmla="val 16667"/>
            </a:avLst>
          </a:prstGeom>
          <a:ln w="38100">
            <a:solidFill>
              <a:srgbClr val="92D050"/>
            </a:solidFill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-252536" y="1268760"/>
            <a:ext cx="6264696" cy="5328592"/>
          </a:xfrm>
        </p:spPr>
        <p:txBody>
          <a:bodyPr/>
          <a:lstStyle/>
          <a:p>
            <a:pPr>
              <a:buNone/>
            </a:pPr>
            <a:r>
              <a:rPr lang="ru-RU" b="1" spc="-15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Если у подъезда дома возможно движение,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сразу обратите внимание, нет ли приближающегося транспорта. Если у подъезда стоят транспортные средства или растут деревья, приостановите свое движение и оглядитесь – нет ли опасности. </a:t>
            </a:r>
            <a:b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Полилиния 6"/>
          <p:cNvSpPr/>
          <p:nvPr/>
        </p:nvSpPr>
        <p:spPr bwMode="auto">
          <a:xfrm>
            <a:off x="539552" y="1988840"/>
            <a:ext cx="2808312" cy="1872208"/>
          </a:xfrm>
          <a:custGeom>
            <a:avLst/>
            <a:gdLst>
              <a:gd name="connsiteX0" fmla="*/ 0 w 2736304"/>
              <a:gd name="connsiteY0" fmla="*/ 312041 h 1872208"/>
              <a:gd name="connsiteX1" fmla="*/ 91395 w 2736304"/>
              <a:gd name="connsiteY1" fmla="*/ 91395 h 1872208"/>
              <a:gd name="connsiteX2" fmla="*/ 312042 w 2736304"/>
              <a:gd name="connsiteY2" fmla="*/ 1 h 1872208"/>
              <a:gd name="connsiteX3" fmla="*/ 1596177 w 2736304"/>
              <a:gd name="connsiteY3" fmla="*/ 0 h 1872208"/>
              <a:gd name="connsiteX4" fmla="*/ 1596177 w 2736304"/>
              <a:gd name="connsiteY4" fmla="*/ 0 h 1872208"/>
              <a:gd name="connsiteX5" fmla="*/ 2280253 w 2736304"/>
              <a:gd name="connsiteY5" fmla="*/ 0 h 1872208"/>
              <a:gd name="connsiteX6" fmla="*/ 2424263 w 2736304"/>
              <a:gd name="connsiteY6" fmla="*/ 0 h 1872208"/>
              <a:gd name="connsiteX7" fmla="*/ 2644909 w 2736304"/>
              <a:gd name="connsiteY7" fmla="*/ 91395 h 1872208"/>
              <a:gd name="connsiteX8" fmla="*/ 2736303 w 2736304"/>
              <a:gd name="connsiteY8" fmla="*/ 312042 h 1872208"/>
              <a:gd name="connsiteX9" fmla="*/ 2736304 w 2736304"/>
              <a:gd name="connsiteY9" fmla="*/ 1092121 h 1872208"/>
              <a:gd name="connsiteX10" fmla="*/ 2736304 w 2736304"/>
              <a:gd name="connsiteY10" fmla="*/ 1092121 h 1872208"/>
              <a:gd name="connsiteX11" fmla="*/ 2736304 w 2736304"/>
              <a:gd name="connsiteY11" fmla="*/ 1560173 h 1872208"/>
              <a:gd name="connsiteX12" fmla="*/ 2736304 w 2736304"/>
              <a:gd name="connsiteY12" fmla="*/ 1560167 h 1872208"/>
              <a:gd name="connsiteX13" fmla="*/ 2644909 w 2736304"/>
              <a:gd name="connsiteY13" fmla="*/ 1780813 h 1872208"/>
              <a:gd name="connsiteX14" fmla="*/ 2424263 w 2736304"/>
              <a:gd name="connsiteY14" fmla="*/ 1872208 h 1872208"/>
              <a:gd name="connsiteX15" fmla="*/ 2280253 w 2736304"/>
              <a:gd name="connsiteY15" fmla="*/ 1872208 h 1872208"/>
              <a:gd name="connsiteX16" fmla="*/ 1677984 w 2736304"/>
              <a:gd name="connsiteY16" fmla="*/ 2459913 h 1872208"/>
              <a:gd name="connsiteX17" fmla="*/ 1596177 w 2736304"/>
              <a:gd name="connsiteY17" fmla="*/ 1872208 h 1872208"/>
              <a:gd name="connsiteX18" fmla="*/ 312041 w 2736304"/>
              <a:gd name="connsiteY18" fmla="*/ 1872208 h 1872208"/>
              <a:gd name="connsiteX19" fmla="*/ 91395 w 2736304"/>
              <a:gd name="connsiteY19" fmla="*/ 1780813 h 1872208"/>
              <a:gd name="connsiteX20" fmla="*/ 0 w 2736304"/>
              <a:gd name="connsiteY20" fmla="*/ 1560167 h 1872208"/>
              <a:gd name="connsiteX21" fmla="*/ 0 w 2736304"/>
              <a:gd name="connsiteY21" fmla="*/ 1560173 h 1872208"/>
              <a:gd name="connsiteX22" fmla="*/ 0 w 2736304"/>
              <a:gd name="connsiteY22" fmla="*/ 1092121 h 1872208"/>
              <a:gd name="connsiteX23" fmla="*/ 0 w 2736304"/>
              <a:gd name="connsiteY23" fmla="*/ 1092121 h 1872208"/>
              <a:gd name="connsiteX24" fmla="*/ 0 w 2736304"/>
              <a:gd name="connsiteY24" fmla="*/ 312041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736304" h="1872208">
                <a:moveTo>
                  <a:pt x="0" y="312041"/>
                </a:moveTo>
                <a:cubicBezTo>
                  <a:pt x="0" y="229283"/>
                  <a:pt x="32876" y="149914"/>
                  <a:pt x="91395" y="91395"/>
                </a:cubicBezTo>
                <a:cubicBezTo>
                  <a:pt x="149914" y="32876"/>
                  <a:pt x="229283" y="0"/>
                  <a:pt x="312042" y="1"/>
                </a:cubicBezTo>
                <a:lnTo>
                  <a:pt x="1596177" y="0"/>
                </a:lnTo>
                <a:lnTo>
                  <a:pt x="1596177" y="0"/>
                </a:lnTo>
                <a:lnTo>
                  <a:pt x="2280253" y="0"/>
                </a:lnTo>
                <a:lnTo>
                  <a:pt x="2424263" y="0"/>
                </a:lnTo>
                <a:cubicBezTo>
                  <a:pt x="2507021" y="0"/>
                  <a:pt x="2586390" y="32876"/>
                  <a:pt x="2644909" y="91395"/>
                </a:cubicBezTo>
                <a:cubicBezTo>
                  <a:pt x="2703428" y="149914"/>
                  <a:pt x="2736304" y="229283"/>
                  <a:pt x="2736303" y="312042"/>
                </a:cubicBezTo>
                <a:cubicBezTo>
                  <a:pt x="2736303" y="572068"/>
                  <a:pt x="2736304" y="832095"/>
                  <a:pt x="2736304" y="1092121"/>
                </a:cubicBezTo>
                <a:lnTo>
                  <a:pt x="2736304" y="1092121"/>
                </a:lnTo>
                <a:lnTo>
                  <a:pt x="2736304" y="1560173"/>
                </a:lnTo>
                <a:lnTo>
                  <a:pt x="2736304" y="1560167"/>
                </a:lnTo>
                <a:cubicBezTo>
                  <a:pt x="2736304" y="1642925"/>
                  <a:pt x="2703428" y="1722294"/>
                  <a:pt x="2644909" y="1780813"/>
                </a:cubicBezTo>
                <a:cubicBezTo>
                  <a:pt x="2586390" y="1839332"/>
                  <a:pt x="2507021" y="1872208"/>
                  <a:pt x="2424263" y="1872208"/>
                </a:cubicBezTo>
                <a:lnTo>
                  <a:pt x="2280253" y="1872208"/>
                </a:lnTo>
                <a:lnTo>
                  <a:pt x="1677984" y="2459913"/>
                </a:lnTo>
                <a:lnTo>
                  <a:pt x="1596177" y="1872208"/>
                </a:lnTo>
                <a:lnTo>
                  <a:pt x="312041" y="1872208"/>
                </a:lnTo>
                <a:cubicBezTo>
                  <a:pt x="229283" y="1872208"/>
                  <a:pt x="149914" y="1839332"/>
                  <a:pt x="91395" y="1780813"/>
                </a:cubicBezTo>
                <a:cubicBezTo>
                  <a:pt x="32876" y="1722294"/>
                  <a:pt x="0" y="1642925"/>
                  <a:pt x="0" y="1560167"/>
                </a:cubicBezTo>
                <a:lnTo>
                  <a:pt x="0" y="1560173"/>
                </a:lnTo>
                <a:lnTo>
                  <a:pt x="0" y="1092121"/>
                </a:lnTo>
                <a:lnTo>
                  <a:pt x="0" y="1092121"/>
                </a:lnTo>
                <a:lnTo>
                  <a:pt x="0" y="312041"/>
                </a:lnTo>
                <a:close/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 bwMode="auto">
          <a:xfrm>
            <a:off x="539552" y="1988840"/>
            <a:ext cx="2808312" cy="1944216"/>
          </a:xfrm>
          <a:prstGeom prst="wedgeRoundRectCallout">
            <a:avLst>
              <a:gd name="adj1" fmla="val 7120"/>
              <a:gd name="adj2" fmla="val 77586"/>
              <a:gd name="adj3" fmla="val 16667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 bwMode="auto">
          <a:xfrm>
            <a:off x="611560" y="1988840"/>
            <a:ext cx="2736304" cy="1872208"/>
          </a:xfrm>
          <a:prstGeom prst="wedgeRoundRectCallout">
            <a:avLst>
              <a:gd name="adj1" fmla="val 4703"/>
              <a:gd name="adj2" fmla="val 81852"/>
              <a:gd name="adj3" fmla="val 16667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 bwMode="auto">
          <a:xfrm>
            <a:off x="611560" y="1988840"/>
            <a:ext cx="2736304" cy="1872208"/>
          </a:xfrm>
          <a:prstGeom prst="wedgeRoundRectCallout">
            <a:avLst>
              <a:gd name="adj1" fmla="val 289"/>
              <a:gd name="adj2" fmla="val 75401"/>
              <a:gd name="adj3" fmla="val 16667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3" name="Рисунок 12" descr="s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084168" y="3128399"/>
            <a:ext cx="2905549" cy="3729601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09600"/>
            <a:ext cx="8784976" cy="1143000"/>
          </a:xfrm>
        </p:spPr>
        <p:txBody>
          <a:bodyPr/>
          <a:lstStyle/>
          <a:p>
            <a:r>
              <a:rPr lang="ru-RU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 движении по тротуару: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sm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3975100"/>
            <a:ext cx="2245926" cy="2882900"/>
          </a:xfrm>
        </p:spPr>
      </p:pic>
      <p:pic>
        <p:nvPicPr>
          <p:cNvPr id="6" name="Содержимое 5" descr="1_5n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b="2807"/>
          <a:stretch>
            <a:fillRect/>
          </a:stretch>
        </p:blipFill>
        <p:spPr>
          <a:xfrm>
            <a:off x="251520" y="1988840"/>
            <a:ext cx="2952328" cy="1872208"/>
          </a:xfrm>
          <a:prstGeom prst="wedgeRoundRectCallout">
            <a:avLst>
              <a:gd name="adj1" fmla="val 1373"/>
              <a:gd name="adj2" fmla="val 69665"/>
              <a:gd name="adj3" fmla="val 16667"/>
            </a:avLst>
          </a:prstGeom>
          <a:ln w="38100">
            <a:solidFill>
              <a:srgbClr val="92D05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123728" y="3501008"/>
            <a:ext cx="7200800" cy="3888641"/>
          </a:xfrm>
          <a:prstGeom prst="cloudCallout">
            <a:avLst>
              <a:gd name="adj1" fmla="val -46708"/>
              <a:gd name="adj2" fmla="val 43848"/>
            </a:avLst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r"/>
            <a:endParaRPr lang="ru-RU" sz="3200" dirty="0" smtClean="0">
              <a:latin typeface="Comic Sans MS" pitchFamily="66" charset="0"/>
            </a:endParaRPr>
          </a:p>
          <a:p>
            <a:pPr algn="r"/>
            <a:r>
              <a:rPr lang="ru-RU" sz="3200" b="1" spc="-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Идя </a:t>
            </a:r>
            <a:r>
              <a:rPr lang="ru-RU" sz="3200" b="1" spc="-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 тротуару, внимательно наблюдать за выездом машин со </a:t>
            </a:r>
            <a:r>
              <a:rPr lang="ru-RU" sz="3200" b="1" spc="-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двора…</a:t>
            </a:r>
            <a:r>
              <a:rPr lang="ru-RU" sz="3200" b="1" spc="-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15816" y="1628800"/>
            <a:ext cx="6228184" cy="1639788"/>
          </a:xfrm>
          <a:prstGeom prst="cloudCallout">
            <a:avLst>
              <a:gd name="adj1" fmla="val -41564"/>
              <a:gd name="adj2" fmla="val 77543"/>
            </a:avLst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spc="-3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Придерживайтесь правой </a:t>
            </a:r>
            <a:r>
              <a:rPr lang="ru-RU" sz="3200" b="1" spc="-3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стороны...</a:t>
            </a:r>
            <a:r>
              <a:rPr lang="ru-RU" sz="3200" b="1" spc="-3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 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5076056" y="2852936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4067944" y="3068960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 bwMode="auto">
          <a:xfrm>
            <a:off x="3563888" y="1772816"/>
            <a:ext cx="5256584" cy="108012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Выноска-облако 12"/>
          <p:cNvSpPr/>
          <p:nvPr/>
        </p:nvSpPr>
        <p:spPr bwMode="auto">
          <a:xfrm>
            <a:off x="3635896" y="1412776"/>
            <a:ext cx="5256584" cy="1080120"/>
          </a:xfrm>
          <a:prstGeom prst="cloudCallout">
            <a:avLst>
              <a:gd name="adj1" fmla="val -37900"/>
              <a:gd name="adj2" fmla="val 7448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Выноска-облако 13"/>
          <p:cNvSpPr/>
          <p:nvPr/>
        </p:nvSpPr>
        <p:spPr bwMode="auto">
          <a:xfrm>
            <a:off x="2267744" y="1412776"/>
            <a:ext cx="6696744" cy="936104"/>
          </a:xfrm>
          <a:prstGeom prst="cloudCallout">
            <a:avLst>
              <a:gd name="adj1" fmla="val -35808"/>
              <a:gd name="adj2" fmla="val 75185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Выноска-облако 14"/>
          <p:cNvSpPr/>
          <p:nvPr/>
        </p:nvSpPr>
        <p:spPr bwMode="auto">
          <a:xfrm>
            <a:off x="3707904" y="3429000"/>
            <a:ext cx="5112568" cy="1080120"/>
          </a:xfrm>
          <a:prstGeom prst="cloudCallout">
            <a:avLst>
              <a:gd name="adj1" fmla="val -20833"/>
              <a:gd name="adj2" fmla="val 6250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Выноска-облако 15"/>
          <p:cNvSpPr/>
          <p:nvPr/>
        </p:nvSpPr>
        <p:spPr bwMode="auto">
          <a:xfrm>
            <a:off x="2627784" y="2636912"/>
            <a:ext cx="5616624" cy="2088232"/>
          </a:xfrm>
          <a:prstGeom prst="cloudCallout">
            <a:avLst>
              <a:gd name="adj1" fmla="val -49390"/>
              <a:gd name="adj2" fmla="val 6250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7904" y="2852936"/>
            <a:ext cx="5184576" cy="1639788"/>
          </a:xfrm>
          <a:prstGeom prst="cloudCallout">
            <a:avLst>
              <a:gd name="adj1" fmla="val -70352"/>
              <a:gd name="adj2" fmla="val 34082"/>
            </a:avLst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3200" b="1" spc="-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Тротуар не место для игр…</a:t>
            </a:r>
            <a:endParaRPr lang="ru-RU" sz="3200" b="1" spc="-3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Выноска-облако 17"/>
          <p:cNvSpPr/>
          <p:nvPr/>
        </p:nvSpPr>
        <p:spPr bwMode="auto">
          <a:xfrm flipH="1">
            <a:off x="3635897" y="2708920"/>
            <a:ext cx="5508103" cy="1728192"/>
          </a:xfrm>
          <a:prstGeom prst="cloudCallout">
            <a:avLst>
              <a:gd name="adj1" fmla="val -6228519"/>
              <a:gd name="adj2" fmla="val 78473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Выноска-облако 16"/>
          <p:cNvSpPr/>
          <p:nvPr/>
        </p:nvSpPr>
        <p:spPr bwMode="auto">
          <a:xfrm>
            <a:off x="3635896" y="2924944"/>
            <a:ext cx="5184576" cy="1008112"/>
          </a:xfrm>
          <a:prstGeom prst="cloudCallout">
            <a:avLst>
              <a:gd name="adj1" fmla="val -43218"/>
              <a:gd name="adj2" fmla="val 83432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772400" cy="1143000"/>
          </a:xfrm>
        </p:spPr>
        <p:txBody>
          <a:bodyPr/>
          <a:lstStyle/>
          <a:p>
            <a:r>
              <a:rPr lang="ru-RU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Готовясь перейти дорогу:</a:t>
            </a:r>
            <a:r>
              <a:rPr lang="ru-RU" sz="6000" dirty="0" smtClean="0">
                <a:solidFill>
                  <a:srgbClr val="7030A0"/>
                </a:solidFill>
              </a:rPr>
              <a:t> </a:t>
            </a:r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s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6372200" y="3614936"/>
            <a:ext cx="2526511" cy="3243064"/>
          </a:xfrm>
        </p:spPr>
      </p:pic>
      <p:sp>
        <p:nvSpPr>
          <p:cNvPr id="5" name="TextBox 4"/>
          <p:cNvSpPr txBox="1"/>
          <p:nvPr/>
        </p:nvSpPr>
        <p:spPr>
          <a:xfrm>
            <a:off x="3131840" y="2060848"/>
            <a:ext cx="54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 </a:t>
            </a:r>
            <a:r>
              <a:rPr lang="ru-RU" sz="3200" b="1" spc="-3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Остановитесь, осмотрите проезжую часть. </a:t>
            </a:r>
            <a:endParaRPr lang="ru-RU" sz="3200" b="1" spc="-3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3429000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 </a:t>
            </a:r>
            <a:r>
              <a:rPr lang="ru-RU" sz="3200" b="1" spc="-3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 стойте на краю тротуара. </a:t>
            </a:r>
            <a:endParaRPr lang="ru-RU" sz="3200" b="1" spc="-3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4797152"/>
            <a:ext cx="5760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3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Обратите внимание ребенка на транспортное средство, готовящееся к повороту.</a:t>
            </a:r>
            <a:endParaRPr lang="ru-RU" sz="3200" b="1" spc="-3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9" name="Рисунок 8" descr="1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556792"/>
            <a:ext cx="1656184" cy="3128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846640" cy="1143000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 переходе проезжей части: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99792" y="1700808"/>
            <a:ext cx="6336704" cy="4688160"/>
          </a:xfrm>
        </p:spPr>
        <p:txBody>
          <a:bodyPr/>
          <a:lstStyle/>
          <a:p>
            <a:pPr algn="r">
              <a:buNone/>
            </a:pPr>
            <a:endParaRPr lang="ru-RU" b="1" spc="-3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r">
              <a:buNone/>
            </a:pPr>
            <a:r>
              <a:rPr lang="ru-RU" b="1" spc="-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* Переходите дорогу только по пешеходному переходу или на перекрестке.</a:t>
            </a:r>
            <a:r>
              <a:rPr lang="ru-RU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 </a:t>
            </a:r>
          </a:p>
          <a:p>
            <a:pPr algn="r">
              <a:buNone/>
            </a:pPr>
            <a:r>
              <a:rPr lang="ru-RU" b="1" spc="-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* Идите только на зеленый сигнал светофора, даже если нет машин. </a:t>
            </a:r>
            <a:r>
              <a:rPr lang="ru-RU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b="1" spc="-3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* Выходя на проезжую часть, прекращайте разговоры. </a:t>
            </a:r>
            <a:r>
              <a:rPr lang="ru-RU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" name="Рисунок 3" descr="ПДД_p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3096344" cy="4945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852936"/>
            <a:ext cx="8856984" cy="4005064"/>
          </a:xfrm>
        </p:spPr>
        <p:txBody>
          <a:bodyPr/>
          <a:lstStyle/>
          <a:p>
            <a:r>
              <a:rPr lang="ru-RU" sz="3200" b="1" spc="-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* Не спешите, не бегите, переходите дорогу размеренно. </a:t>
            </a:r>
            <a:br>
              <a:rPr lang="ru-RU" sz="3200" b="1" spc="-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200" b="1" spc="-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* Не переходите улицу под углом, так хуже видно дорогу. </a:t>
            </a:r>
            <a:br>
              <a:rPr lang="ru-RU" sz="3200" b="1" spc="-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200" b="1" spc="-3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* Не выходите на проезжую часть из-за транспорта или кустов, не осмотрев предварительно улицу. 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5" name="Содержимое 4" descr="42960_1_600x53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476672"/>
            <a:ext cx="4081237" cy="2304256"/>
          </a:xfrm>
          <a:prstGeom prst="wedgeRoundRectCallout">
            <a:avLst>
              <a:gd name="adj1" fmla="val -88682"/>
              <a:gd name="adj2" fmla="val 14206"/>
              <a:gd name="adj3" fmla="val 16667"/>
            </a:avLst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920880" cy="5832648"/>
          </a:xfrm>
        </p:spPr>
        <p:txBody>
          <a:bodyPr/>
          <a:lstStyle/>
          <a:p>
            <a:pPr algn="r"/>
            <a:r>
              <a:rPr lang="ru-RU" sz="3200" b="1" spc="-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* Не торопитесь перейти дорогу, если на другой стороне вы увидели друзей, нужный автобус, приучите ребенка, что это </a:t>
            </a:r>
            <a:br>
              <a:rPr lang="ru-RU" sz="3200" b="1" spc="-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200" b="1" spc="-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опасно. </a:t>
            </a:r>
            <a:br>
              <a:rPr lang="ru-RU" sz="3200" b="1" spc="-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200" b="1" spc="-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* При переходе по нерегулируемому перекрестку внимательно следите за началом движения транспорта. </a:t>
            </a:r>
            <a:r>
              <a:rPr lang="ru-RU" sz="3200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3200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200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3200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200" b="1" spc="-3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* Даже на дороге, где мало машин, переходить надо осторожно, </a:t>
            </a:r>
            <a:br>
              <a:rPr lang="ru-RU" sz="3200" b="1" spc="-3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200" b="1" spc="-3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так как машина может выехать </a:t>
            </a:r>
            <a:br>
              <a:rPr lang="ru-RU" sz="3200" b="1" spc="-3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200" b="1" spc="-3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со двора, из переулка. </a:t>
            </a:r>
            <a:br>
              <a:rPr lang="ru-RU" sz="3200" b="1" spc="-3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ru-RU" sz="3200" b="1" spc="-3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Содержимое 5" descr="s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501008"/>
            <a:ext cx="2555775" cy="3356992"/>
          </a:xfrm>
        </p:spPr>
      </p:pic>
      <p:pic>
        <p:nvPicPr>
          <p:cNvPr id="7" name="Рисунок 6" descr="pravila_bezopasnogo_povedenija_na_doroge.jpg"/>
          <p:cNvPicPr>
            <a:picLocks noChangeAspect="1"/>
          </p:cNvPicPr>
          <p:nvPr/>
        </p:nvPicPr>
        <p:blipFill>
          <a:blip r:embed="rId3" cstate="print"/>
          <a:srcRect b="8194"/>
          <a:stretch>
            <a:fillRect/>
          </a:stretch>
        </p:blipFill>
        <p:spPr>
          <a:xfrm>
            <a:off x="251520" y="1700808"/>
            <a:ext cx="1987984" cy="1584176"/>
          </a:xfrm>
          <a:prstGeom prst="wedgeRoundRectCallout">
            <a:avLst>
              <a:gd name="adj1" fmla="val 3105"/>
              <a:gd name="adj2" fmla="val 79189"/>
              <a:gd name="adj3" fmla="val 16667"/>
            </a:avLst>
          </a:prstGeom>
          <a:ln w="38100">
            <a:solidFill>
              <a:schemeClr val="accent1"/>
            </a:solidFill>
          </a:ln>
        </p:spPr>
      </p:pic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1143000"/>
          </a:xfrm>
        </p:spPr>
        <p:txBody>
          <a:bodyPr/>
          <a:lstStyle/>
          <a:p>
            <a:r>
              <a:rPr lang="ru-RU" sz="5400" b="1" spc="-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 посадке и высадке из транспорта: </a:t>
            </a:r>
            <a:endParaRPr lang="ru-RU" sz="5400" b="1" spc="-3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8520" y="1772816"/>
            <a:ext cx="9073008" cy="476016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  </a:t>
            </a:r>
            <a:r>
              <a:rPr lang="ru-RU" b="1" spc="-3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*</a:t>
            </a:r>
            <a:r>
              <a:rPr lang="ru-RU" b="1" spc="-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Подходите для посадки к двери только после полной остановки. </a:t>
            </a:r>
            <a:br>
              <a:rPr lang="ru-RU" b="1" spc="-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b="1" spc="-3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*</a:t>
            </a:r>
            <a:r>
              <a:rPr lang="ru-RU" b="1" spc="-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Не садитесь в транспорт в последний момент (может прищемить дверями). </a:t>
            </a:r>
            <a:br>
              <a:rPr lang="ru-RU" b="1" spc="-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b="1" spc="-3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*</a:t>
            </a:r>
            <a:r>
              <a:rPr lang="ru-RU" b="1" spc="-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Будьте внимательным в зоне остановки </a:t>
            </a:r>
          </a:p>
          <a:p>
            <a:pPr>
              <a:buNone/>
            </a:pPr>
            <a:r>
              <a:rPr lang="ru-RU" b="1" spc="-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– это опасное место (плохой обзор дороги, пассажиры могут вытолкнуть на дорогу). </a:t>
            </a:r>
          </a:p>
          <a:p>
            <a:pPr>
              <a:buNone/>
            </a:pPr>
            <a:r>
              <a:rPr lang="ru-RU" b="1" spc="-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  <a:r>
              <a:rPr lang="ru-RU" b="1" spc="-3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*</a:t>
            </a:r>
            <a:r>
              <a:rPr lang="ru-RU" b="1" spc="-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Прежде чем выйти – осмотритесь, все </a:t>
            </a:r>
          </a:p>
          <a:p>
            <a:pPr>
              <a:buNone/>
            </a:pPr>
            <a:r>
              <a:rPr lang="ru-RU" b="1" spc="-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ли машины остановились (касательно  трамвая).</a:t>
            </a:r>
          </a:p>
          <a:p>
            <a:pPr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svetof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3356992"/>
            <a:ext cx="1383407" cy="2535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clouds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17 (1)</Template>
  <TotalTime>288</TotalTime>
  <Words>153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clouds</vt:lpstr>
      <vt:lpstr>Правила дорожного движения</vt:lpstr>
      <vt:lpstr>      Вступление: - Все мы живем в обществе, где надо соблюдать определенные нормы и правила поведения в дорожно-транспортной обстановке. Зачастую виновниками дорожно-транспортных  происшествий являются сами дети, которые играют вблизи дорог,  переходят улицу в  неположенных местах,  неправильно входят в  транспортные средства и  выходят из них.   </vt:lpstr>
      <vt:lpstr>  При выходе из дома…</vt:lpstr>
      <vt:lpstr>При движении по тротуару:  </vt:lpstr>
      <vt:lpstr>Готовясь перейти дорогу: </vt:lpstr>
      <vt:lpstr>При переходе проезжей части: </vt:lpstr>
      <vt:lpstr>* Не спешите, не бегите, переходите дорогу размеренно.  * Не переходите улицу под углом, так хуже видно дорогу.  * Не выходите на проезжую часть из-за транспорта или кустов, не осмотрев предварительно улицу.  </vt:lpstr>
      <vt:lpstr>* Не торопитесь перейти дорогу, если на другой стороне вы увидели друзей, нужный автобус, приучите ребенка, что это  опасно.  * При переходе по нерегулируемому перекрестку внимательно следите за началом движения транспорта.   * Даже на дороге, где мало машин, переходить надо осторожно,  так как машина может выехать  со двора, из переулка.  </vt:lpstr>
      <vt:lpstr>При посадке и высадке из транспорта: </vt:lpstr>
      <vt:lpstr>При ожидании транспорта: </vt:lpstr>
      <vt:lpstr>Запрещающие знаки:</vt:lpstr>
      <vt:lpstr>Разрешающие знаки: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дорожного движения</dc:title>
  <dc:creator>VanTp</dc:creator>
  <cp:lastModifiedBy>Ольга</cp:lastModifiedBy>
  <cp:revision>44</cp:revision>
  <dcterms:created xsi:type="dcterms:W3CDTF">2013-05-23T10:55:03Z</dcterms:created>
  <dcterms:modified xsi:type="dcterms:W3CDTF">2014-06-05T20:44:46Z</dcterms:modified>
</cp:coreProperties>
</file>