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7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65802-2A49-482B-BB1D-1DCAE5D902B9}" type="datetimeFigureOut">
              <a:rPr lang="ru-RU" smtClean="0"/>
              <a:pPr/>
              <a:t>21.04.2012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FE91-1ED0-4269-8F3E-353990D3B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80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1FE91-1ED0-4269-8F3E-353990D3B8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78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E99B-F42F-48E6-AC38-96A0B23D38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19C1-DFE6-4B3E-BF72-B3136EC465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8417"/>
            <a:ext cx="6907213" cy="652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000372"/>
            <a:ext cx="6230464" cy="1357322"/>
          </a:xfrm>
          <a:noFill/>
        </p:spPr>
        <p:txBody>
          <a:bodyPr>
            <a:noAutofit/>
          </a:bodyPr>
          <a:lstStyle/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Презентация к уроку </a:t>
            </a:r>
            <a:b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русского языка в </a:t>
            </a:r>
            <a:r>
              <a:rPr lang="en-US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 классе </a:t>
            </a:r>
            <a:b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по теме:</a:t>
            </a:r>
            <a: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«Отрицательные местоимения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786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i="1" dirty="0" smtClean="0">
                <a:solidFill>
                  <a:schemeClr val="tx1"/>
                </a:solidFill>
              </a:rPr>
              <a:t>Подготовила:</a:t>
            </a:r>
          </a:p>
          <a:p>
            <a:pPr>
              <a:lnSpc>
                <a:spcPct val="80000"/>
              </a:lnSpc>
            </a:pPr>
            <a:r>
              <a:rPr lang="ru-RU" sz="1800" i="1" dirty="0" smtClean="0">
                <a:solidFill>
                  <a:schemeClr val="tx1"/>
                </a:solidFill>
              </a:rPr>
              <a:t> учитель русского языка и литературы </a:t>
            </a:r>
          </a:p>
          <a:p>
            <a:pPr>
              <a:lnSpc>
                <a:spcPct val="80000"/>
              </a:lnSpc>
            </a:pPr>
            <a:r>
              <a:rPr lang="ru-RU" sz="1800" i="1" dirty="0" smtClean="0">
                <a:solidFill>
                  <a:schemeClr val="tx1"/>
                </a:solidFill>
              </a:rPr>
              <a:t>МКОУ СОШ </a:t>
            </a:r>
            <a:r>
              <a:rPr lang="ru-RU" sz="1800" i="1" dirty="0" err="1" smtClean="0">
                <a:solidFill>
                  <a:schemeClr val="tx1"/>
                </a:solidFill>
              </a:rPr>
              <a:t>с.Красавка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endParaRPr lang="ru-RU" sz="1100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Ерофеева Людмила Вячеславовна</a:t>
            </a:r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latin typeface="Georgia" pitchFamily="18" charset="0"/>
              </a:rPr>
              <a:t>Не + Вопросительные местоимения = Отрицательные </a:t>
            </a:r>
            <a:r>
              <a:rPr lang="ru-RU" sz="2200" dirty="0" smtClean="0">
                <a:latin typeface="Georgia" pitchFamily="18" charset="0"/>
              </a:rPr>
              <a:t>местоимения</a:t>
            </a:r>
          </a:p>
          <a:p>
            <a:pPr algn="ctr">
              <a:buNone/>
            </a:pPr>
            <a:r>
              <a:rPr lang="ru-RU" sz="2200" dirty="0" smtClean="0">
                <a:latin typeface="Georgia" pitchFamily="18" charset="0"/>
              </a:rPr>
              <a:t>Ни </a:t>
            </a:r>
            <a:r>
              <a:rPr lang="ru-RU" sz="2200" dirty="0" smtClean="0">
                <a:latin typeface="Georgia" pitchFamily="18" charset="0"/>
              </a:rPr>
              <a:t>+ Вопросительные местоимения = Отрицательные местоимения</a:t>
            </a:r>
          </a:p>
          <a:p>
            <a:pPr algn="ctr"/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dirty="0" smtClean="0"/>
              <a:t>Не + кого = некого</a:t>
            </a:r>
          </a:p>
          <a:p>
            <a:pPr algn="ctr">
              <a:buNone/>
            </a:pPr>
            <a:r>
              <a:rPr lang="ru-RU" dirty="0" smtClean="0"/>
              <a:t>     Ни + чего = ничего</a:t>
            </a:r>
            <a:endParaRPr lang="ru-RU" dirty="0"/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0" y="1214422"/>
            <a:ext cx="571472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Сергей\Мои документы\Мои рисунки\ma1.jpg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345692"/>
            <a:ext cx="1783654" cy="33770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Сергей\Мои документы\анимашки\Учителя и ученики ІІ\1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18669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57290" y="214290"/>
            <a:ext cx="62071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Образование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отрицательных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местоимений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оловина рамки 14"/>
          <p:cNvSpPr/>
          <p:nvPr/>
        </p:nvSpPr>
        <p:spPr>
          <a:xfrm flipH="1">
            <a:off x="0" y="1714488"/>
            <a:ext cx="571472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3000364" y="2500306"/>
            <a:ext cx="571472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flipH="1">
            <a:off x="3143240" y="3071810"/>
            <a:ext cx="571472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flipH="1">
            <a:off x="5143504" y="2500306"/>
            <a:ext cx="357158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flipH="1">
            <a:off x="5214942" y="3143248"/>
            <a:ext cx="357158" cy="142876"/>
          </a:xfrm>
          <a:prstGeom prst="halfFrame">
            <a:avLst>
              <a:gd name="adj1" fmla="val 20857"/>
              <a:gd name="adj2" fmla="val 14971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Пиши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857488" y="2285992"/>
            <a:ext cx="928694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4414" y="3286124"/>
            <a:ext cx="3000396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</a:t>
            </a:r>
          </a:p>
          <a:p>
            <a:pPr algn="ctr"/>
            <a:r>
              <a:rPr lang="ru-RU" sz="2000" b="1" dirty="0" smtClean="0"/>
              <a:t>Под ударением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Некого</a:t>
            </a:r>
            <a:endParaRPr lang="ru-RU" sz="2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H="1" flipV="1">
            <a:off x="5214942" y="2357430"/>
            <a:ext cx="928694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29190" y="3286124"/>
            <a:ext cx="35719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НИ</a:t>
            </a:r>
          </a:p>
          <a:p>
            <a:pPr algn="ctr"/>
            <a:r>
              <a:rPr lang="ru-RU" sz="2000" b="1" dirty="0" smtClean="0"/>
              <a:t>Без ударения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Никого</a:t>
            </a:r>
            <a:endParaRPr lang="ru-RU" sz="20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71736" y="4143380"/>
            <a:ext cx="71438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43042" y="357166"/>
            <a:ext cx="5596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Правописание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НЕ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НИ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Пиши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      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Запомни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в одно или в три, 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                         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так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меня пиши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000364" y="2071678"/>
            <a:ext cx="928694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4480" y="3000372"/>
            <a:ext cx="22860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Слитно</a:t>
            </a:r>
          </a:p>
          <a:p>
            <a:pPr algn="ctr"/>
            <a:r>
              <a:rPr lang="ru-RU" sz="2400" b="1" dirty="0" smtClean="0"/>
              <a:t>Нет предлога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Никого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000372"/>
            <a:ext cx="22860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Раздельно</a:t>
            </a:r>
          </a:p>
          <a:p>
            <a:pPr algn="ctr"/>
            <a:r>
              <a:rPr lang="ru-RU" sz="2400" b="1" dirty="0" smtClean="0"/>
              <a:t>Есть предлог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Ни у кого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H="1" flipV="1">
            <a:off x="5286380" y="2071678"/>
            <a:ext cx="928694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1538" y="214290"/>
            <a:ext cx="733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Правописание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слитно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раздельно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Изменение по падежам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6394112"/>
              </p:ext>
            </p:extLst>
          </p:nvPr>
        </p:nvGraphicFramePr>
        <p:xfrm>
          <a:off x="428596" y="2214554"/>
          <a:ext cx="8229600" cy="42062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{B301B821-A1FF-4177-AEE7-76D212191A09}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                   -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Никто,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ничто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Никакой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некого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нечего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никого</a:t>
                      </a:r>
                    </a:p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dirty="0" smtClean="0"/>
                        <a:t>ничего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никакого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Некому,</a:t>
                      </a:r>
                      <a:r>
                        <a:rPr lang="ru-RU" sz="2400" baseline="0" dirty="0" smtClean="0"/>
                        <a:t> нечему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Никому, ничему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Никакому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                    -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Никого</a:t>
                      </a:r>
                      <a:r>
                        <a:rPr lang="ru-RU" sz="2400" baseline="0" dirty="0" smtClean="0"/>
                        <a:t>, ничего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Никакой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Некем,</a:t>
                      </a:r>
                      <a:r>
                        <a:rPr lang="ru-RU" sz="2400" baseline="0" dirty="0" smtClean="0"/>
                        <a:t> нечем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Никем, ничем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Никаким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П.П.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 о ком, 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не </a:t>
                      </a:r>
                      <a:r>
                        <a:rPr lang="ru-RU" sz="2400" dirty="0" smtClean="0"/>
                        <a:t>о чем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 о ком,  </a:t>
                      </a:r>
                    </a:p>
                    <a:p>
                      <a:pPr algn="ctr"/>
                      <a:r>
                        <a:rPr lang="ru-RU" sz="2400" dirty="0" smtClean="0"/>
                        <a:t>ни о чем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 о каком</a:t>
                      </a:r>
                      <a:endParaRPr lang="ru-RU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Запомни!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22383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олна 4"/>
          <p:cNvSpPr/>
          <p:nvPr/>
        </p:nvSpPr>
        <p:spPr>
          <a:xfrm>
            <a:off x="2915816" y="1643959"/>
            <a:ext cx="4786346" cy="1608775"/>
          </a:xfrm>
          <a:prstGeom prst="wav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«Некого» и «нечего»</a:t>
            </a:r>
            <a:endParaRPr lang="ru-RU" sz="4000" dirty="0"/>
          </a:p>
        </p:txBody>
      </p:sp>
      <p:sp>
        <p:nvSpPr>
          <p:cNvPr id="4" name="Волна 3"/>
          <p:cNvSpPr/>
          <p:nvPr/>
        </p:nvSpPr>
        <p:spPr>
          <a:xfrm>
            <a:off x="1196860" y="4418687"/>
            <a:ext cx="7488832" cy="1584176"/>
          </a:xfrm>
          <a:prstGeom prst="wav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Не имеют именительного </a:t>
            </a:r>
            <a:r>
              <a:rPr lang="ru-RU" sz="3600" dirty="0" smtClean="0">
                <a:solidFill>
                  <a:schemeClr val="bg1"/>
                </a:solidFill>
              </a:rPr>
              <a:t>падежа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Рефлексия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2575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Оцените свою работу на уроке. Если вы не смогли самостоятельно изучить материал и в течение урока работали при помощи учителя, возьмите местоимение</a:t>
            </a:r>
            <a:r>
              <a:rPr lang="ru-RU" sz="2400" b="1" dirty="0" smtClean="0"/>
              <a:t> ВЫ</a:t>
            </a:r>
            <a:r>
              <a:rPr lang="ru-RU" sz="2400" dirty="0" smtClean="0"/>
              <a:t>; если вы смогли самостоятельно изучить материал, но работать в группе вам не понравилось, вы рассчитываете только на свои силы, возьмите местоимение</a:t>
            </a:r>
            <a:r>
              <a:rPr lang="ru-RU" sz="2400" b="1" dirty="0" smtClean="0"/>
              <a:t> Я</a:t>
            </a:r>
            <a:r>
              <a:rPr lang="ru-RU" sz="2400" dirty="0" smtClean="0"/>
              <a:t>; если вы продуктивно работали самостоятельно и в группе, то возьмите местоимение </a:t>
            </a:r>
            <a:r>
              <a:rPr lang="ru-RU" sz="2400" b="1" dirty="0" smtClean="0"/>
              <a:t>МЫ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Чтобы упрочить ваши знания даю домашнее задание.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2786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Первая группа: </a:t>
            </a:r>
          </a:p>
          <a:p>
            <a:pPr>
              <a:buNone/>
            </a:pPr>
            <a:r>
              <a:rPr lang="ru-RU" dirty="0" smtClean="0"/>
              <a:t>    Написать </a:t>
            </a:r>
            <a:r>
              <a:rPr lang="ru-RU" dirty="0" smtClean="0"/>
              <a:t>сказку о нехорошем местоимении, отрицательном герое всех историй.</a:t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Вторая и третья группы: </a:t>
            </a:r>
          </a:p>
          <a:p>
            <a:pPr>
              <a:buNone/>
            </a:pPr>
            <a:r>
              <a:rPr lang="ru-RU" dirty="0" smtClean="0"/>
              <a:t>    Упр.426</a:t>
            </a:r>
            <a:r>
              <a:rPr lang="ru-RU" dirty="0" smtClean="0"/>
              <a:t>, 427 (на выбор).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Сергей\Мои документы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5" y="1560357"/>
            <a:ext cx="2885505" cy="5297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Спасибо за урок!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Успехов вам и хорошего настроения!</a:t>
            </a:r>
          </a:p>
        </p:txBody>
      </p:sp>
      <p:pic>
        <p:nvPicPr>
          <p:cNvPr id="8197" name="Picture 5" descr="C:\Documents and Settings\Сергей\Мои документы\анимашки\81988358_Spasibo_kolokolchiki_sin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49" y="2348880"/>
            <a:ext cx="3672408" cy="4137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Использованная литература: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Н.М. </a:t>
            </a:r>
            <a:r>
              <a:rPr lang="ru-RU" sz="2800" dirty="0" err="1" smtClean="0"/>
              <a:t>Сулицкая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Н.Ю. </a:t>
            </a:r>
            <a:r>
              <a:rPr lang="ru-RU" sz="2800" dirty="0" err="1" smtClean="0"/>
              <a:t>Кадашникова</a:t>
            </a:r>
            <a:r>
              <a:rPr lang="ru-RU" sz="2800" dirty="0" smtClean="0"/>
              <a:t> «Творческая работа на уроках русского языка» 5-11 классы.</a:t>
            </a:r>
          </a:p>
          <a:p>
            <a:r>
              <a:rPr lang="ru-RU" sz="2800" dirty="0" err="1" smtClean="0"/>
              <a:t>В.Волина</a:t>
            </a:r>
            <a:r>
              <a:rPr lang="ru-RU" sz="2800" dirty="0" smtClean="0"/>
              <a:t> «Веселая грамматика»</a:t>
            </a:r>
          </a:p>
          <a:p>
            <a:r>
              <a:rPr lang="ru-RU" sz="2800" dirty="0" smtClean="0"/>
              <a:t>М.Т. Баранов, Т.А. </a:t>
            </a:r>
            <a:r>
              <a:rPr lang="ru-RU" sz="2800" dirty="0" err="1" smtClean="0"/>
              <a:t>Ладыженская</a:t>
            </a:r>
            <a:r>
              <a:rPr lang="ru-RU" sz="2800" dirty="0" smtClean="0"/>
              <a:t> «Русский язык» 6 класс.</a:t>
            </a:r>
          </a:p>
          <a:p>
            <a:r>
              <a:rPr lang="ru-RU" sz="2800" dirty="0" smtClean="0"/>
              <a:t>О.В. Беляева, О.А. Даценко «Поурочные разработки по русскому языку» 6 класс.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</a:rPr>
              <a:t>Здравствуйте, ребята!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 descr="C:\Documents and Settings\Сергей\Мои документы\анимашки\зима\1254731848_0e0e13ec2e6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5544617" cy="418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3800" y="2276872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Начинается урок.</a:t>
            </a:r>
          </a:p>
          <a:p>
            <a:r>
              <a:rPr lang="ru-RU" sz="2000" dirty="0"/>
              <a:t>Он пойдёт, ребята, вам впрок.</a:t>
            </a:r>
          </a:p>
          <a:p>
            <a:r>
              <a:rPr lang="ru-RU" sz="2000" dirty="0"/>
              <a:t>Постарайтесь всё понять</a:t>
            </a:r>
          </a:p>
          <a:p>
            <a:r>
              <a:rPr lang="ru-RU" sz="2000" dirty="0"/>
              <a:t>Учитесь тайны открывать,</a:t>
            </a:r>
          </a:p>
          <a:p>
            <a:r>
              <a:rPr lang="ru-RU" sz="2000" dirty="0"/>
              <a:t>Ответы полные давайте</a:t>
            </a:r>
          </a:p>
          <a:p>
            <a:r>
              <a:rPr lang="ru-RU" sz="2000" dirty="0"/>
              <a:t> И на уроке не зевайте!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Образовательные:</a:t>
            </a:r>
          </a:p>
          <a:p>
            <a:pPr>
              <a:buNone/>
            </a:pPr>
            <a:r>
              <a:rPr lang="ru-RU" dirty="0" smtClean="0"/>
              <a:t>      1) формировать представление о смысловых и грамматических особенностях отрицательных местоимений;  </a:t>
            </a:r>
          </a:p>
          <a:p>
            <a:pPr>
              <a:buNone/>
            </a:pPr>
            <a:r>
              <a:rPr lang="ru-RU" dirty="0" smtClean="0"/>
              <a:t>      2) формировать умение распознавать приставки «не» и «ни» в отрицательных местоимениях; правильно писать отрицательные местоимения с предлогами;</a:t>
            </a:r>
          </a:p>
          <a:p>
            <a:pPr>
              <a:buNone/>
            </a:pPr>
            <a:r>
              <a:rPr lang="ru-RU" dirty="0" smtClean="0"/>
              <a:t>      3)Повторить разряды изученных местоимений;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Развивающие:</a:t>
            </a:r>
          </a:p>
          <a:p>
            <a:pPr>
              <a:buNone/>
            </a:pPr>
            <a:r>
              <a:rPr lang="ru-RU" dirty="0" smtClean="0"/>
              <a:t>     1.Развитие памяти, воображения, монологической речи;</a:t>
            </a:r>
          </a:p>
          <a:p>
            <a:pPr>
              <a:buNone/>
            </a:pPr>
            <a:r>
              <a:rPr lang="ru-RU" dirty="0" smtClean="0"/>
              <a:t>     2.Совершенствование умения работать в группах.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Воспитательная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dirty="0" smtClean="0"/>
              <a:t>     Формирование коммуникативных умений, внимательного отношения к русскому языку.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28"/>
            <a:ext cx="3816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Цели урока: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2143140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latin typeface="Monotype Corsiva" pitchFamily="66" charset="0"/>
              </a:rPr>
              <a:t> Я заменить могу другие части речи,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              Взвалив обязанности их себе на плечи.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              Когда приходится слова другие замещать,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              На их значение всегда мне надо указать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                                            </a:t>
            </a:r>
            <a:r>
              <a:rPr lang="ru-RU" sz="3200" b="1" dirty="0">
                <a:latin typeface="Monotype Corsiva" pitchFamily="66" charset="0"/>
              </a:rPr>
              <a:t>П.Чесноков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050" name="Рисунок 2" descr="antn0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4381892" cy="331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Прочитайте притчу. Как вы понимаете ее смысл? Выпишите местоимения. Определите их разряды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Два друга много дней  шли по пустыне.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Однажды они поспорили, и один из них сгоряча дал пощёчину другому. Друг почувствовал </a:t>
            </a:r>
            <a:r>
              <a:rPr lang="ru-RU" sz="2100" b="1" i="1" dirty="0" smtClean="0">
                <a:latin typeface="Georgia" pitchFamily="18" charset="0"/>
              </a:rPr>
              <a:t>боль,</a:t>
            </a:r>
          </a:p>
          <a:p>
            <a:pPr>
              <a:buNone/>
            </a:pPr>
            <a:r>
              <a:rPr lang="ru-RU" sz="2100" b="1" i="1" dirty="0" smtClean="0">
                <a:latin typeface="Georgia" pitchFamily="18" charset="0"/>
              </a:rPr>
              <a:t>но </a:t>
            </a:r>
            <a:r>
              <a:rPr lang="ru-RU" sz="2100" b="1" i="1" dirty="0">
                <a:latin typeface="Georgia" pitchFamily="18" charset="0"/>
              </a:rPr>
              <a:t>ничего не сказал.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Молча он написал на песке: «Сегодня самый лучший друг дал мне пощёчину».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Друзья продолжали путь, и вот они нашли озеро, в котором решили искупаться. Тот, который получил пощёчину, едва не утонул, а друг его спас.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Когда он пришёл в себя, то высек на камне: «Сегодня мой самый лучший друг спас мне жизнь».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Первый спросил его: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- Когда я тебя обидел, ты написал на песке, а теперь ты пишешь на камне. Почему?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И друг ответил: </a:t>
            </a:r>
          </a:p>
          <a:p>
            <a:pPr>
              <a:buNone/>
            </a:pPr>
            <a:r>
              <a:rPr lang="ru-RU" sz="2100" b="1" i="1" dirty="0">
                <a:latin typeface="Georgia" pitchFamily="18" charset="0"/>
              </a:rPr>
              <a:t>- Когда кто-нибудь нас обижает, мы должны написать это на песке, чтобы ветры могли стереть  надпись. Но когда кто-либо - делает что-то хорошее, мы должны высечь это на камне, чтобы никакой ветер не смог бы стереть это. </a:t>
            </a:r>
          </a:p>
          <a:p>
            <a:pPr algn="r">
              <a:buNone/>
            </a:pPr>
            <a:endParaRPr lang="ru-RU" sz="3400" dirty="0" smtClean="0"/>
          </a:p>
        </p:txBody>
      </p:sp>
      <p:pic>
        <p:nvPicPr>
          <p:cNvPr id="3074" name="Picture 2" descr="J0195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075"/>
            <a:ext cx="18192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4124013"/>
              </p:ext>
            </p:extLst>
          </p:nvPr>
        </p:nvGraphicFramePr>
        <p:xfrm>
          <a:off x="5857884" y="500042"/>
          <a:ext cx="3286116" cy="4606045"/>
        </p:xfrm>
        <a:graphic>
          <a:graphicData uri="http://schemas.openxmlformats.org/drawingml/2006/table">
            <a:tbl>
              <a:tblPr/>
              <a:tblGrid>
                <a:gridCol w="316856"/>
                <a:gridCol w="316856"/>
                <a:gridCol w="316856"/>
                <a:gridCol w="347163"/>
                <a:gridCol w="345343"/>
                <a:gridCol w="382047"/>
                <a:gridCol w="337980"/>
                <a:gridCol w="308590"/>
                <a:gridCol w="316856"/>
                <a:gridCol w="297569"/>
              </a:tblGrid>
              <a:tr h="33274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     4.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4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4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643570" cy="5429288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2000" dirty="0" smtClean="0"/>
              <a:t>Указательное </a:t>
            </a:r>
            <a:r>
              <a:rPr lang="ru-RU" sz="2000" dirty="0"/>
              <a:t>местоимение, антоним слова «этот».  </a:t>
            </a:r>
          </a:p>
          <a:p>
            <a:pPr lvl="0">
              <a:buFont typeface="+mj-lt"/>
              <a:buAutoNum type="arabicPeriod"/>
            </a:pPr>
            <a:r>
              <a:rPr lang="ru-RU" sz="2000" dirty="0"/>
              <a:t>Личное местоимение 2 лица ед.ч. им.п.   </a:t>
            </a:r>
          </a:p>
          <a:p>
            <a:pPr lvl="0">
              <a:buFont typeface="+mj-lt"/>
              <a:buAutoNum type="arabicPeriod"/>
            </a:pPr>
            <a:r>
              <a:rPr lang="ru-RU" sz="2000" dirty="0"/>
              <a:t>Вопросительное местоимение: какой по </a:t>
            </a:r>
            <a:r>
              <a:rPr lang="ru-RU" sz="2000" dirty="0" smtClean="0"/>
              <a:t>порядку.</a:t>
            </a:r>
            <a:endParaRPr lang="ru-RU" sz="2000" dirty="0"/>
          </a:p>
          <a:p>
            <a:pPr lvl="0">
              <a:buFont typeface="+mj-lt"/>
              <a:buAutoNum type="arabicPeriod"/>
            </a:pPr>
            <a:r>
              <a:rPr lang="ru-RU" sz="2000" dirty="0"/>
              <a:t>Личное местоимение 3 лица мн.ч. им.п.   </a:t>
            </a:r>
          </a:p>
          <a:p>
            <a:pPr marL="0" lvl="0" indent="0">
              <a:buNone/>
            </a:pPr>
            <a:r>
              <a:rPr lang="ru-RU" sz="2000" dirty="0" smtClean="0"/>
              <a:t>6.    Личное </a:t>
            </a:r>
            <a:r>
              <a:rPr lang="ru-RU" sz="2000" dirty="0"/>
              <a:t>местоимение 2 лица мн.ч. </a:t>
            </a:r>
            <a:r>
              <a:rPr lang="ru-RU" sz="2000" dirty="0" err="1"/>
              <a:t>дат.п</a:t>
            </a:r>
            <a:r>
              <a:rPr lang="ru-RU" sz="2000" dirty="0"/>
              <a:t>.  </a:t>
            </a:r>
            <a:endParaRPr lang="ru-RU" sz="2000" dirty="0" smtClean="0"/>
          </a:p>
          <a:p>
            <a:pPr lvl="0">
              <a:buAutoNum type="arabicPeriod" startAt="7"/>
            </a:pPr>
            <a:r>
              <a:rPr lang="ru-RU" sz="2000" dirty="0" smtClean="0"/>
              <a:t>Неопределенное </a:t>
            </a:r>
            <a:r>
              <a:rPr lang="ru-RU" sz="2000" dirty="0"/>
              <a:t>местоимение, синоним местоимения «кто-то». </a:t>
            </a:r>
            <a:endParaRPr lang="ru-RU" sz="2000" dirty="0" smtClean="0"/>
          </a:p>
          <a:p>
            <a:pPr lvl="0">
              <a:buAutoNum type="arabicPeriod" startAt="7"/>
            </a:pPr>
            <a:r>
              <a:rPr lang="ru-RU" sz="2000" dirty="0" smtClean="0"/>
              <a:t>Возвратное </a:t>
            </a:r>
            <a:r>
              <a:rPr lang="ru-RU" sz="2000" dirty="0"/>
              <a:t>местоимение. </a:t>
            </a:r>
            <a:endParaRPr lang="ru-RU" sz="2000" dirty="0" smtClean="0"/>
          </a:p>
          <a:p>
            <a:pPr lvl="0">
              <a:buAutoNum type="arabicPeriod" startAt="7"/>
            </a:pPr>
            <a:r>
              <a:rPr lang="ru-RU" sz="2000" dirty="0" smtClean="0"/>
              <a:t>Определительное </a:t>
            </a:r>
            <a:r>
              <a:rPr lang="ru-RU" sz="2000" dirty="0"/>
              <a:t>местоимение, синоним местоимений «каждый, всякий». </a:t>
            </a:r>
          </a:p>
          <a:p>
            <a:pPr marL="0" indent="0">
              <a:buNone/>
            </a:pPr>
            <a:r>
              <a:rPr lang="ru-RU" sz="2000" dirty="0"/>
              <a:t>11</a:t>
            </a:r>
            <a:r>
              <a:rPr lang="ru-RU" sz="2000" dirty="0" smtClean="0"/>
              <a:t>.   </a:t>
            </a:r>
            <a:r>
              <a:rPr lang="ru-RU" sz="2000" dirty="0"/>
              <a:t>Личное местоимение 1 лица мн.ч. </a:t>
            </a:r>
            <a:r>
              <a:rPr lang="ru-RU" sz="2000" dirty="0" err="1"/>
              <a:t>дат.п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29808" y="122499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7667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47667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76047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80909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80909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1100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578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157161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157161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157161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221455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221455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221455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3636" y="2571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2571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2571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2571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2571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6578" y="292893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292893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00958" y="292893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8148" y="292893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768" y="335756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335756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9586" y="335756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15338" y="335756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01090" y="335756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43768" y="407194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0958" y="407194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58148" y="407194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04248" y="11247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" name="Picture 7" descr="E:\МАМА\КАРТИНКИ\анимации\анимации\book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4" y="5572140"/>
            <a:ext cx="3069847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85720" y="214290"/>
            <a:ext cx="5708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Определим тему нашего урока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18573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3768" y="371475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43768" y="442913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471488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1"/>
      <p:bldP spid="46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9864" y="0"/>
            <a:ext cx="91938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Отрицательные местоимения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Отрицательные местоимения выражают отсутствие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чего-либо: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28794" y="1796592"/>
            <a:ext cx="928694" cy="9843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9918" y="2000240"/>
            <a:ext cx="34925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ая выноска 9"/>
          <p:cNvSpPr/>
          <p:nvPr/>
        </p:nvSpPr>
        <p:spPr>
          <a:xfrm>
            <a:off x="1285852" y="3643314"/>
            <a:ext cx="1428760" cy="2357454"/>
          </a:xfrm>
          <a:prstGeom prst="wedgeRectCallout">
            <a:avLst>
              <a:gd name="adj1" fmla="val -23483"/>
              <a:gd name="adj2" fmla="val -6742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Никто</a:t>
            </a:r>
          </a:p>
          <a:p>
            <a:pPr algn="ctr"/>
            <a:r>
              <a:rPr lang="ru-RU" sz="2000" b="1" dirty="0" smtClean="0"/>
              <a:t>Ничто</a:t>
            </a:r>
          </a:p>
          <a:p>
            <a:pPr algn="ctr"/>
            <a:r>
              <a:rPr lang="ru-RU" sz="2000" b="1" dirty="0" smtClean="0"/>
              <a:t>Н</a:t>
            </a:r>
            <a:r>
              <a:rPr lang="ru-RU" sz="2000" b="1" dirty="0" smtClean="0"/>
              <a:t>екого </a:t>
            </a:r>
            <a:r>
              <a:rPr lang="ru-RU" sz="2000" b="1" dirty="0" smtClean="0"/>
              <a:t>Н</a:t>
            </a:r>
            <a:r>
              <a:rPr lang="ru-RU" sz="2000" b="1" dirty="0" smtClean="0"/>
              <a:t>ечего</a:t>
            </a:r>
            <a:endParaRPr lang="ru-RU" sz="2000" b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3857628"/>
            <a:ext cx="1285884" cy="2143140"/>
          </a:xfrm>
          <a:prstGeom prst="wedgeRectCallout">
            <a:avLst>
              <a:gd name="adj1" fmla="val -8662"/>
              <a:gd name="adj2" fmla="val -700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Никакой </a:t>
            </a:r>
            <a:r>
              <a:rPr lang="ru-RU" sz="2000" b="1" dirty="0" smtClean="0"/>
              <a:t>Н</a:t>
            </a:r>
            <a:r>
              <a:rPr lang="ru-RU" sz="2000" b="1" dirty="0" smtClean="0"/>
              <a:t>ичей</a:t>
            </a:r>
            <a:endParaRPr lang="ru-RU" sz="20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58016" y="3857628"/>
            <a:ext cx="1500198" cy="2143140"/>
          </a:xfrm>
          <a:prstGeom prst="wedgeRectCallout">
            <a:avLst>
              <a:gd name="adj1" fmla="val 19551"/>
              <a:gd name="adj2" fmla="val -697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Нисколько</a:t>
            </a:r>
          </a:p>
          <a:p>
            <a:pPr algn="ctr"/>
            <a:r>
              <a:rPr lang="ru-RU" sz="2000" b="1" dirty="0" smtClean="0"/>
              <a:t>Несколько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2939600"/>
            <a:ext cx="1571636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ПРЕДМЕТ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071810"/>
            <a:ext cx="1571636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ПРИЗНАК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3000372"/>
            <a:ext cx="1714512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КОЛИЧЕСТВО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6322231" y="1893083"/>
            <a:ext cx="1143008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7254509"/>
              </p:ext>
            </p:extLst>
          </p:nvPr>
        </p:nvGraphicFramePr>
        <p:xfrm>
          <a:off x="1571604" y="4572008"/>
          <a:ext cx="5734686" cy="16824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8826"/>
                <a:gridCol w="1857388"/>
                <a:gridCol w="1948472"/>
              </a:tblGrid>
              <a:tr h="3956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Указывает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на отсутствие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Предмета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Признака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Количества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21442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i="1" dirty="0"/>
              <a:t>Некого</a:t>
            </a:r>
            <a:r>
              <a:rPr lang="ru-RU" sz="2400" i="1" dirty="0"/>
              <a:t> спросить. Друзья уже ушли домой.</a:t>
            </a:r>
            <a:endParaRPr lang="ru-RU" sz="2400" dirty="0"/>
          </a:p>
          <a:p>
            <a:pPr algn="ctr"/>
            <a:r>
              <a:rPr lang="ru-RU" sz="2400" b="1" i="1" dirty="0"/>
              <a:t>Ничего</a:t>
            </a:r>
            <a:r>
              <a:rPr lang="ru-RU" sz="2400" i="1" dirty="0"/>
              <a:t> я не хочу, ни каши, ни молока.</a:t>
            </a:r>
            <a:endParaRPr lang="ru-RU" sz="2400" dirty="0"/>
          </a:p>
          <a:p>
            <a:pPr algn="ctr"/>
            <a:r>
              <a:rPr lang="ru-RU" sz="2400" i="1" dirty="0"/>
              <a:t>Какой шарф тебе купить? Зелёный? – </a:t>
            </a:r>
            <a:r>
              <a:rPr lang="ru-RU" sz="2400" b="1" i="1" dirty="0"/>
              <a:t>Никакой.</a:t>
            </a:r>
            <a:endParaRPr lang="ru-RU" sz="2400" b="1" dirty="0"/>
          </a:p>
          <a:p>
            <a:pPr algn="ctr"/>
            <a:r>
              <a:rPr lang="ru-RU" sz="2400" b="1" i="1" dirty="0"/>
              <a:t>Нечего </a:t>
            </a:r>
            <a:r>
              <a:rPr lang="ru-RU" sz="2400" i="1" dirty="0"/>
              <a:t>делать. Стихотворение выучил вчера.</a:t>
            </a:r>
            <a:endParaRPr lang="ru-RU" sz="2400" dirty="0"/>
          </a:p>
          <a:p>
            <a:pPr algn="ctr"/>
            <a:r>
              <a:rPr lang="ru-RU" sz="2400" i="1" dirty="0"/>
              <a:t>Сколько яблок ты купил? – </a:t>
            </a:r>
            <a:r>
              <a:rPr lang="ru-RU" sz="2400" b="1" i="1" dirty="0"/>
              <a:t>Нисколько</a:t>
            </a:r>
            <a:r>
              <a:rPr lang="ru-RU" sz="2400" i="1" dirty="0"/>
              <a:t>!</a:t>
            </a:r>
            <a:endParaRPr lang="ru-RU" sz="2400" dirty="0"/>
          </a:p>
          <a:p>
            <a:pPr algn="ctr"/>
            <a:r>
              <a:rPr lang="ru-RU" sz="2400" i="1" dirty="0"/>
              <a:t>Чей это портфель? Дашин? – </a:t>
            </a:r>
            <a:r>
              <a:rPr lang="ru-RU" sz="2400" b="1" i="1" dirty="0"/>
              <a:t>Ничей</a:t>
            </a:r>
            <a:r>
              <a:rPr lang="ru-RU" sz="2400" i="1" dirty="0"/>
              <a:t>.</a:t>
            </a:r>
            <a:endParaRPr lang="ru-RU" sz="2400" dirty="0"/>
          </a:p>
          <a:p>
            <a:pPr algn="ctr"/>
            <a:r>
              <a:rPr lang="ru-RU" sz="2400" b="1" i="1" dirty="0"/>
              <a:t>Никто</a:t>
            </a:r>
            <a:r>
              <a:rPr lang="ru-RU" sz="2400" i="1" dirty="0"/>
              <a:t> сегодня не дежурит! Все дети на празднике.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571604" y="4071942"/>
            <a:ext cx="5715040" cy="50006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30120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Некого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513623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Ничего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745493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Нечего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942" y="5980839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Никто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3040" y="530120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Никакой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3040" y="5513623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Ничей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5297599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Нисколько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0"/>
            <a:ext cx="73436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Распределите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примеры с выделенными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отрицательными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местоимениями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по группам - домикам.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827</Words>
  <Application>Microsoft Office PowerPoint</Application>
  <PresentationFormat>Экран (4:3)</PresentationFormat>
  <Paragraphs>219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к уроку  русского языка в 6 классе  по теме:  «Отрицательные местоимения» </vt:lpstr>
      <vt:lpstr>Здравствуйте, ребята!</vt:lpstr>
      <vt:lpstr>Слайд 3</vt:lpstr>
      <vt:lpstr> Я заменить могу другие части речи,               Взвалив обязанности их себе на плечи.               Когда приходится слова другие замещать,               На их значение всегда мне надо указать.                                              П.Чесноков </vt:lpstr>
      <vt:lpstr>Прочитайте притчу. Как вы понимаете ее смысл? Выпишите местоимения. Определите их разряды. </vt:lpstr>
      <vt:lpstr>Слайд 6</vt:lpstr>
      <vt:lpstr>Слайд 7</vt:lpstr>
      <vt:lpstr>Отрицательные местоимения выражают отсутствие чего-либо:</vt:lpstr>
      <vt:lpstr>Слайд 9</vt:lpstr>
      <vt:lpstr>Слайд 10</vt:lpstr>
      <vt:lpstr>Слайд 11</vt:lpstr>
      <vt:lpstr>Слайд 12</vt:lpstr>
      <vt:lpstr>Изменение по падежам</vt:lpstr>
      <vt:lpstr>Запомни!</vt:lpstr>
      <vt:lpstr>Рефлексия</vt:lpstr>
      <vt:lpstr>Чтобы упрочить ваши знания даю домашнее задание. </vt:lpstr>
      <vt:lpstr>Спасибо за урок!</vt:lpstr>
      <vt:lpstr>Использованная 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  в 6 классе  по теме:  «Отрицательные местоимения». </dc:title>
  <dc:creator>10класс</dc:creator>
  <cp:lastModifiedBy>Учитель5</cp:lastModifiedBy>
  <cp:revision>36</cp:revision>
  <dcterms:created xsi:type="dcterms:W3CDTF">2012-03-29T08:18:49Z</dcterms:created>
  <dcterms:modified xsi:type="dcterms:W3CDTF">2012-04-21T08:14:07Z</dcterms:modified>
</cp:coreProperties>
</file>