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9"/>
  </p:notesMasterIdLst>
  <p:handoutMasterIdLst>
    <p:handoutMasterId r:id="rId30"/>
  </p:handoutMasterIdLst>
  <p:sldIdLst>
    <p:sldId id="322" r:id="rId2"/>
    <p:sldId id="320" r:id="rId3"/>
    <p:sldId id="315" r:id="rId4"/>
    <p:sldId id="323" r:id="rId5"/>
    <p:sldId id="317" r:id="rId6"/>
    <p:sldId id="318" r:id="rId7"/>
    <p:sldId id="321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256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491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EE4C1F-5B07-48AD-B738-66E68456EC2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DB98E681-5CE4-4388-987C-3AB8730A742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Виды</a:t>
          </a:r>
        </a:p>
      </dgm:t>
    </dgm:pt>
    <dgm:pt modelId="{A22623E2-4120-4098-897B-6B5AC716E4D5}" type="parTrans" cxnId="{83CC8728-39A9-4535-874D-AF2CECF00386}">
      <dgm:prSet/>
      <dgm:spPr/>
      <dgm:t>
        <a:bodyPr/>
        <a:lstStyle/>
        <a:p>
          <a:endParaRPr lang="ru-RU"/>
        </a:p>
      </dgm:t>
    </dgm:pt>
    <dgm:pt modelId="{962FE8E1-BE3E-4D61-A1D7-5BE91D9ED0DE}" type="sibTrans" cxnId="{83CC8728-39A9-4535-874D-AF2CECF00386}">
      <dgm:prSet/>
      <dgm:spPr/>
      <dgm:t>
        <a:bodyPr/>
        <a:lstStyle/>
        <a:p>
          <a:endParaRPr lang="ru-RU"/>
        </a:p>
      </dgm:t>
    </dgm:pt>
    <dgm:pt modelId="{F688691E-A82A-4A70-A7B2-8AEA2AFD9DF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Концепция</a:t>
          </a:r>
          <a:r>
            <a: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/>
          </a:r>
          <a:br>
            <a: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</a:b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делинквенции</a:t>
          </a:r>
        </a:p>
      </dgm:t>
    </dgm:pt>
    <dgm:pt modelId="{CEF0DE48-8E29-4E69-9033-8AC8EE28C557}" type="parTrans" cxnId="{F4D37E80-FCF5-4C06-BB3E-2AE3363A7547}">
      <dgm:prSet/>
      <dgm:spPr/>
      <dgm:t>
        <a:bodyPr/>
        <a:lstStyle/>
        <a:p>
          <a:endParaRPr lang="ru-RU"/>
        </a:p>
      </dgm:t>
    </dgm:pt>
    <dgm:pt modelId="{B07F84F0-4D55-483B-B994-04433A25FF77}" type="sibTrans" cxnId="{F4D37E80-FCF5-4C06-BB3E-2AE3363A7547}">
      <dgm:prSet/>
      <dgm:spPr/>
      <dgm:t>
        <a:bodyPr/>
        <a:lstStyle/>
        <a:p>
          <a:endParaRPr lang="ru-RU"/>
        </a:p>
      </dgm:t>
    </dgm:pt>
    <dgm:pt modelId="{8D494437-0B5B-4AAD-B972-5FF0B2CC604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Заключение</a:t>
          </a:r>
        </a:p>
      </dgm:t>
    </dgm:pt>
    <dgm:pt modelId="{8D2F3AE2-FC8C-4C24-9225-BA856D1684BE}" type="parTrans" cxnId="{AB61CD8F-0BEF-40E9-863F-1A9475AB7E19}">
      <dgm:prSet/>
      <dgm:spPr/>
      <dgm:t>
        <a:bodyPr/>
        <a:lstStyle/>
        <a:p>
          <a:endParaRPr lang="ru-RU"/>
        </a:p>
      </dgm:t>
    </dgm:pt>
    <dgm:pt modelId="{5F0C5CAD-C9CD-40A0-808E-DA35F80619C2}" type="sibTrans" cxnId="{AB61CD8F-0BEF-40E9-863F-1A9475AB7E19}">
      <dgm:prSet/>
      <dgm:spPr/>
      <dgm:t>
        <a:bodyPr/>
        <a:lstStyle/>
        <a:p>
          <a:endParaRPr lang="ru-RU"/>
        </a:p>
      </dgm:t>
    </dgm:pt>
    <dgm:pt modelId="{0BB39266-B0B7-4EEB-968E-133924F92B3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Основные</a:t>
          </a:r>
          <a:r>
            <a: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/>
          </a:r>
          <a:br>
            <a: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</a:b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причины</a:t>
          </a:r>
        </a:p>
      </dgm:t>
    </dgm:pt>
    <dgm:pt modelId="{124D22AF-313E-4307-ABD8-18AB2C30713F}" type="parTrans" cxnId="{6F7F2F84-8A74-4056-AFDF-D84CF096FF29}">
      <dgm:prSet/>
      <dgm:spPr/>
      <dgm:t>
        <a:bodyPr/>
        <a:lstStyle/>
        <a:p>
          <a:endParaRPr lang="ru-RU"/>
        </a:p>
      </dgm:t>
    </dgm:pt>
    <dgm:pt modelId="{4B01CCA1-F5C3-4D98-9B71-41ACC6C27C98}" type="sibTrans" cxnId="{6F7F2F84-8A74-4056-AFDF-D84CF096FF29}">
      <dgm:prSet/>
      <dgm:spPr/>
      <dgm:t>
        <a:bodyPr/>
        <a:lstStyle/>
        <a:p>
          <a:endParaRPr lang="ru-RU"/>
        </a:p>
      </dgm:t>
    </dgm:pt>
    <dgm:pt modelId="{5DFF7E50-83EF-4D59-B505-FA143F9BCB2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rPr>
            <a:t>Характеристика</a:t>
          </a:r>
        </a:p>
      </dgm:t>
    </dgm:pt>
    <dgm:pt modelId="{C19126AB-12C5-4AC9-B7FE-7027EC228F95}" type="parTrans" cxnId="{3449F953-826D-46C8-8E98-D97662515E53}">
      <dgm:prSet/>
      <dgm:spPr/>
      <dgm:t>
        <a:bodyPr/>
        <a:lstStyle/>
        <a:p>
          <a:endParaRPr lang="ru-RU"/>
        </a:p>
      </dgm:t>
    </dgm:pt>
    <dgm:pt modelId="{CD752AD9-FC16-4B57-A6A1-D2D4C4F06EC3}" type="sibTrans" cxnId="{3449F953-826D-46C8-8E98-D97662515E53}">
      <dgm:prSet/>
      <dgm:spPr/>
      <dgm:t>
        <a:bodyPr/>
        <a:lstStyle/>
        <a:p>
          <a:endParaRPr lang="ru-RU"/>
        </a:p>
      </dgm:t>
    </dgm:pt>
    <dgm:pt modelId="{017C4033-3CA5-4D53-A0A4-94D6CFE7254B}" type="pres">
      <dgm:prSet presAssocID="{9CEE4C1F-5B07-48AD-B738-66E68456EC2B}" presName="cycle" presStyleCnt="0">
        <dgm:presLayoutVars>
          <dgm:dir/>
          <dgm:resizeHandles val="exact"/>
        </dgm:presLayoutVars>
      </dgm:prSet>
      <dgm:spPr/>
    </dgm:pt>
    <dgm:pt modelId="{8065BD40-776E-464F-A85F-ABC346D7576B}" type="pres">
      <dgm:prSet presAssocID="{DB98E681-5CE4-4388-987C-3AB8730A742F}" presName="dummy" presStyleCnt="0"/>
      <dgm:spPr/>
    </dgm:pt>
    <dgm:pt modelId="{DFF18B4E-246B-43EF-BE7E-7CAD0D482C44}" type="pres">
      <dgm:prSet presAssocID="{DB98E681-5CE4-4388-987C-3AB8730A742F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39FA1-40DF-4280-B185-067ABD8DB81C}" type="pres">
      <dgm:prSet presAssocID="{962FE8E1-BE3E-4D61-A1D7-5BE91D9ED0DE}" presName="sibTrans" presStyleLbl="node1" presStyleIdx="0" presStyleCnt="5"/>
      <dgm:spPr/>
      <dgm:t>
        <a:bodyPr/>
        <a:lstStyle/>
        <a:p>
          <a:endParaRPr lang="ru-RU"/>
        </a:p>
      </dgm:t>
    </dgm:pt>
    <dgm:pt modelId="{9CE8D2E9-44CC-4A26-BC1D-58D8C09673C3}" type="pres">
      <dgm:prSet presAssocID="{F688691E-A82A-4A70-A7B2-8AEA2AFD9DFD}" presName="dummy" presStyleCnt="0"/>
      <dgm:spPr/>
    </dgm:pt>
    <dgm:pt modelId="{CED11E45-7102-4C39-8E5C-A519C1431D5A}" type="pres">
      <dgm:prSet presAssocID="{F688691E-A82A-4A70-A7B2-8AEA2AFD9DFD}" presName="node" presStyleLbl="revTx" presStyleIdx="1" presStyleCnt="5" custScaleX="137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23CEEF-958F-4C42-8868-925729B68A2C}" type="pres">
      <dgm:prSet presAssocID="{B07F84F0-4D55-483B-B994-04433A25FF77}" presName="sibTrans" presStyleLbl="node1" presStyleIdx="1" presStyleCnt="5"/>
      <dgm:spPr/>
      <dgm:t>
        <a:bodyPr/>
        <a:lstStyle/>
        <a:p>
          <a:endParaRPr lang="ru-RU"/>
        </a:p>
      </dgm:t>
    </dgm:pt>
    <dgm:pt modelId="{4223AF1B-9292-46D3-819A-CDBB5C5E7361}" type="pres">
      <dgm:prSet presAssocID="{8D494437-0B5B-4AAD-B972-5FF0B2CC6041}" presName="dummy" presStyleCnt="0"/>
      <dgm:spPr/>
    </dgm:pt>
    <dgm:pt modelId="{47D9C2D2-E997-44CE-AEF4-7FA59B344EC2}" type="pres">
      <dgm:prSet presAssocID="{8D494437-0B5B-4AAD-B972-5FF0B2CC6041}" presName="node" presStyleLbl="revTx" presStyleIdx="2" presStyleCnt="5" custScaleX="132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3AD2BB-B56C-41BB-8BCB-D969E5D41C50}" type="pres">
      <dgm:prSet presAssocID="{5F0C5CAD-C9CD-40A0-808E-DA35F80619C2}" presName="sibTrans" presStyleLbl="node1" presStyleIdx="2" presStyleCnt="5"/>
      <dgm:spPr/>
      <dgm:t>
        <a:bodyPr/>
        <a:lstStyle/>
        <a:p>
          <a:endParaRPr lang="ru-RU"/>
        </a:p>
      </dgm:t>
    </dgm:pt>
    <dgm:pt modelId="{6BA23260-00FB-4BB4-B0DE-A1AA3577A17A}" type="pres">
      <dgm:prSet presAssocID="{0BB39266-B0B7-4EEB-968E-133924F92B3E}" presName="dummy" presStyleCnt="0"/>
      <dgm:spPr/>
    </dgm:pt>
    <dgm:pt modelId="{56F79866-9B9C-42DA-8073-C2184D7842DF}" type="pres">
      <dgm:prSet presAssocID="{0BB39266-B0B7-4EEB-968E-133924F92B3E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0FAA3-4057-40E3-A257-75B6D93A2408}" type="pres">
      <dgm:prSet presAssocID="{4B01CCA1-F5C3-4D98-9B71-41ACC6C27C98}" presName="sibTrans" presStyleLbl="node1" presStyleIdx="3" presStyleCnt="5"/>
      <dgm:spPr/>
      <dgm:t>
        <a:bodyPr/>
        <a:lstStyle/>
        <a:p>
          <a:endParaRPr lang="ru-RU"/>
        </a:p>
      </dgm:t>
    </dgm:pt>
    <dgm:pt modelId="{5D3EE85B-FEBD-4B88-B0C7-66B98A792981}" type="pres">
      <dgm:prSet presAssocID="{5DFF7E50-83EF-4D59-B505-FA143F9BCB2B}" presName="dummy" presStyleCnt="0"/>
      <dgm:spPr/>
    </dgm:pt>
    <dgm:pt modelId="{FFECEBCE-CC95-4908-9E9D-1C3BD17C3025}" type="pres">
      <dgm:prSet presAssocID="{5DFF7E50-83EF-4D59-B505-FA143F9BCB2B}" presName="node" presStyleLbl="revTx" presStyleIdx="4" presStyleCnt="5" custScaleX="151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B2439-4F0F-4735-8FA8-F60E718AB321}" type="pres">
      <dgm:prSet presAssocID="{CD752AD9-FC16-4B57-A6A1-D2D4C4F06EC3}" presName="sibTrans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53E384C6-DA93-4D99-881E-12F75C5BDC43}" type="presOf" srcId="{0BB39266-B0B7-4EEB-968E-133924F92B3E}" destId="{56F79866-9B9C-42DA-8073-C2184D7842DF}" srcOrd="0" destOrd="0" presId="urn:microsoft.com/office/officeart/2005/8/layout/cycle1"/>
    <dgm:cxn modelId="{3F2E95CC-95BC-42F6-86A7-5CBB3369C849}" type="presOf" srcId="{CD752AD9-FC16-4B57-A6A1-D2D4C4F06EC3}" destId="{E94B2439-4F0F-4735-8FA8-F60E718AB321}" srcOrd="0" destOrd="0" presId="urn:microsoft.com/office/officeart/2005/8/layout/cycle1"/>
    <dgm:cxn modelId="{3449F953-826D-46C8-8E98-D97662515E53}" srcId="{9CEE4C1F-5B07-48AD-B738-66E68456EC2B}" destId="{5DFF7E50-83EF-4D59-B505-FA143F9BCB2B}" srcOrd="4" destOrd="0" parTransId="{C19126AB-12C5-4AC9-B7FE-7027EC228F95}" sibTransId="{CD752AD9-FC16-4B57-A6A1-D2D4C4F06EC3}"/>
    <dgm:cxn modelId="{D2F5B77D-6BD8-4CEA-8C7B-00A040A1E55E}" type="presOf" srcId="{9CEE4C1F-5B07-48AD-B738-66E68456EC2B}" destId="{017C4033-3CA5-4D53-A0A4-94D6CFE7254B}" srcOrd="0" destOrd="0" presId="urn:microsoft.com/office/officeart/2005/8/layout/cycle1"/>
    <dgm:cxn modelId="{54F300C9-ED4F-4280-AC02-29E88CDE8D04}" type="presOf" srcId="{962FE8E1-BE3E-4D61-A1D7-5BE91D9ED0DE}" destId="{06539FA1-40DF-4280-B185-067ABD8DB81C}" srcOrd="0" destOrd="0" presId="urn:microsoft.com/office/officeart/2005/8/layout/cycle1"/>
    <dgm:cxn modelId="{F756C348-FB53-457A-871F-98411C2BDF60}" type="presOf" srcId="{4B01CCA1-F5C3-4D98-9B71-41ACC6C27C98}" destId="{A900FAA3-4057-40E3-A257-75B6D93A2408}" srcOrd="0" destOrd="0" presId="urn:microsoft.com/office/officeart/2005/8/layout/cycle1"/>
    <dgm:cxn modelId="{3009BA3E-69FB-4B7D-8CDA-32D857AC5A4F}" type="presOf" srcId="{5DFF7E50-83EF-4D59-B505-FA143F9BCB2B}" destId="{FFECEBCE-CC95-4908-9E9D-1C3BD17C3025}" srcOrd="0" destOrd="0" presId="urn:microsoft.com/office/officeart/2005/8/layout/cycle1"/>
    <dgm:cxn modelId="{83CC8728-39A9-4535-874D-AF2CECF00386}" srcId="{9CEE4C1F-5B07-48AD-B738-66E68456EC2B}" destId="{DB98E681-5CE4-4388-987C-3AB8730A742F}" srcOrd="0" destOrd="0" parTransId="{A22623E2-4120-4098-897B-6B5AC716E4D5}" sibTransId="{962FE8E1-BE3E-4D61-A1D7-5BE91D9ED0DE}"/>
    <dgm:cxn modelId="{7C2B87E0-196C-4B6D-BF91-210446C7CF62}" type="presOf" srcId="{F688691E-A82A-4A70-A7B2-8AEA2AFD9DFD}" destId="{CED11E45-7102-4C39-8E5C-A519C1431D5A}" srcOrd="0" destOrd="0" presId="urn:microsoft.com/office/officeart/2005/8/layout/cycle1"/>
    <dgm:cxn modelId="{DB6793AA-FFD7-4CA9-BD9A-3159CAA72C2B}" type="presOf" srcId="{5F0C5CAD-C9CD-40A0-808E-DA35F80619C2}" destId="{D03AD2BB-B56C-41BB-8BCB-D969E5D41C50}" srcOrd="0" destOrd="0" presId="urn:microsoft.com/office/officeart/2005/8/layout/cycle1"/>
    <dgm:cxn modelId="{F4D37E80-FCF5-4C06-BB3E-2AE3363A7547}" srcId="{9CEE4C1F-5B07-48AD-B738-66E68456EC2B}" destId="{F688691E-A82A-4A70-A7B2-8AEA2AFD9DFD}" srcOrd="1" destOrd="0" parTransId="{CEF0DE48-8E29-4E69-9033-8AC8EE28C557}" sibTransId="{B07F84F0-4D55-483B-B994-04433A25FF77}"/>
    <dgm:cxn modelId="{6F7F2F84-8A74-4056-AFDF-D84CF096FF29}" srcId="{9CEE4C1F-5B07-48AD-B738-66E68456EC2B}" destId="{0BB39266-B0B7-4EEB-968E-133924F92B3E}" srcOrd="3" destOrd="0" parTransId="{124D22AF-313E-4307-ABD8-18AB2C30713F}" sibTransId="{4B01CCA1-F5C3-4D98-9B71-41ACC6C27C98}"/>
    <dgm:cxn modelId="{AB61CD8F-0BEF-40E9-863F-1A9475AB7E19}" srcId="{9CEE4C1F-5B07-48AD-B738-66E68456EC2B}" destId="{8D494437-0B5B-4AAD-B972-5FF0B2CC6041}" srcOrd="2" destOrd="0" parTransId="{8D2F3AE2-FC8C-4C24-9225-BA856D1684BE}" sibTransId="{5F0C5CAD-C9CD-40A0-808E-DA35F80619C2}"/>
    <dgm:cxn modelId="{DE73CDC3-217E-4945-B38C-D1E9DE5A3F71}" type="presOf" srcId="{DB98E681-5CE4-4388-987C-3AB8730A742F}" destId="{DFF18B4E-246B-43EF-BE7E-7CAD0D482C44}" srcOrd="0" destOrd="0" presId="urn:microsoft.com/office/officeart/2005/8/layout/cycle1"/>
    <dgm:cxn modelId="{64AF2FBC-55A4-41BE-8AEE-B40EEFE59D6C}" type="presOf" srcId="{B07F84F0-4D55-483B-B994-04433A25FF77}" destId="{5B23CEEF-958F-4C42-8868-925729B68A2C}" srcOrd="0" destOrd="0" presId="urn:microsoft.com/office/officeart/2005/8/layout/cycle1"/>
    <dgm:cxn modelId="{33C8B4DC-7213-4791-8C41-91F42C9164AD}" type="presOf" srcId="{8D494437-0B5B-4AAD-B972-5FF0B2CC6041}" destId="{47D9C2D2-E997-44CE-AEF4-7FA59B344EC2}" srcOrd="0" destOrd="0" presId="urn:microsoft.com/office/officeart/2005/8/layout/cycle1"/>
    <dgm:cxn modelId="{A4618A44-FB2F-488D-B4C3-970AFE751608}" type="presParOf" srcId="{017C4033-3CA5-4D53-A0A4-94D6CFE7254B}" destId="{8065BD40-776E-464F-A85F-ABC346D7576B}" srcOrd="0" destOrd="0" presId="urn:microsoft.com/office/officeart/2005/8/layout/cycle1"/>
    <dgm:cxn modelId="{AC91BCEA-ED0D-4BF3-B372-74724E4729C9}" type="presParOf" srcId="{017C4033-3CA5-4D53-A0A4-94D6CFE7254B}" destId="{DFF18B4E-246B-43EF-BE7E-7CAD0D482C44}" srcOrd="1" destOrd="0" presId="urn:microsoft.com/office/officeart/2005/8/layout/cycle1"/>
    <dgm:cxn modelId="{B245E6FE-B1ED-4887-A7DE-CEF5E528F33B}" type="presParOf" srcId="{017C4033-3CA5-4D53-A0A4-94D6CFE7254B}" destId="{06539FA1-40DF-4280-B185-067ABD8DB81C}" srcOrd="2" destOrd="0" presId="urn:microsoft.com/office/officeart/2005/8/layout/cycle1"/>
    <dgm:cxn modelId="{FF0E5956-5CDD-40C8-B0E5-1F59373F7577}" type="presParOf" srcId="{017C4033-3CA5-4D53-A0A4-94D6CFE7254B}" destId="{9CE8D2E9-44CC-4A26-BC1D-58D8C09673C3}" srcOrd="3" destOrd="0" presId="urn:microsoft.com/office/officeart/2005/8/layout/cycle1"/>
    <dgm:cxn modelId="{C6A73DDB-3A7C-49F8-B5EF-887AC5F7F03D}" type="presParOf" srcId="{017C4033-3CA5-4D53-A0A4-94D6CFE7254B}" destId="{CED11E45-7102-4C39-8E5C-A519C1431D5A}" srcOrd="4" destOrd="0" presId="urn:microsoft.com/office/officeart/2005/8/layout/cycle1"/>
    <dgm:cxn modelId="{C826393F-DEA3-4908-BF7C-BCBC22A1A674}" type="presParOf" srcId="{017C4033-3CA5-4D53-A0A4-94D6CFE7254B}" destId="{5B23CEEF-958F-4C42-8868-925729B68A2C}" srcOrd="5" destOrd="0" presId="urn:microsoft.com/office/officeart/2005/8/layout/cycle1"/>
    <dgm:cxn modelId="{4ECCDCE4-7B41-4111-8032-A9D8E8D095FA}" type="presParOf" srcId="{017C4033-3CA5-4D53-A0A4-94D6CFE7254B}" destId="{4223AF1B-9292-46D3-819A-CDBB5C5E7361}" srcOrd="6" destOrd="0" presId="urn:microsoft.com/office/officeart/2005/8/layout/cycle1"/>
    <dgm:cxn modelId="{52E093D9-A82D-40ED-A6D5-6A7E5AFBCB58}" type="presParOf" srcId="{017C4033-3CA5-4D53-A0A4-94D6CFE7254B}" destId="{47D9C2D2-E997-44CE-AEF4-7FA59B344EC2}" srcOrd="7" destOrd="0" presId="urn:microsoft.com/office/officeart/2005/8/layout/cycle1"/>
    <dgm:cxn modelId="{52024ECD-9732-4A00-AF1B-1E1B6F064F9B}" type="presParOf" srcId="{017C4033-3CA5-4D53-A0A4-94D6CFE7254B}" destId="{D03AD2BB-B56C-41BB-8BCB-D969E5D41C50}" srcOrd="8" destOrd="0" presId="urn:microsoft.com/office/officeart/2005/8/layout/cycle1"/>
    <dgm:cxn modelId="{8ADA48EA-DEDE-469F-BCAC-4746E3BB1124}" type="presParOf" srcId="{017C4033-3CA5-4D53-A0A4-94D6CFE7254B}" destId="{6BA23260-00FB-4BB4-B0DE-A1AA3577A17A}" srcOrd="9" destOrd="0" presId="urn:microsoft.com/office/officeart/2005/8/layout/cycle1"/>
    <dgm:cxn modelId="{9978C109-9229-4815-9D0C-1802D3950A16}" type="presParOf" srcId="{017C4033-3CA5-4D53-A0A4-94D6CFE7254B}" destId="{56F79866-9B9C-42DA-8073-C2184D7842DF}" srcOrd="10" destOrd="0" presId="urn:microsoft.com/office/officeart/2005/8/layout/cycle1"/>
    <dgm:cxn modelId="{10CAD7C5-893F-4324-9FD6-EDD57B1FABF4}" type="presParOf" srcId="{017C4033-3CA5-4D53-A0A4-94D6CFE7254B}" destId="{A900FAA3-4057-40E3-A257-75B6D93A2408}" srcOrd="11" destOrd="0" presId="urn:microsoft.com/office/officeart/2005/8/layout/cycle1"/>
    <dgm:cxn modelId="{B1E48F66-AEF7-4524-8CD0-E2372FF48B59}" type="presParOf" srcId="{017C4033-3CA5-4D53-A0A4-94D6CFE7254B}" destId="{5D3EE85B-FEBD-4B88-B0C7-66B98A792981}" srcOrd="12" destOrd="0" presId="urn:microsoft.com/office/officeart/2005/8/layout/cycle1"/>
    <dgm:cxn modelId="{65387B76-F3AB-4A84-82FF-04764572C01A}" type="presParOf" srcId="{017C4033-3CA5-4D53-A0A4-94D6CFE7254B}" destId="{FFECEBCE-CC95-4908-9E9D-1C3BD17C3025}" srcOrd="13" destOrd="0" presId="urn:microsoft.com/office/officeart/2005/8/layout/cycle1"/>
    <dgm:cxn modelId="{DD2C723B-5ADE-477F-899E-555CC0BBB786}" type="presParOf" srcId="{017C4033-3CA5-4D53-A0A4-94D6CFE7254B}" destId="{E94B2439-4F0F-4735-8FA8-F60E718AB321}" srcOrd="14" destOrd="0" presId="urn:microsoft.com/office/officeart/2005/8/layout/cycle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4E1BC3-B76E-4125-826A-2DE68121F6AF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D98CE571-03D3-426E-8DCF-4B23E5AF404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rPr>
            <a:t>Виды </a:t>
          </a:r>
          <a:b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rPr>
          </a:b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rPr>
            <a:t>делинквентного</a:t>
          </a:r>
          <a:b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rPr>
          </a:b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rPr>
            <a:t>поведения</a:t>
          </a:r>
        </a:p>
      </dgm:t>
    </dgm:pt>
    <dgm:pt modelId="{24452F7E-B6B1-4DCD-B374-F891F3C8613C}" type="parTrans" cxnId="{24D5566E-29A7-4FD4-A03B-5A4C4FBCEDBD}">
      <dgm:prSet/>
      <dgm:spPr/>
      <dgm:t>
        <a:bodyPr/>
        <a:lstStyle/>
        <a:p>
          <a:endParaRPr lang="ru-RU"/>
        </a:p>
      </dgm:t>
    </dgm:pt>
    <dgm:pt modelId="{E800DBCE-ADCE-4C38-B75B-2766D8F016EA}" type="sibTrans" cxnId="{24D5566E-29A7-4FD4-A03B-5A4C4FBCEDBD}">
      <dgm:prSet/>
      <dgm:spPr/>
      <dgm:t>
        <a:bodyPr/>
        <a:lstStyle/>
        <a:p>
          <a:endParaRPr lang="ru-RU"/>
        </a:p>
      </dgm:t>
    </dgm:pt>
    <dgm:pt modelId="{261FB308-E23D-4A55-A339-D8C2B2E0829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rPr>
            <a:t>Наркомания</a:t>
          </a:r>
        </a:p>
      </dgm:t>
    </dgm:pt>
    <dgm:pt modelId="{7C2EB0EA-6833-420D-9778-0ACDB5A292CF}" type="parTrans" cxnId="{316A567F-29A2-4A3E-8B68-90567B650203}">
      <dgm:prSet/>
      <dgm:spPr/>
      <dgm:t>
        <a:bodyPr/>
        <a:lstStyle/>
        <a:p>
          <a:endParaRPr lang="ru-RU"/>
        </a:p>
      </dgm:t>
    </dgm:pt>
    <dgm:pt modelId="{303DA2AD-3A96-4B6D-8CDF-ED828E5ABA07}" type="sibTrans" cxnId="{316A567F-29A2-4A3E-8B68-90567B650203}">
      <dgm:prSet/>
      <dgm:spPr/>
      <dgm:t>
        <a:bodyPr/>
        <a:lstStyle/>
        <a:p>
          <a:endParaRPr lang="ru-RU"/>
        </a:p>
      </dgm:t>
    </dgm:pt>
    <dgm:pt modelId="{FFD83EB0-5080-4BCF-93F6-0621F6B59B0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rPr>
            <a:t>Изнасилования</a:t>
          </a:r>
        </a:p>
      </dgm:t>
    </dgm:pt>
    <dgm:pt modelId="{B2DBDDFE-68D8-4C5A-A1F7-241A373FA7FF}" type="parTrans" cxnId="{B7BC15B1-3D07-4B90-ABB1-E1574D6EE331}">
      <dgm:prSet/>
      <dgm:spPr/>
      <dgm:t>
        <a:bodyPr/>
        <a:lstStyle/>
        <a:p>
          <a:endParaRPr lang="ru-RU"/>
        </a:p>
      </dgm:t>
    </dgm:pt>
    <dgm:pt modelId="{DF2AA07F-AE25-4D4B-8E18-354BD7AFB91E}" type="sibTrans" cxnId="{B7BC15B1-3D07-4B90-ABB1-E1574D6EE331}">
      <dgm:prSet/>
      <dgm:spPr/>
      <dgm:t>
        <a:bodyPr/>
        <a:lstStyle/>
        <a:p>
          <a:endParaRPr lang="ru-RU"/>
        </a:p>
      </dgm:t>
    </dgm:pt>
    <dgm:pt modelId="{EDAEDA48-0C55-45CF-964C-DC33EAE2E9F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rPr>
            <a:t>Право-</a:t>
          </a:r>
          <a:b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rPr>
          </a:b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rPr>
            <a:t>нарушения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/>
              </a:outerShdw>
            </a:effectLst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/>
              </a:outerShdw>
            </a:effectLst>
            <a:latin typeface="Garamond" pitchFamily="18" charset="0"/>
          </a:endParaRPr>
        </a:p>
      </dgm:t>
    </dgm:pt>
    <dgm:pt modelId="{878FE942-72ED-412F-8E54-D1BA145230FC}" type="parTrans" cxnId="{79572639-7FDB-4A65-9222-ECE0763C07D2}">
      <dgm:prSet/>
      <dgm:spPr/>
      <dgm:t>
        <a:bodyPr/>
        <a:lstStyle/>
        <a:p>
          <a:endParaRPr lang="ru-RU"/>
        </a:p>
      </dgm:t>
    </dgm:pt>
    <dgm:pt modelId="{2BA249DF-FD2E-4726-AF2F-D55BEB337AE4}" type="sibTrans" cxnId="{79572639-7FDB-4A65-9222-ECE0763C07D2}">
      <dgm:prSet/>
      <dgm:spPr/>
      <dgm:t>
        <a:bodyPr/>
        <a:lstStyle/>
        <a:p>
          <a:endParaRPr lang="ru-RU"/>
        </a:p>
      </dgm:t>
    </dgm:pt>
    <dgm:pt modelId="{29DBC87C-4EB7-4D56-88EA-02750C37971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rPr>
            <a:t>Вандализм</a:t>
          </a:r>
          <a:b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rPr>
          </a:b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/>
              </a:outerShdw>
            </a:effectLst>
            <a:latin typeface="Garamond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/>
              </a:outerShdw>
            </a:effectLst>
            <a:latin typeface="Garamond" pitchFamily="18" charset="0"/>
          </a:endParaRPr>
        </a:p>
      </dgm:t>
    </dgm:pt>
    <dgm:pt modelId="{E90A5595-15E5-42A9-BF7B-0F41FE810EC0}" type="parTrans" cxnId="{6717F8A6-779A-4419-82D2-8E414CDC4155}">
      <dgm:prSet/>
      <dgm:spPr/>
      <dgm:t>
        <a:bodyPr/>
        <a:lstStyle/>
        <a:p>
          <a:endParaRPr lang="ru-RU"/>
        </a:p>
      </dgm:t>
    </dgm:pt>
    <dgm:pt modelId="{831506B3-3F1D-4237-B544-BF996677A480}" type="sibTrans" cxnId="{6717F8A6-779A-4419-82D2-8E414CDC4155}">
      <dgm:prSet/>
      <dgm:spPr/>
      <dgm:t>
        <a:bodyPr/>
        <a:lstStyle/>
        <a:p>
          <a:endParaRPr lang="ru-RU"/>
        </a:p>
      </dgm:t>
    </dgm:pt>
    <dgm:pt modelId="{19E7C17B-3AC5-46A9-B4F7-1D2610B587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rPr>
            <a:t>Осквернение собственности</a:t>
          </a:r>
        </a:p>
      </dgm:t>
    </dgm:pt>
    <dgm:pt modelId="{AFC53B52-AC1A-4A39-BE0C-002ED4FE8FB3}" type="parTrans" cxnId="{F606239B-A7EF-40B6-BABB-5E8CA91A8400}">
      <dgm:prSet/>
      <dgm:spPr/>
      <dgm:t>
        <a:bodyPr/>
        <a:lstStyle/>
        <a:p>
          <a:endParaRPr lang="ru-RU"/>
        </a:p>
      </dgm:t>
    </dgm:pt>
    <dgm:pt modelId="{8BF6FD6E-1ED9-4209-8904-F0C0DF45C0F5}" type="sibTrans" cxnId="{F606239B-A7EF-40B6-BABB-5E8CA91A8400}">
      <dgm:prSet/>
      <dgm:spPr/>
      <dgm:t>
        <a:bodyPr/>
        <a:lstStyle/>
        <a:p>
          <a:endParaRPr lang="ru-RU"/>
        </a:p>
      </dgm:t>
    </dgm:pt>
    <dgm:pt modelId="{F3852659-EDDC-4DEE-A7CB-90406A1B1651}" type="pres">
      <dgm:prSet presAssocID="{AF4E1BC3-B76E-4125-826A-2DE68121F6A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B392BBC-7182-4336-9DA4-327EDC4EAE90}" type="pres">
      <dgm:prSet presAssocID="{D98CE571-03D3-426E-8DCF-4B23E5AF4040}" presName="centerShape" presStyleLbl="node0" presStyleIdx="0" presStyleCnt="1" custScaleX="154236" custScaleY="147286"/>
      <dgm:spPr/>
      <dgm:t>
        <a:bodyPr/>
        <a:lstStyle/>
        <a:p>
          <a:endParaRPr lang="ru-RU"/>
        </a:p>
      </dgm:t>
    </dgm:pt>
    <dgm:pt modelId="{25A9E4D2-7706-47C2-8038-CBA5581E1F5B}" type="pres">
      <dgm:prSet presAssocID="{7C2EB0EA-6833-420D-9778-0ACDB5A292CF}" presName="Name9" presStyleLbl="parChTrans1D2" presStyleIdx="0" presStyleCnt="5"/>
      <dgm:spPr/>
      <dgm:t>
        <a:bodyPr/>
        <a:lstStyle/>
        <a:p>
          <a:endParaRPr lang="ru-RU"/>
        </a:p>
      </dgm:t>
    </dgm:pt>
    <dgm:pt modelId="{C4172631-A346-4ED5-8B87-A325003CAB51}" type="pres">
      <dgm:prSet presAssocID="{7C2EB0EA-6833-420D-9778-0ACDB5A292CF}" presName="connTx" presStyleLbl="parChTrans1D2" presStyleIdx="0" presStyleCnt="5"/>
      <dgm:spPr/>
      <dgm:t>
        <a:bodyPr/>
        <a:lstStyle/>
        <a:p>
          <a:endParaRPr lang="ru-RU"/>
        </a:p>
      </dgm:t>
    </dgm:pt>
    <dgm:pt modelId="{CA1F0D2D-1C84-4273-A684-67D855F3288A}" type="pres">
      <dgm:prSet presAssocID="{261FB308-E23D-4A55-A339-D8C2B2E0829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EEE49-4935-44AA-8624-762CB626493D}" type="pres">
      <dgm:prSet presAssocID="{B2DBDDFE-68D8-4C5A-A1F7-241A373FA7FF}" presName="Name9" presStyleLbl="parChTrans1D2" presStyleIdx="1" presStyleCnt="5"/>
      <dgm:spPr/>
      <dgm:t>
        <a:bodyPr/>
        <a:lstStyle/>
        <a:p>
          <a:endParaRPr lang="ru-RU"/>
        </a:p>
      </dgm:t>
    </dgm:pt>
    <dgm:pt modelId="{2997E563-94B2-4521-9A01-AF8301F31F58}" type="pres">
      <dgm:prSet presAssocID="{B2DBDDFE-68D8-4C5A-A1F7-241A373FA7FF}" presName="connTx" presStyleLbl="parChTrans1D2" presStyleIdx="1" presStyleCnt="5"/>
      <dgm:spPr/>
      <dgm:t>
        <a:bodyPr/>
        <a:lstStyle/>
        <a:p>
          <a:endParaRPr lang="ru-RU"/>
        </a:p>
      </dgm:t>
    </dgm:pt>
    <dgm:pt modelId="{4939556B-0559-45EF-821D-3E3E7EAFC2FD}" type="pres">
      <dgm:prSet presAssocID="{FFD83EB0-5080-4BCF-93F6-0621F6B59B06}" presName="node" presStyleLbl="node1" presStyleIdx="1" presStyleCnt="5" custScaleX="127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55F45-71FA-4026-BFF4-A9C2AD76930B}" type="pres">
      <dgm:prSet presAssocID="{878FE942-72ED-412F-8E54-D1BA145230FC}" presName="Name9" presStyleLbl="parChTrans1D2" presStyleIdx="2" presStyleCnt="5"/>
      <dgm:spPr/>
      <dgm:t>
        <a:bodyPr/>
        <a:lstStyle/>
        <a:p>
          <a:endParaRPr lang="ru-RU"/>
        </a:p>
      </dgm:t>
    </dgm:pt>
    <dgm:pt modelId="{204C9461-717E-404D-AD0A-F6738D0DD7FD}" type="pres">
      <dgm:prSet presAssocID="{878FE942-72ED-412F-8E54-D1BA145230FC}" presName="connTx" presStyleLbl="parChTrans1D2" presStyleIdx="2" presStyleCnt="5"/>
      <dgm:spPr/>
      <dgm:t>
        <a:bodyPr/>
        <a:lstStyle/>
        <a:p>
          <a:endParaRPr lang="ru-RU"/>
        </a:p>
      </dgm:t>
    </dgm:pt>
    <dgm:pt modelId="{A028956E-8C1C-4B90-8346-3D94568C3CDA}" type="pres">
      <dgm:prSet presAssocID="{EDAEDA48-0C55-45CF-964C-DC33EAE2E9F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34B67-5F62-4E4E-BE82-F02D18229220}" type="pres">
      <dgm:prSet presAssocID="{E90A5595-15E5-42A9-BF7B-0F41FE810EC0}" presName="Name9" presStyleLbl="parChTrans1D2" presStyleIdx="3" presStyleCnt="5"/>
      <dgm:spPr/>
      <dgm:t>
        <a:bodyPr/>
        <a:lstStyle/>
        <a:p>
          <a:endParaRPr lang="ru-RU"/>
        </a:p>
      </dgm:t>
    </dgm:pt>
    <dgm:pt modelId="{5B65D81D-5B7C-43D5-9E90-A04A9D188F4A}" type="pres">
      <dgm:prSet presAssocID="{E90A5595-15E5-42A9-BF7B-0F41FE810EC0}" presName="connTx" presStyleLbl="parChTrans1D2" presStyleIdx="3" presStyleCnt="5"/>
      <dgm:spPr/>
      <dgm:t>
        <a:bodyPr/>
        <a:lstStyle/>
        <a:p>
          <a:endParaRPr lang="ru-RU"/>
        </a:p>
      </dgm:t>
    </dgm:pt>
    <dgm:pt modelId="{4881646B-9DE8-4519-B9FB-9E788E835E4F}" type="pres">
      <dgm:prSet presAssocID="{29DBC87C-4EB7-4D56-88EA-02750C37971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AD158-9333-48EB-9B8B-10FC888E218B}" type="pres">
      <dgm:prSet presAssocID="{AFC53B52-AC1A-4A39-BE0C-002ED4FE8FB3}" presName="Name9" presStyleLbl="parChTrans1D2" presStyleIdx="4" presStyleCnt="5"/>
      <dgm:spPr/>
      <dgm:t>
        <a:bodyPr/>
        <a:lstStyle/>
        <a:p>
          <a:endParaRPr lang="ru-RU"/>
        </a:p>
      </dgm:t>
    </dgm:pt>
    <dgm:pt modelId="{1DFDEC9F-91FE-4D59-9987-596F658AC060}" type="pres">
      <dgm:prSet presAssocID="{AFC53B52-AC1A-4A39-BE0C-002ED4FE8FB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9955835F-CBBB-4C13-9FD8-18768D85CFD5}" type="pres">
      <dgm:prSet presAssocID="{19E7C17B-3AC5-46A9-B4F7-1D2610B58773}" presName="node" presStyleLbl="node1" presStyleIdx="4" presStyleCnt="5" custScaleX="125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6A567F-29A2-4A3E-8B68-90567B650203}" srcId="{D98CE571-03D3-426E-8DCF-4B23E5AF4040}" destId="{261FB308-E23D-4A55-A339-D8C2B2E0829E}" srcOrd="0" destOrd="0" parTransId="{7C2EB0EA-6833-420D-9778-0ACDB5A292CF}" sibTransId="{303DA2AD-3A96-4B6D-8CDF-ED828E5ABA07}"/>
    <dgm:cxn modelId="{644F99FD-6384-41B9-B08F-E0C7D8D0ECF2}" type="presOf" srcId="{261FB308-E23D-4A55-A339-D8C2B2E0829E}" destId="{CA1F0D2D-1C84-4273-A684-67D855F3288A}" srcOrd="0" destOrd="0" presId="urn:microsoft.com/office/officeart/2005/8/layout/radial1"/>
    <dgm:cxn modelId="{CB754FD8-4153-4E99-9C97-FC99DBCF1C3B}" type="presOf" srcId="{878FE942-72ED-412F-8E54-D1BA145230FC}" destId="{66155F45-71FA-4026-BFF4-A9C2AD76930B}" srcOrd="0" destOrd="0" presId="urn:microsoft.com/office/officeart/2005/8/layout/radial1"/>
    <dgm:cxn modelId="{F606239B-A7EF-40B6-BABB-5E8CA91A8400}" srcId="{D98CE571-03D3-426E-8DCF-4B23E5AF4040}" destId="{19E7C17B-3AC5-46A9-B4F7-1D2610B58773}" srcOrd="4" destOrd="0" parTransId="{AFC53B52-AC1A-4A39-BE0C-002ED4FE8FB3}" sibTransId="{8BF6FD6E-1ED9-4209-8904-F0C0DF45C0F5}"/>
    <dgm:cxn modelId="{B20D388E-297A-43EA-8D56-E4C083A3F109}" type="presOf" srcId="{EDAEDA48-0C55-45CF-964C-DC33EAE2E9F7}" destId="{A028956E-8C1C-4B90-8346-3D94568C3CDA}" srcOrd="0" destOrd="0" presId="urn:microsoft.com/office/officeart/2005/8/layout/radial1"/>
    <dgm:cxn modelId="{8130F8BD-1801-4E88-A26C-5E084E08B089}" type="presOf" srcId="{D98CE571-03D3-426E-8DCF-4B23E5AF4040}" destId="{EB392BBC-7182-4336-9DA4-327EDC4EAE90}" srcOrd="0" destOrd="0" presId="urn:microsoft.com/office/officeart/2005/8/layout/radial1"/>
    <dgm:cxn modelId="{BCFD321F-A845-4356-A04C-9E654B10A0C7}" type="presOf" srcId="{19E7C17B-3AC5-46A9-B4F7-1D2610B58773}" destId="{9955835F-CBBB-4C13-9FD8-18768D85CFD5}" srcOrd="0" destOrd="0" presId="urn:microsoft.com/office/officeart/2005/8/layout/radial1"/>
    <dgm:cxn modelId="{B7BC15B1-3D07-4B90-ABB1-E1574D6EE331}" srcId="{D98CE571-03D3-426E-8DCF-4B23E5AF4040}" destId="{FFD83EB0-5080-4BCF-93F6-0621F6B59B06}" srcOrd="1" destOrd="0" parTransId="{B2DBDDFE-68D8-4C5A-A1F7-241A373FA7FF}" sibTransId="{DF2AA07F-AE25-4D4B-8E18-354BD7AFB91E}"/>
    <dgm:cxn modelId="{F062E534-9C7A-409A-BA4A-58730E232520}" type="presOf" srcId="{29DBC87C-4EB7-4D56-88EA-02750C37971F}" destId="{4881646B-9DE8-4519-B9FB-9E788E835E4F}" srcOrd="0" destOrd="0" presId="urn:microsoft.com/office/officeart/2005/8/layout/radial1"/>
    <dgm:cxn modelId="{A173E85D-0128-464E-ADB2-0ED5A1536DD8}" type="presOf" srcId="{AFC53B52-AC1A-4A39-BE0C-002ED4FE8FB3}" destId="{E8AAD158-9333-48EB-9B8B-10FC888E218B}" srcOrd="0" destOrd="0" presId="urn:microsoft.com/office/officeart/2005/8/layout/radial1"/>
    <dgm:cxn modelId="{025908B8-DF27-43E4-8C79-88C00C949C65}" type="presOf" srcId="{B2DBDDFE-68D8-4C5A-A1F7-241A373FA7FF}" destId="{B65EEE49-4935-44AA-8624-762CB626493D}" srcOrd="0" destOrd="0" presId="urn:microsoft.com/office/officeart/2005/8/layout/radial1"/>
    <dgm:cxn modelId="{4B263EC2-59D1-48E7-8504-2E51F4133203}" type="presOf" srcId="{E90A5595-15E5-42A9-BF7B-0F41FE810EC0}" destId="{8CB34B67-5F62-4E4E-BE82-F02D18229220}" srcOrd="0" destOrd="0" presId="urn:microsoft.com/office/officeart/2005/8/layout/radial1"/>
    <dgm:cxn modelId="{24D5566E-29A7-4FD4-A03B-5A4C4FBCEDBD}" srcId="{AF4E1BC3-B76E-4125-826A-2DE68121F6AF}" destId="{D98CE571-03D3-426E-8DCF-4B23E5AF4040}" srcOrd="0" destOrd="0" parTransId="{24452F7E-B6B1-4DCD-B374-F891F3C8613C}" sibTransId="{E800DBCE-ADCE-4C38-B75B-2766D8F016EA}"/>
    <dgm:cxn modelId="{79572639-7FDB-4A65-9222-ECE0763C07D2}" srcId="{D98CE571-03D3-426E-8DCF-4B23E5AF4040}" destId="{EDAEDA48-0C55-45CF-964C-DC33EAE2E9F7}" srcOrd="2" destOrd="0" parTransId="{878FE942-72ED-412F-8E54-D1BA145230FC}" sibTransId="{2BA249DF-FD2E-4726-AF2F-D55BEB337AE4}"/>
    <dgm:cxn modelId="{E9DDD055-D05F-4508-BCA3-7126AD67502B}" type="presOf" srcId="{B2DBDDFE-68D8-4C5A-A1F7-241A373FA7FF}" destId="{2997E563-94B2-4521-9A01-AF8301F31F58}" srcOrd="1" destOrd="0" presId="urn:microsoft.com/office/officeart/2005/8/layout/radial1"/>
    <dgm:cxn modelId="{8FF1F617-5994-4514-9A21-5E2CDED1E5D8}" type="presOf" srcId="{FFD83EB0-5080-4BCF-93F6-0621F6B59B06}" destId="{4939556B-0559-45EF-821D-3E3E7EAFC2FD}" srcOrd="0" destOrd="0" presId="urn:microsoft.com/office/officeart/2005/8/layout/radial1"/>
    <dgm:cxn modelId="{55E2D6C6-67E1-4D25-9F71-EF2B8FCED69B}" type="presOf" srcId="{E90A5595-15E5-42A9-BF7B-0F41FE810EC0}" destId="{5B65D81D-5B7C-43D5-9E90-A04A9D188F4A}" srcOrd="1" destOrd="0" presId="urn:microsoft.com/office/officeart/2005/8/layout/radial1"/>
    <dgm:cxn modelId="{38021106-8879-4E9A-BD74-4CC994EFB124}" type="presOf" srcId="{AFC53B52-AC1A-4A39-BE0C-002ED4FE8FB3}" destId="{1DFDEC9F-91FE-4D59-9987-596F658AC060}" srcOrd="1" destOrd="0" presId="urn:microsoft.com/office/officeart/2005/8/layout/radial1"/>
    <dgm:cxn modelId="{DA07F958-6CE2-40C6-B401-3C54B09F3956}" type="presOf" srcId="{AF4E1BC3-B76E-4125-826A-2DE68121F6AF}" destId="{F3852659-EDDC-4DEE-A7CB-90406A1B1651}" srcOrd="0" destOrd="0" presId="urn:microsoft.com/office/officeart/2005/8/layout/radial1"/>
    <dgm:cxn modelId="{E07B12E0-869C-4841-8844-4D2BAB4A8E95}" type="presOf" srcId="{878FE942-72ED-412F-8E54-D1BA145230FC}" destId="{204C9461-717E-404D-AD0A-F6738D0DD7FD}" srcOrd="1" destOrd="0" presId="urn:microsoft.com/office/officeart/2005/8/layout/radial1"/>
    <dgm:cxn modelId="{6E0058A0-1534-4023-A121-F2FA3439A137}" type="presOf" srcId="{7C2EB0EA-6833-420D-9778-0ACDB5A292CF}" destId="{25A9E4D2-7706-47C2-8038-CBA5581E1F5B}" srcOrd="0" destOrd="0" presId="urn:microsoft.com/office/officeart/2005/8/layout/radial1"/>
    <dgm:cxn modelId="{6717F8A6-779A-4419-82D2-8E414CDC4155}" srcId="{D98CE571-03D3-426E-8DCF-4B23E5AF4040}" destId="{29DBC87C-4EB7-4D56-88EA-02750C37971F}" srcOrd="3" destOrd="0" parTransId="{E90A5595-15E5-42A9-BF7B-0F41FE810EC0}" sibTransId="{831506B3-3F1D-4237-B544-BF996677A480}"/>
    <dgm:cxn modelId="{34FEEADD-9552-42D2-8B31-F37A71AD6C53}" type="presOf" srcId="{7C2EB0EA-6833-420D-9778-0ACDB5A292CF}" destId="{C4172631-A346-4ED5-8B87-A325003CAB51}" srcOrd="1" destOrd="0" presId="urn:microsoft.com/office/officeart/2005/8/layout/radial1"/>
    <dgm:cxn modelId="{E251F80A-D565-4B36-BDEF-90EF7D834E7E}" type="presParOf" srcId="{F3852659-EDDC-4DEE-A7CB-90406A1B1651}" destId="{EB392BBC-7182-4336-9DA4-327EDC4EAE90}" srcOrd="0" destOrd="0" presId="urn:microsoft.com/office/officeart/2005/8/layout/radial1"/>
    <dgm:cxn modelId="{6D345CFD-61B8-4F73-B7F5-74358D020945}" type="presParOf" srcId="{F3852659-EDDC-4DEE-A7CB-90406A1B1651}" destId="{25A9E4D2-7706-47C2-8038-CBA5581E1F5B}" srcOrd="1" destOrd="0" presId="urn:microsoft.com/office/officeart/2005/8/layout/radial1"/>
    <dgm:cxn modelId="{E67F1107-8666-440F-8D57-315471163E16}" type="presParOf" srcId="{25A9E4D2-7706-47C2-8038-CBA5581E1F5B}" destId="{C4172631-A346-4ED5-8B87-A325003CAB51}" srcOrd="0" destOrd="0" presId="urn:microsoft.com/office/officeart/2005/8/layout/radial1"/>
    <dgm:cxn modelId="{63E2712F-ECAE-4068-A265-6349EDD78BA1}" type="presParOf" srcId="{F3852659-EDDC-4DEE-A7CB-90406A1B1651}" destId="{CA1F0D2D-1C84-4273-A684-67D855F3288A}" srcOrd="2" destOrd="0" presId="urn:microsoft.com/office/officeart/2005/8/layout/radial1"/>
    <dgm:cxn modelId="{262A0380-9342-4155-A873-40B00C258FAA}" type="presParOf" srcId="{F3852659-EDDC-4DEE-A7CB-90406A1B1651}" destId="{B65EEE49-4935-44AA-8624-762CB626493D}" srcOrd="3" destOrd="0" presId="urn:microsoft.com/office/officeart/2005/8/layout/radial1"/>
    <dgm:cxn modelId="{1BA335A6-BB52-4634-8835-5AD898370F82}" type="presParOf" srcId="{B65EEE49-4935-44AA-8624-762CB626493D}" destId="{2997E563-94B2-4521-9A01-AF8301F31F58}" srcOrd="0" destOrd="0" presId="urn:microsoft.com/office/officeart/2005/8/layout/radial1"/>
    <dgm:cxn modelId="{8FF4D8A2-2CCE-4056-9833-9AD15252ADB8}" type="presParOf" srcId="{F3852659-EDDC-4DEE-A7CB-90406A1B1651}" destId="{4939556B-0559-45EF-821D-3E3E7EAFC2FD}" srcOrd="4" destOrd="0" presId="urn:microsoft.com/office/officeart/2005/8/layout/radial1"/>
    <dgm:cxn modelId="{D23541D8-7345-4F8B-9ABB-6F868CCDDE1B}" type="presParOf" srcId="{F3852659-EDDC-4DEE-A7CB-90406A1B1651}" destId="{66155F45-71FA-4026-BFF4-A9C2AD76930B}" srcOrd="5" destOrd="0" presId="urn:microsoft.com/office/officeart/2005/8/layout/radial1"/>
    <dgm:cxn modelId="{4604560A-7847-4F1E-84A3-A8F8E9F64EFD}" type="presParOf" srcId="{66155F45-71FA-4026-BFF4-A9C2AD76930B}" destId="{204C9461-717E-404D-AD0A-F6738D0DD7FD}" srcOrd="0" destOrd="0" presId="urn:microsoft.com/office/officeart/2005/8/layout/radial1"/>
    <dgm:cxn modelId="{853F2499-FEBB-4719-A4E7-5359C63C0961}" type="presParOf" srcId="{F3852659-EDDC-4DEE-A7CB-90406A1B1651}" destId="{A028956E-8C1C-4B90-8346-3D94568C3CDA}" srcOrd="6" destOrd="0" presId="urn:microsoft.com/office/officeart/2005/8/layout/radial1"/>
    <dgm:cxn modelId="{870F96A8-A802-4294-9BF9-FBDAEF2F855A}" type="presParOf" srcId="{F3852659-EDDC-4DEE-A7CB-90406A1B1651}" destId="{8CB34B67-5F62-4E4E-BE82-F02D18229220}" srcOrd="7" destOrd="0" presId="urn:microsoft.com/office/officeart/2005/8/layout/radial1"/>
    <dgm:cxn modelId="{A43D1641-2864-4A84-A892-F02E604C2477}" type="presParOf" srcId="{8CB34B67-5F62-4E4E-BE82-F02D18229220}" destId="{5B65D81D-5B7C-43D5-9E90-A04A9D188F4A}" srcOrd="0" destOrd="0" presId="urn:microsoft.com/office/officeart/2005/8/layout/radial1"/>
    <dgm:cxn modelId="{A5415146-DC33-4D28-B2E3-776FCC2946DF}" type="presParOf" srcId="{F3852659-EDDC-4DEE-A7CB-90406A1B1651}" destId="{4881646B-9DE8-4519-B9FB-9E788E835E4F}" srcOrd="8" destOrd="0" presId="urn:microsoft.com/office/officeart/2005/8/layout/radial1"/>
    <dgm:cxn modelId="{93FBFC3C-E62E-4CFD-AE98-CC8067A6ACBC}" type="presParOf" srcId="{F3852659-EDDC-4DEE-A7CB-90406A1B1651}" destId="{E8AAD158-9333-48EB-9B8B-10FC888E218B}" srcOrd="9" destOrd="0" presId="urn:microsoft.com/office/officeart/2005/8/layout/radial1"/>
    <dgm:cxn modelId="{4D7FF2B9-0847-4B06-8E3E-99EF4DC21BE9}" type="presParOf" srcId="{E8AAD158-9333-48EB-9B8B-10FC888E218B}" destId="{1DFDEC9F-91FE-4D59-9987-596F658AC060}" srcOrd="0" destOrd="0" presId="urn:microsoft.com/office/officeart/2005/8/layout/radial1"/>
    <dgm:cxn modelId="{4E85A88B-9254-43D1-8E77-B7265A274502}" type="presParOf" srcId="{F3852659-EDDC-4DEE-A7CB-90406A1B1651}" destId="{9955835F-CBBB-4C13-9FD8-18768D85CFD5}" srcOrd="10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F5E578-8954-4D7B-A96E-D918FBCF7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478D806-626F-4C8C-AD2D-C47A8F5EF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53E160-EED5-497F-B69F-A23DE78F1056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9A531-6347-4CC1-B5DC-3E031D64E258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82187C-4DA2-448B-ADE1-871E366F63E4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9F473A-D8C2-46E8-A8C6-4E7CE0511B9C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E224D-44DF-4E73-9A58-445B1A7FA9DB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9F35FA-E173-4C3B-BFD0-C80C6AEDFA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345B4-29D1-47ED-B638-5BF2A1E19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31E4F-AD0B-4D30-B978-F4DEE6DC2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06F85-3B9F-4A84-BC8B-C805558A4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8CBA9-A7B5-4EAE-9C89-004A26C1F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B2C28-CCBC-4C6C-8502-B7F86C625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0F53D-9F43-4C3D-9879-318B4F845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979-E12E-4725-B297-EF6C64C32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5C32-45B9-4B0C-BA2C-1F48DADF3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BFA7CC-A5CF-49B9-AFD0-35DCC76E4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97F7F-03CD-4060-9788-756F67848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4584-E426-4EE6-8539-ED682EB80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ED5D6-6915-49BC-85DA-62707DB7B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469622-FAA5-4A20-854D-CFD60DA30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FB961-E9A9-4189-88EC-E9042ACCF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9841BF-A892-43D4-A731-A05E9984E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54BB8F9-5C68-423E-8B13-55B70680F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0" r:id="rId2"/>
    <p:sldLayoutId id="2147483758" r:id="rId3"/>
    <p:sldLayoutId id="2147483751" r:id="rId4"/>
    <p:sldLayoutId id="2147483752" r:id="rId5"/>
    <p:sldLayoutId id="2147483753" r:id="rId6"/>
    <p:sldLayoutId id="2147483759" r:id="rId7"/>
    <p:sldLayoutId id="2147483754" r:id="rId8"/>
    <p:sldLayoutId id="2147483760" r:id="rId9"/>
    <p:sldLayoutId id="2147483755" r:id="rId10"/>
    <p:sldLayoutId id="2147483756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Делинквентное поведение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: </a:t>
            </a:r>
            <a:r>
              <a:rPr lang="ru-RU" dirty="0" err="1" smtClean="0"/>
              <a:t>Шабельская</a:t>
            </a:r>
            <a:r>
              <a:rPr lang="ru-RU" dirty="0" smtClean="0"/>
              <a:t> Ирина Владимировна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ru-RU" sz="2400" b="1" smtClean="0"/>
              <a:t>    </a:t>
            </a:r>
            <a:r>
              <a:rPr lang="ru-RU" sz="2400" b="1" smtClean="0">
                <a:cs typeface="Times New Roman" charset="0"/>
              </a:rPr>
              <a:t>2. </a:t>
            </a:r>
            <a:r>
              <a:rPr lang="ru-RU" sz="2400" b="1" i="1" smtClean="0">
                <a:cs typeface="Times New Roman" charset="0"/>
              </a:rPr>
              <a:t>Психологические факторы, </a:t>
            </a:r>
            <a:r>
              <a:rPr lang="ru-RU" sz="2400" smtClean="0">
                <a:cs typeface="Times New Roman" charset="0"/>
              </a:rPr>
              <a:t>в которые включаются наличие у ребенка психопатологии или акцентуации (чрезмерное усиление) отдельных черт характера. Эти отклонения выражаются в нервно-психических заболеваниях, психопатии, неврастении, пограничных состояниях, повышающих возбудимость нервной системы и обусловливающих неадекватные реакции подростка.</a:t>
            </a:r>
            <a:r>
              <a:rPr lang="ru-RU" smtClean="0">
                <a:cs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/>
          </p:nvPr>
        </p:nvSpPr>
        <p:spPr>
          <a:xfrm>
            <a:off x="152400" y="457200"/>
            <a:ext cx="8229600" cy="58213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2400" smtClean="0"/>
              <a:t>    </a:t>
            </a:r>
            <a:r>
              <a:rPr lang="ru-RU" sz="2400" smtClean="0">
                <a:cs typeface="Times New Roman" charset="0"/>
              </a:rPr>
              <a:t>В каждый период развития ребенка, формируются некоторые психические </a:t>
            </a:r>
            <a:r>
              <a:rPr lang="ru-RU" sz="2400" smtClean="0">
                <a:latin typeface="Times New Roman" charset="0"/>
              </a:rPr>
              <a:t>каче</a:t>
            </a:r>
            <a:r>
              <a:rPr lang="ru-RU" sz="2400" smtClean="0">
                <a:latin typeface="Times New Roman" charset="0"/>
                <a:cs typeface="Times New Roman" charset="0"/>
              </a:rPr>
              <a:t>ства</a:t>
            </a:r>
            <a:r>
              <a:rPr lang="ru-RU" sz="2400" smtClean="0">
                <a:cs typeface="Times New Roman" charset="0"/>
              </a:rPr>
              <a:t>, черты личности и характера. У подростка наблюдается два процесса развития психики: либо отчуждение от той социальной среды, где он живет, либо приобщение. Если в семье ребенок чувствует недостаток родительской ласки, любви, внимания, то защитным механизмом в этом случае будет выступать отчуждение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/>
          </p:nvPr>
        </p:nvSpPr>
        <p:spPr/>
        <p:txBody>
          <a:bodyPr>
            <a:normAutofit fontScale="92500" lnSpcReduction="10000"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/>
              <a:t>    </a:t>
            </a:r>
            <a:r>
              <a:rPr lang="ru-RU" sz="2400">
                <a:cs typeface="Times New Roman" charset="0"/>
              </a:rPr>
              <a:t>Характерологические подростковые реакции, такие как отказ, протест, группирование, являются, как правило, следствием </a:t>
            </a:r>
            <a:r>
              <a:rPr lang="ru-RU" sz="2400">
                <a:latin typeface="Times New Roman" charset="0"/>
                <a:cs typeface="Times New Roman" charset="0"/>
              </a:rPr>
              <a:t>эмоцион</a:t>
            </a:r>
            <a:r>
              <a:rPr lang="ru-RU" sz="2400">
                <a:latin typeface="Times New Roman" charset="0"/>
              </a:rPr>
              <a:t>а</a:t>
            </a:r>
            <a:r>
              <a:rPr lang="ru-RU" sz="2400">
                <a:latin typeface="Times New Roman" charset="0"/>
                <a:cs typeface="Times New Roman" charset="0"/>
              </a:rPr>
              <a:t>льно</a:t>
            </a:r>
            <a:r>
              <a:rPr lang="ru-RU" sz="2400">
                <a:cs typeface="Times New Roman" charset="0"/>
              </a:rPr>
              <a:t> зависимых, дисгармоничных семейных отношений. В случае несформированности системы нравственных ценностей подростка сфера его интересов начинает принимать преимущественно корыстную, насильственную, паразитическую или потребительскую направленность. Для таких подростков характерен инфантилизм, примитивность в суждениях, преобладание развлекательных интересов.</a:t>
            </a:r>
          </a:p>
          <a:p>
            <a:pPr marL="265176" indent="-265176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/>
              <a:t>    </a:t>
            </a:r>
            <a:r>
              <a:rPr lang="ru-RU" sz="2400">
                <a:cs typeface="Times New Roman" charset="0"/>
              </a:rPr>
              <a:t>Эгоцентрическая позиция подростка с демонстрацией пренебрежительного отношения к существующим нормам и правам другого человека приводит к «отрицательному лидерству», навязыванию физически более слабым сверстникам системы их «порабощения», 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/>
          </p:nvPr>
        </p:nvSpPr>
        <p:spPr>
          <a:xfrm>
            <a:off x="0" y="503238"/>
            <a:ext cx="8675688" cy="460216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2400" b="1" smtClean="0"/>
              <a:t>    </a:t>
            </a:r>
            <a:r>
              <a:rPr lang="ru-RU" sz="2400" b="1" smtClean="0">
                <a:cs typeface="Times New Roman" charset="0"/>
              </a:rPr>
              <a:t>3. </a:t>
            </a:r>
            <a:r>
              <a:rPr lang="ru-RU" sz="2400" b="1" i="1" smtClean="0">
                <a:cs typeface="Times New Roman" charset="0"/>
              </a:rPr>
              <a:t>Социально-педагогические факторы </a:t>
            </a:r>
            <a:r>
              <a:rPr lang="ru-RU" sz="2400" smtClean="0">
                <a:cs typeface="Times New Roman" charset="0"/>
              </a:rPr>
              <a:t>выражаются в дефектах школьного, семейного или общественного воспитания, в основе которых лежат половозрастные и индивидуальные Такие дети, как правило, изначально бывают плохо подготовлены к школе, негативно относятся к домашним заданиям, выражают безразличие к школьным оценкам, что говорит о их учебной дезадаптации</a:t>
            </a:r>
            <a:r>
              <a:rPr lang="ru-RU" sz="2400" smtClean="0"/>
              <a:t>.</a:t>
            </a:r>
            <a:endParaRPr lang="ru-RU" sz="240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153400" cy="5715000"/>
          </a:xfrm>
        </p:spPr>
        <p:txBody>
          <a:bodyPr>
            <a:normAutofit fontScale="92500"/>
          </a:bodyPr>
          <a:lstStyle/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/>
              <a:t>    </a:t>
            </a:r>
            <a:r>
              <a:rPr lang="ru-RU" sz="2400">
                <a:cs typeface="Times New Roman" charset="0"/>
              </a:rPr>
              <a:t>Учебная дезадаптация школьника проходит в своем развитии следующие стадии:</a:t>
            </a:r>
          </a:p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/>
              <a:t> </a:t>
            </a:r>
            <a:r>
              <a:rPr lang="ru-RU" sz="2400">
                <a:cs typeface="Times New Roman" charset="0"/>
              </a:rPr>
              <a:t>учебной декомпенсации — состояния ребенка, характеризующееся возникновением затруднений в изучении одного или нескольких предметов при сохранении общего интереса к школе;</a:t>
            </a:r>
          </a:p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/>
              <a:t> </a:t>
            </a:r>
            <a:r>
              <a:rPr lang="ru-RU" sz="2400">
                <a:cs typeface="Times New Roman" charset="0"/>
              </a:rPr>
              <a:t>школьной дезадаптации — состояния ребенка, когда наряду с возрастающими трудностями в обучении на первый план выступают нарушения поведения, выраженные в виде конфликтов с педагогами, одноклассниками, пропусков занятий;</a:t>
            </a:r>
          </a:p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/>
              <a:t> </a:t>
            </a:r>
            <a:r>
              <a:rPr lang="ru-RU" sz="2400">
                <a:cs typeface="Times New Roman" charset="0"/>
              </a:rPr>
              <a:t>социальной дезадаптации — состояния ребенка, когда отмечается полная утрата интереса к учебе, пребыванию в школьном коллективе, уход в асоциальные компании, увлечение спиртными напитками, наркотиками;</a:t>
            </a:r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6553200" cy="3200400"/>
          </a:xfrm>
        </p:spPr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/>
              <a:t> </a:t>
            </a:r>
            <a:r>
              <a:rPr lang="ru-RU" sz="2400" b="1" i="1">
                <a:cs typeface="Times New Roman" charset="0"/>
              </a:rPr>
              <a:t>4. Социально-экономические факторы, </a:t>
            </a:r>
            <a:r>
              <a:rPr lang="ru-RU" sz="2400">
                <a:cs typeface="Times New Roman" charset="0"/>
              </a:rPr>
              <a:t>включают социальное неравенство; расслоение общества на богатых и бедных; обнищание значительной массы населения, ограничение социально приемлемых способов получения достойного заработка; безработицу; инфляцию и, как следствие, социальную напряженность.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153400" cy="5715000"/>
          </a:xfrm>
        </p:spPr>
        <p:txBody>
          <a:bodyPr>
            <a:normAutofit fontScale="92500" lnSpcReduction="10000"/>
          </a:bodyPr>
          <a:lstStyle/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>
                <a:cs typeface="Times New Roman" charset="0"/>
              </a:rPr>
              <a:t>   </a:t>
            </a:r>
            <a:r>
              <a:rPr lang="ru-RU" sz="2400"/>
              <a:t> </a:t>
            </a:r>
            <a:r>
              <a:rPr lang="ru-RU" sz="2400">
                <a:cs typeface="Times New Roman" charset="0"/>
              </a:rPr>
              <a:t>Жестокому обращению дети подвергаются в семье, на улице, в школе, детских домах, больницах и других детских учреждениях. Дети, которые подверглись таким действиям, лишены чувства безопасности, необходимого для их нормального развития. Тип реагирования детей и подростков на жестокое обращение зависит от возраста ребенка, черт его личности, социального опыта. Наряду с психическими реакциями (страх, нарушение сна, аппетита и пр.), наблюдаются различные формы нарушения поведения: повышение агрессивности, выраженная драчливость, жестокость или неуверенность в себе, робость, нарушение общения со сверстниками, снижение самооценки. что большинство детей, переживших в детстве жестокое обращение (насилие) взрослых, склонны воспроизводить его, выступая уже в роли насильника и мучителя.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Предпосылки девиантного</a:t>
            </a:r>
            <a:b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поведения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600200"/>
            <a:ext cx="7848600" cy="5029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sz="2400" smtClean="0">
                <a:latin typeface="Times New Roman" charset="0"/>
              </a:rPr>
              <a:t>    </a:t>
            </a:r>
            <a:r>
              <a:rPr lang="ru-RU" sz="2400" smtClean="0">
                <a:latin typeface="Times New Roman" charset="0"/>
                <a:cs typeface="Times New Roman" charset="0"/>
              </a:rPr>
              <a:t>В подростковом возрасте у ребенка проявляется потребность в познании самого себя. Ответ на вопрос «Кто я?» часто мучает подростка. Он проявляет интерес к самому себе, у него формируются собственные взгляды и суждения; появляются собственные оценки на те или иные события и факты; он пытается оценить свои возможности и поступки, сопоставляя себя со сверстниками и их действиями.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sz="2400" smtClean="0">
                <a:latin typeface="Times New Roman" charset="0"/>
              </a:rPr>
              <a:t>    </a:t>
            </a:r>
            <a:r>
              <a:rPr lang="ru-RU" sz="2400" smtClean="0">
                <a:latin typeface="Times New Roman" charset="0"/>
                <a:cs typeface="Times New Roman" charset="0"/>
              </a:rPr>
              <a:t>В этом возрасте происходит временное психологическое отдаление подростка от семьи и школы, их значение в становлении личности подростка снижается, тогда как влияние сверстников усиливается. Зачастую он стоит перед выбором ме</a:t>
            </a:r>
            <a:r>
              <a:rPr lang="ru-RU" sz="2400" smtClean="0">
                <a:latin typeface="Times New Roman" charset="0"/>
              </a:rPr>
              <a:t>ж</a:t>
            </a:r>
            <a:r>
              <a:rPr lang="ru-RU" sz="2400" smtClean="0">
                <a:latin typeface="Times New Roman" charset="0"/>
                <a:cs typeface="Times New Roman" charset="0"/>
              </a:rPr>
              <a:t>ду официальным коллективом и неформальной группой общения.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33400" y="762000"/>
            <a:ext cx="80772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>
                <a:latin typeface="Times New Roman" charset="0"/>
                <a:cs typeface="Times New Roman" charset="0"/>
              </a:rPr>
              <a:t>Значительно изменяются интересы подростка по сравнения с</a:t>
            </a:r>
            <a:r>
              <a:rPr lang="ru-RU" sz="2400">
                <a:latin typeface="Times New Roman" charset="0"/>
              </a:rPr>
              <a:t> </a:t>
            </a:r>
            <a:r>
              <a:rPr lang="ru-RU" sz="2400">
                <a:latin typeface="Times New Roman" charset="0"/>
                <a:cs typeface="Times New Roman" charset="0"/>
              </a:rPr>
              <a:t>ребенком младшего возраста. Наряду с любознательностью и стремлением к творческой деятельности, для него характерна разбросанность и неустойчивость интересов.</a:t>
            </a:r>
          </a:p>
          <a:p>
            <a:pPr algn="just">
              <a:spcBef>
                <a:spcPct val="50000"/>
              </a:spcBef>
            </a:pPr>
            <a:r>
              <a:rPr lang="ru-RU" sz="2400">
                <a:latin typeface="Times New Roman" charset="0"/>
                <a:cs typeface="Times New Roman" charset="0"/>
              </a:rPr>
              <a:t>Таким образом, можно выделить характерные особенности подросткового возраста: эмоциональная незрелость, недостаточно развитое умение контролировать собственное поведение, соразмерять желания и возможности в удовлетворении своих потребностей, повышенная внушаемость, желание самоутвердиться и стать взрослым.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 descr="51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905000"/>
            <a:ext cx="4038600" cy="2568575"/>
          </a:xfrm>
          <a:noFill/>
        </p:spPr>
      </p:pic>
      <p:sp>
        <p:nvSpPr>
          <p:cNvPr id="15155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457200"/>
            <a:ext cx="4343400" cy="5638800"/>
          </a:xfrm>
        </p:spPr>
        <p:txBody>
          <a:bodyPr>
            <a:normAutofit lnSpcReduction="10000"/>
          </a:bodyPr>
          <a:lstStyle/>
          <a:p>
            <a:pPr marL="265176" indent="-265176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ru-RU" sz="2400">
                <a:latin typeface="Times New Roman" charset="0"/>
              </a:rPr>
              <a:t>     </a:t>
            </a:r>
            <a:r>
              <a:rPr lang="ru-RU" sz="2400">
                <a:latin typeface="Times New Roman" charset="0"/>
                <a:cs typeface="Times New Roman" charset="0"/>
              </a:rPr>
              <a:t>У подростка формируется чувство взрослости,</a:t>
            </a:r>
            <a:r>
              <a:rPr lang="ru-RU" sz="2400">
                <a:latin typeface="Times New Roman" charset="0"/>
              </a:rPr>
              <a:t> к</a:t>
            </a:r>
            <a:r>
              <a:rPr lang="ru-RU" sz="2400">
                <a:latin typeface="Times New Roman" charset="0"/>
                <a:cs typeface="Times New Roman" charset="0"/>
              </a:rPr>
              <a:t>оторое проявляется через стремление к независимости</a:t>
            </a:r>
            <a:r>
              <a:rPr lang="ru-RU" sz="2400">
                <a:latin typeface="Times New Roman" charset="0"/>
              </a:rPr>
              <a:t> </a:t>
            </a:r>
            <a:r>
              <a:rPr lang="ru-RU" sz="2400">
                <a:latin typeface="Times New Roman" charset="0"/>
                <a:cs typeface="Times New Roman" charset="0"/>
              </a:rPr>
              <a:t>и самостоятельности, протест против желания взрослых «поучить» его. Подросток в этом возрасте нередко выбирает для себя кумира (герой фильма, сильный взрослый, герой передачи, выдающийся спортсмен и др.), которому он пытается подражать: его внешнему облику, манере поведения.</a:t>
            </a:r>
          </a:p>
          <a:p>
            <a:pPr marL="265176" indent="-265176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rgbClr val="00716E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974725" y="431800"/>
            <a:ext cx="7331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/>
          </a:p>
        </p:txBody>
      </p:sp>
      <p:sp>
        <p:nvSpPr>
          <p:cNvPr id="174084" name="Rectangle 1028"/>
          <p:cNvSpPr>
            <a:spLocks noChangeArrowheads="1"/>
          </p:cNvSpPr>
          <p:nvPr/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Делинквентное поведение</a:t>
            </a:r>
            <a:b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ребенка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2460625" y="1866919"/>
          <a:ext cx="4152900" cy="420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960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762000" y="0"/>
            <a:ext cx="7772400" cy="66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Типы девиаций</a:t>
            </a:r>
          </a:p>
          <a:p>
            <a:pPr algn="just">
              <a:spcBef>
                <a:spcPct val="50000"/>
              </a:spcBef>
              <a:defRPr/>
            </a:pPr>
            <a:r>
              <a:rPr lang="ru-RU" sz="2400">
                <a:cs typeface="Times New Roman" charset="0"/>
              </a:rPr>
              <a:t>Подростков, чье поведение отклоняется от принятых в обществе правил, норм поведения, называют </a:t>
            </a:r>
            <a:r>
              <a:rPr lang="ru-RU" sz="2400" b="1" i="1">
                <a:cs typeface="Times New Roman" charset="0"/>
              </a:rPr>
              <a:t>трудными </a:t>
            </a:r>
            <a:r>
              <a:rPr lang="ru-RU" sz="2400">
                <a:cs typeface="Times New Roman" charset="0"/>
              </a:rPr>
              <a:t>или </a:t>
            </a:r>
            <a:r>
              <a:rPr lang="ru-RU" sz="2400" b="1" i="1">
                <a:cs typeface="Times New Roman" charset="0"/>
              </a:rPr>
              <a:t>трудновоспитуемыми. </a:t>
            </a:r>
            <a:r>
              <a:rPr lang="ru-RU" sz="2400">
                <a:cs typeface="Times New Roman" charset="0"/>
              </a:rPr>
              <a:t>Трудновоспитуемость под</a:t>
            </a:r>
            <a:r>
              <a:rPr lang="ru-RU" sz="2400"/>
              <a:t>-</a:t>
            </a:r>
            <a:r>
              <a:rPr lang="ru-RU" sz="2400">
                <a:cs typeface="Times New Roman" charset="0"/>
              </a:rPr>
              <a:t>ростка, несоблюдение им норм и вправил, установленных в обществе, в науке рассматривается через явление, которое называется девиация.</a:t>
            </a:r>
          </a:p>
          <a:p>
            <a:pPr algn="just">
              <a:spcBef>
                <a:spcPct val="50000"/>
              </a:spcBef>
              <a:defRPr/>
            </a:pPr>
            <a:r>
              <a:rPr lang="ru-RU" sz="2400">
                <a:cs typeface="Times New Roman" charset="0"/>
              </a:rPr>
              <a:t>Девиация (отклонение) является одной из сторон явления "изменчивости, которое присуще как человеку, так и окружающему его миру. Изменчивость в социальной сфере всегда связанна с деятельностью и выражается в поведении человека, которое представляет взаимодей</a:t>
            </a:r>
            <a:r>
              <a:rPr lang="ru-RU" sz="2400"/>
              <a:t>-</a:t>
            </a:r>
            <a:r>
              <a:rPr lang="ru-RU" sz="2400">
                <a:cs typeface="Times New Roman" charset="0"/>
              </a:rPr>
              <a:t>ствие его с окружающей средой, опосредованное внешней и внутренней активностью подростка. Как уже было сказано ранее, поведение может быть нормальное и отклоняющееся.(Баженов.В.Г. 1989</a:t>
            </a:r>
            <a:r>
              <a:rPr lang="ru-RU" sz="2400"/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304800"/>
            <a:ext cx="7162800" cy="611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b="1" i="1">
                <a:cs typeface="Times New Roman" charset="0"/>
              </a:rPr>
              <a:t>Нормальное поведение </a:t>
            </a:r>
            <a:r>
              <a:rPr lang="ru-RU" sz="2400">
                <a:cs typeface="Times New Roman" charset="0"/>
              </a:rPr>
              <a:t>подростка полагает взаимодействие его с микросоциумом, адекватно отвечающее потребностям и возможностям его развития и социализации. Отсюда </a:t>
            </a:r>
            <a:r>
              <a:rPr lang="ru-RU" sz="2400" b="1" i="1">
                <a:cs typeface="Times New Roman" charset="0"/>
              </a:rPr>
              <a:t>отклоняющееся поведение </a:t>
            </a:r>
            <a:r>
              <a:rPr lang="ru-RU" sz="2400">
                <a:cs typeface="Times New Roman" charset="0"/>
              </a:rPr>
              <a:t>может быть охарактеризовано как взаимодействие ребенка с микросоциумом, нарушающее его развитие и социализацию вследствие отсутствия адекватного учета средой особенностей его индивидуальности и проявляющееся в поведенческом противодействии установленным</a:t>
            </a:r>
            <a:r>
              <a:rPr lang="ru-RU" sz="2400"/>
              <a:t> </a:t>
            </a:r>
            <a:r>
              <a:rPr lang="ru-RU" sz="2400">
                <a:cs typeface="Times New Roman" charset="0"/>
              </a:rPr>
              <a:t>нравственным и правовым общественным нормам.. Говоря о детскопод</a:t>
            </a:r>
            <a:r>
              <a:rPr lang="ru-RU" sz="2400"/>
              <a:t>-</a:t>
            </a:r>
            <a:r>
              <a:rPr lang="ru-RU" sz="2400">
                <a:cs typeface="Times New Roman" charset="0"/>
              </a:rPr>
              <a:t>ростковой дезадаптации, необходимо уточнить категории детей, которые подвержены этому процессу:</a:t>
            </a:r>
          </a:p>
          <a:p>
            <a:pPr algn="just">
              <a:spcBef>
                <a:spcPct val="50000"/>
              </a:spcBef>
            </a:pPr>
            <a:r>
              <a:rPr lang="ru-RU" sz="2400">
                <a:cs typeface="Times New Roman" charset="0"/>
              </a:rPr>
              <a:t>— дети школьного возраста, не посещающие школу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6553200" cy="721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dirty="0">
                <a:cs typeface="Times New Roman" charset="0"/>
              </a:rPr>
              <a:t>— социальные сироты; действительность мест в детских домах, дети месяцами ждут очереди для помещения их в детский дом, живя с родителями, лишенными родительских прав, не имея нормальной еды</a:t>
            </a:r>
            <a:r>
              <a:rPr lang="ru-RU" sz="2400" dirty="0"/>
              <a:t>,</a:t>
            </a:r>
            <a:r>
              <a:rPr lang="ru-RU" sz="2400" dirty="0">
                <a:cs typeface="Times New Roman" charset="0"/>
              </a:rPr>
              <a:t> одежды, подвергаясь физическому, психическому, сексуальному насилию;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cs typeface="Times New Roman" charset="0"/>
              </a:rPr>
              <a:t>— подростки, употребляющие наркотики и токсические средства;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cs typeface="Times New Roman" charset="0"/>
              </a:rPr>
              <a:t>— подростки сексуально распущенного поведения;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cs typeface="Times New Roman" charset="0"/>
              </a:rPr>
              <a:t>— подростки, совершившие противоправные действия; </a:t>
            </a:r>
            <a:r>
              <a:rPr lang="en-US" sz="2400" dirty="0">
                <a:cs typeface="Times New Roman" charset="0"/>
              </a:rPr>
              <a:t>not</a:t>
            </a:r>
            <a:r>
              <a:rPr lang="ru-RU" sz="2400" dirty="0">
                <a:cs typeface="Times New Roman" charset="0"/>
              </a:rPr>
              <a:t> официальным данным, их число среди детей и подростков растет в два раза быстрее, чем среди взрослых.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cs typeface="Times New Roman" charset="0"/>
              </a:rPr>
              <a:t>Девиации включают в себя </a:t>
            </a:r>
            <a:r>
              <a:rPr lang="ru-RU" sz="2400" b="1" i="1" dirty="0" err="1">
                <a:cs typeface="Times New Roman" charset="0"/>
              </a:rPr>
              <a:t>девиантное</a:t>
            </a:r>
            <a:r>
              <a:rPr lang="ru-RU" sz="2400" b="1" i="1" dirty="0">
                <a:cs typeface="Times New Roman" charset="0"/>
              </a:rPr>
              <a:t>, </a:t>
            </a:r>
            <a:r>
              <a:rPr lang="ru-RU" sz="2400" b="1" i="1" dirty="0" err="1">
                <a:cs typeface="Times New Roman" charset="0"/>
              </a:rPr>
              <a:t>делинквентное</a:t>
            </a:r>
            <a:r>
              <a:rPr lang="ru-RU" sz="2400" b="1" i="1" dirty="0">
                <a:cs typeface="Times New Roman" charset="0"/>
              </a:rPr>
              <a:t> </a:t>
            </a:r>
            <a:r>
              <a:rPr lang="ru-RU" sz="2400" b="1" dirty="0">
                <a:cs typeface="Times New Roman" charset="0"/>
              </a:rPr>
              <a:t>и </a:t>
            </a:r>
            <a:r>
              <a:rPr lang="ru-RU" sz="2400" b="1" i="1" dirty="0">
                <a:cs typeface="Times New Roman" charset="0"/>
              </a:rPr>
              <a:t>криминальное </a:t>
            </a:r>
            <a:r>
              <a:rPr lang="ru-RU" sz="2400" dirty="0"/>
              <a:t>   </a:t>
            </a:r>
            <a:r>
              <a:rPr lang="ru-RU" sz="2400" dirty="0">
                <a:latin typeface="Times New Roman" charset="0"/>
              </a:rPr>
              <a:t> по</a:t>
            </a:r>
            <a:r>
              <a:rPr lang="ru-RU" sz="2400" dirty="0">
                <a:cs typeface="Times New Roman" charset="0"/>
              </a:rPr>
              <a:t>ведение.	</a:t>
            </a:r>
          </a:p>
          <a:p>
            <a:pPr>
              <a:spcBef>
                <a:spcPct val="50000"/>
              </a:spcBef>
            </a:pPr>
            <a:endParaRPr lang="ru-RU" sz="2400" dirty="0"/>
          </a:p>
        </p:txBody>
      </p:sp>
      <p:pic>
        <p:nvPicPr>
          <p:cNvPr id="32771" name="Picture 3" descr="m_6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57200"/>
            <a:ext cx="2209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057400" y="990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04800" y="0"/>
            <a:ext cx="6553200" cy="721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b="1" i="1">
                <a:cs typeface="Times New Roman" charset="0"/>
              </a:rPr>
              <a:t>Девиантное поведение </a:t>
            </a:r>
            <a:r>
              <a:rPr lang="ru-RU" sz="2400" i="1">
                <a:cs typeface="Times New Roman" charset="0"/>
              </a:rPr>
              <a:t>— </a:t>
            </a:r>
            <a:r>
              <a:rPr lang="ru-RU" sz="2400">
                <a:cs typeface="Times New Roman" charset="0"/>
              </a:rPr>
              <a:t>один из видов отклоняющегося поведения, связанный с нарушением соответствующих возрасту социальных норм и правил поведения, характерных для микро социальных отношений (семейных, школьных) и малых половозрастных социальных групп. Типичными проявлениями девиантного поведения являются ситуационно обусловленные детские и подростковые поведенческие реакции, такие как; демонстрация, агрессия, вызов, самовольное и систематическое отклонение от учебы или трудовой деятельности; систематические уходы из дома и бродяжничество, пьянство и алкоголизм детей и подростков; ранняя наркотизация и связанные с ней асоциальные действия; антиобщественые действия сексуального характера; попытки суицида.</a:t>
            </a:r>
          </a:p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33796" name="Picture 4" descr="small_10136861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"/>
            <a:ext cx="2133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90600" y="76200"/>
            <a:ext cx="7010400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b="1" i="1" dirty="0">
                <a:cs typeface="Times New Roman" charset="0"/>
              </a:rPr>
              <a:t>Делинквентное поведение, </a:t>
            </a:r>
            <a:r>
              <a:rPr lang="ru-RU" sz="2400" dirty="0">
                <a:cs typeface="Times New Roman" charset="0"/>
              </a:rPr>
              <a:t>в отличие от девиантного, характеризуется как повторяющиеся асоциальные проступки детей и подростков,, нарушающих правовые нормы, но не влекущих уголовной ответственности из-за их ограниченной общественной опасности или не достижения ребенком возраста, с которого начинается уголовная ответственность. Выделяются следующие типы </a:t>
            </a:r>
            <a:r>
              <a:rPr lang="ru-RU" sz="2400" dirty="0" err="1">
                <a:cs typeface="Times New Roman" charset="0"/>
              </a:rPr>
              <a:t>делинквентного</a:t>
            </a:r>
            <a:r>
              <a:rPr lang="ru-RU" sz="2400" dirty="0">
                <a:cs typeface="Times New Roman" charset="0"/>
              </a:rPr>
              <a:t> поведения:</a:t>
            </a:r>
          </a:p>
          <a:p>
            <a:pPr algn="just">
              <a:spcBef>
                <a:spcPct val="50000"/>
              </a:spcBef>
            </a:pPr>
            <a:r>
              <a:rPr lang="ru-RU" sz="2400" dirty="0">
                <a:cs typeface="Times New Roman" charset="0"/>
              </a:rPr>
              <a:t>— агрессивно-насильственное поведение, включая оскорбления, побои, поджоги, садистские действия, направленные в основном, против личности человека;</a:t>
            </a:r>
          </a:p>
          <a:p>
            <a:pPr algn="just">
              <a:spcBef>
                <a:spcPct val="50000"/>
              </a:spcBef>
            </a:pPr>
            <a:r>
              <a:rPr lang="ru-RU" sz="2400" dirty="0">
                <a:cs typeface="Times New Roman" charset="0"/>
              </a:rPr>
              <a:t>— корыстное поведение, включая мелкие кражи, вымогательство, угоны авто­транспорта и другие имущественные посягательства,— распространение и продажа наркотиков.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m_6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685800"/>
            <a:ext cx="2819400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057400" y="533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52400" y="-457200"/>
            <a:ext cx="6019800" cy="712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>
                <a:cs typeface="Times New Roman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ru-RU" sz="2400" b="1" i="1">
                <a:cs typeface="Times New Roman" charset="0"/>
              </a:rPr>
              <a:t>Криминальное поведение </a:t>
            </a:r>
            <a:r>
              <a:rPr lang="ru-RU" sz="2400">
                <a:cs typeface="Times New Roman" charset="0"/>
              </a:rPr>
              <a:t>определяется как противоправный поступок, который по достижению возраста уголовной ответственности служит основанием для возбуждения уголовного дела и квалифицируется по определенным статьям уголовного кодекса. Криминальному поведению, как правило, предшествуют различные формы девиантного и делинквентного поведения. Негативные формы девиаций являются социальной патологией: пьянство и алкоголизм, токсикомания и наркомания, (проституция, суицид, правонарушения и преступность). Они дезорганизуют систему, подрывают ее основы и наносят значительный ущерб, в первую очередь, личности самого подростка. 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762000" y="152400"/>
            <a:ext cx="7467600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>
                <a:cs typeface="Times New Roman" charset="0"/>
              </a:rPr>
              <a:t>В зависимости от типа нарушаемой нормы отклоняющееся поведение классифицируется по следующим характеристикам:</a:t>
            </a:r>
          </a:p>
          <a:p>
            <a:pPr algn="just">
              <a:spcBef>
                <a:spcPct val="50000"/>
              </a:spcBef>
            </a:pPr>
            <a:r>
              <a:rPr lang="ru-RU" sz="2400">
                <a:cs typeface="Times New Roman" charset="0"/>
              </a:rPr>
              <a:t>- видам преступления (уголовные, административные) и аморальных поступков (пьянство, проституция);</a:t>
            </a:r>
          </a:p>
          <a:p>
            <a:pPr algn="just">
              <a:spcBef>
                <a:spcPct val="50000"/>
              </a:spcBef>
            </a:pPr>
            <a:r>
              <a:rPr lang="ru-RU" sz="2400">
                <a:cs typeface="Times New Roman" charset="0"/>
              </a:rPr>
              <a:t>- уровню или масштабности отклонения, когда принято говорить об индивидуальном или массовом отклонении;</a:t>
            </a:r>
          </a:p>
          <a:p>
            <a:pPr algn="just">
              <a:spcBef>
                <a:spcPct val="50000"/>
              </a:spcBef>
            </a:pPr>
            <a:r>
              <a:rPr lang="ru-RU" sz="2400">
                <a:cs typeface="Times New Roman" charset="0"/>
              </a:rPr>
              <a:t>- внутренней структуре отклонения, когда отклонение связывают с </a:t>
            </a:r>
            <a:r>
              <a:rPr lang="ru-RU" sz="2400">
                <a:latin typeface="Times New Roman" charset="0"/>
                <a:cs typeface="Times New Roman" charset="0"/>
              </a:rPr>
              <a:t>прина</a:t>
            </a:r>
            <a:r>
              <a:rPr lang="ru-RU" sz="2400">
                <a:latin typeface="Times New Roman" charset="0"/>
              </a:rPr>
              <a:t>д</a:t>
            </a:r>
            <a:r>
              <a:rPr lang="ru-RU" sz="2400">
                <a:latin typeface="Times New Roman" charset="0"/>
                <a:cs typeface="Times New Roman" charset="0"/>
              </a:rPr>
              <a:t>лежностью</a:t>
            </a:r>
            <a:r>
              <a:rPr lang="ru-RU" sz="2400">
                <a:cs typeface="Times New Roman" charset="0"/>
              </a:rPr>
              <a:t> к той или иной социальной группе, половозрастными особенностями;</a:t>
            </a:r>
          </a:p>
          <a:p>
            <a:pPr algn="just">
              <a:spcBef>
                <a:spcPct val="50000"/>
              </a:spcBef>
            </a:pPr>
            <a:r>
              <a:rPr lang="ru-RU" sz="2400">
                <a:cs typeface="Times New Roman" charset="0"/>
              </a:rPr>
              <a:t>- ориентированности отклонения на внешнюю среду (семейные ссоры, насильственные преступления и др.) или на самого себя (суицид, алкоголизм и др).</a:t>
            </a:r>
          </a:p>
          <a:p>
            <a:pPr>
              <a:spcBef>
                <a:spcPct val="50000"/>
              </a:spcBef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533400"/>
            <a:ext cx="80772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Заключение</a:t>
            </a:r>
          </a:p>
        </p:txBody>
      </p:sp>
      <p:sp>
        <p:nvSpPr>
          <p:cNvPr id="37891" name="Rectangle 14"/>
          <p:cNvSpPr>
            <a:spLocks noChangeArrowheads="1"/>
          </p:cNvSpPr>
          <p:nvPr/>
        </p:nvSpPr>
        <p:spPr bwMode="auto">
          <a:xfrm>
            <a:off x="381000" y="1905000"/>
            <a:ext cx="83058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>
                <a:latin typeface="Times New Roman" charset="0"/>
                <a:cs typeface="Times New Roman" charset="0"/>
              </a:rPr>
              <a:t>Для раскрытия природы и причины социальных отклонении необходимо исходить из того, что они как и социальные нормы, есть выражение отношений людей, складывающийся в обществе. Социальная норма и социальное отклонение - два полюса на одной и той же оси социально значимого поведения индивидов, социальных групп и других социальных общностей.</a:t>
            </a:r>
            <a:r>
              <a:rPr lang="ru-RU" sz="2400">
                <a:latin typeface="Times New Roman" charset="0"/>
              </a:rPr>
              <a:t> </a:t>
            </a:r>
            <a:r>
              <a:rPr lang="ru-RU" sz="2400">
                <a:latin typeface="Times New Roman" charset="0"/>
                <a:cs typeface="Times New Roman" charset="0"/>
              </a:rPr>
              <a:t>Социальные отклонения столь же разнообразны, сколь сами социальные нормы. Более того, разнообразие отклонений превышает разнообразие норм, ибо норма типична, а отклонения могут быть весьма индивидуализированы.</a:t>
            </a:r>
            <a:endParaRPr lang="ru-RU" sz="240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charset="0"/>
              </a:rPr>
              <a:t>     </a:t>
            </a:r>
            <a:r>
              <a:rPr lang="ru-RU" sz="4000" b="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charset="0"/>
              </a:rPr>
              <a:t>Делинквентность  её </a:t>
            </a:r>
            <a:r>
              <a:rPr lang="ru-RU" sz="4000" b="0" dirty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charset="0"/>
              </a:rPr>
              <a:t>особенности</a:t>
            </a:r>
            <a:endParaRPr lang="ru-RU" sz="4000" dirty="0">
              <a:solidFill>
                <a:schemeClr val="accent1">
                  <a:tint val="88000"/>
                  <a:satMod val="150000"/>
                </a:schemeClr>
              </a:solidFill>
              <a:latin typeface="Times New Roman" charset="0"/>
            </a:endParaRP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Поведение, сопряженное с риском, иногда принимает  формы противозаконных действий. Правонарушения по своей значимости варьируют от магазинных краж и вандализма до  разбойных нападений, изнасилований и убийств. Лиц моложе 16 или 18 лет, совершающих преступные действия, называют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делинквентами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eaLnBrk="1" hangingPunct="1"/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ru-RU" dirty="0" smtClean="0"/>
              <a:t>Факторы, обуславливающие делинквентность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Трудности возраста.</a:t>
            </a:r>
          </a:p>
          <a:p>
            <a:pPr eaLnBrk="1" hangingPunct="1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Генетические,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социологические и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психологические факторы.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1026"/>
          <p:cNvSpPr>
            <a:spLocks noGrp="1" noChangeArrowheads="1"/>
          </p:cNvSpPr>
          <p:nvPr>
            <p:ph idx="1"/>
          </p:nvPr>
        </p:nvSpPr>
        <p:spPr>
          <a:xfrm>
            <a:off x="250825" y="333375"/>
            <a:ext cx="8458200" cy="6248400"/>
          </a:xfrm>
        </p:spPr>
        <p:txBody>
          <a:bodyPr>
            <a:normAutofit fontScale="92500"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smtClean="0">
                <a:latin typeface="Times New Roman" charset="0"/>
              </a:rPr>
              <a:t>   </a:t>
            </a:r>
            <a:r>
              <a:rPr lang="ru-RU" sz="2400" smtClean="0">
                <a:cs typeface="Times New Roman" charset="0"/>
              </a:rPr>
              <a:t>Особенность подросткового возраста в том и состоит, что внешне и по своим притязаниям это взрослый, а по внутренним особенностям и возможностям это во многом еще ребенок. Отсюда сохраняющаяся у подростка потребность в ласке, внимании, интерес к играм, забавам, возне друг с другом. Наряду с этим, вместе с чувством взрослости у подростка пробуждается и активно формируется самосознание, обостренное чувство собственного достоинства, осознание половой принадлежности. Подростку свойственна повышенная критичность. Если, будучи ребенком, он на многие события в окружающем мире не обращал внимания или был снисходителен в своих оценках, то став подростком, он начинает переоценивать давно знакомое и привычное, вынося собственные суждения, нередко очень прямолинейные, категоричные и бескомпромиссные.</a:t>
            </a:r>
            <a:endParaRPr lang="ru-RU" sz="240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172034" name="Rectangle 1026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4313"/>
            <a:ext cx="6153150" cy="6143625"/>
          </a:xfrm>
        </p:spPr>
        <p:txBody>
          <a:bodyPr>
            <a:normAutofit lnSpcReduction="10000"/>
          </a:bodyPr>
          <a:lstStyle/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>
                <a:latin typeface="Times New Roman" charset="0"/>
              </a:rPr>
              <a:t>  </a:t>
            </a:r>
            <a:r>
              <a:rPr lang="en-US" sz="2400" dirty="0">
                <a:latin typeface="Times New Roman" charset="0"/>
              </a:rPr>
              <a:t>   </a:t>
            </a:r>
            <a:r>
              <a:rPr lang="ru-RU" sz="1900" dirty="0">
                <a:cs typeface="Times New Roman" charset="0"/>
              </a:rPr>
              <a:t>Подростковый</a:t>
            </a:r>
            <a:r>
              <a:rPr lang="ru-RU" sz="2200" dirty="0">
                <a:cs typeface="Times New Roman" charset="0"/>
              </a:rPr>
              <a:t> возраст, по словам </a:t>
            </a:r>
            <a:r>
              <a:rPr lang="ru-RU" sz="2200" dirty="0" err="1">
                <a:cs typeface="Times New Roman" charset="0"/>
              </a:rPr>
              <a:t>Л.С.Выготского</a:t>
            </a:r>
            <a:r>
              <a:rPr lang="ru-RU" sz="2200" dirty="0">
                <a:cs typeface="Times New Roman" charset="0"/>
              </a:rPr>
              <a:t>, представляет собой совокупность условий, в высшей степени предрасполагающих к воздействию различных психотравмирующих факторов. Самыми сильнодействующими из них являются недостойное поведение родителей, конфликтные взаимоотношения между ними, наличие у них недостатков, унизительных с точки зрени</a:t>
            </a:r>
            <a:r>
              <a:rPr lang="ru-RU" sz="2200" dirty="0">
                <a:latin typeface="Times New Roman" charset="0"/>
              </a:rPr>
              <a:t>я</a:t>
            </a:r>
            <a:r>
              <a:rPr lang="ru-RU" sz="2200" dirty="0">
                <a:cs typeface="Times New Roman" charset="0"/>
              </a:rPr>
              <a:t> подро</a:t>
            </a:r>
            <a:r>
              <a:rPr lang="ru-RU" sz="2200" dirty="0">
                <a:latin typeface="Times New Roman" charset="0"/>
              </a:rPr>
              <a:t>стка</a:t>
            </a:r>
            <a:r>
              <a:rPr lang="ru-RU" sz="2200" dirty="0">
                <a:cs typeface="Times New Roman" charset="0"/>
              </a:rPr>
              <a:t> окружающих, оскорбительное отношение к подростку, проявления недоверия или неуважения к нему. Все это не просто осложняет учебно-воспитательную работу с ними, но и делает ее порой практически невозможной. У подростка на этой почве могут возникнуть различные отклонения в поведении.</a:t>
            </a:r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/>
          </a:p>
        </p:txBody>
      </p:sp>
      <p:pic>
        <p:nvPicPr>
          <p:cNvPr id="16388" name="Picture 1028" descr="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57200"/>
            <a:ext cx="27035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rgbClr val="00716E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25146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1547813" y="908050"/>
          <a:ext cx="5699125" cy="574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63"/>
            <a:ext cx="8229600" cy="1000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Девиантное</a:t>
            </a:r>
            <a:r>
              <a:rPr lang="ru-RU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поведение </a:t>
            </a:r>
            <a:r>
              <a:rPr lang="ru-RU" sz="40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подростков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/>
              <a:t>    </a:t>
            </a:r>
            <a:r>
              <a:rPr lang="ru-RU" sz="2400" dirty="0">
                <a:cs typeface="Times New Roman" charset="0"/>
              </a:rPr>
              <a:t>Отклоняющееся поведение имеет сложную природу, обусловленную самыми разнообразными факторами, находящимися в сложном взаимодействии и взаимовлиянии.  </a:t>
            </a:r>
            <a:r>
              <a:rPr lang="ru-RU" sz="2400" dirty="0"/>
              <a:t>Ч</a:t>
            </a:r>
            <a:r>
              <a:rPr lang="ru-RU" sz="2400" dirty="0">
                <a:cs typeface="Times New Roman" charset="0"/>
              </a:rPr>
              <a:t>еловеческое развитие обусловлено взаимодействием многих факторов: наследственности, среды, воспитания, собственной практической деятельности человека. Можно выделить основные факт</a:t>
            </a:r>
            <a:r>
              <a:rPr lang="ru-RU" sz="2400" dirty="0">
                <a:latin typeface="Times New Roman" charset="0"/>
              </a:rPr>
              <a:t>оры</a:t>
            </a:r>
            <a:r>
              <a:rPr lang="ru-RU" sz="2400" dirty="0">
                <a:cs typeface="Times New Roman" charset="0"/>
              </a:rPr>
              <a:t>, обусловливающие </a:t>
            </a:r>
            <a:r>
              <a:rPr lang="ru-RU" sz="2400" dirty="0" err="1">
                <a:cs typeface="Times New Roman" charset="0"/>
              </a:rPr>
              <a:t>девиантное</a:t>
            </a:r>
            <a:r>
              <a:rPr lang="ru-RU" sz="2400" dirty="0">
                <a:cs typeface="Times New Roman" charset="0"/>
              </a:rPr>
              <a:t> поведение</a:t>
            </a:r>
            <a:r>
              <a:rPr lang="ru-RU" sz="2400" dirty="0"/>
              <a:t> </a:t>
            </a:r>
            <a:r>
              <a:rPr lang="ru-RU" sz="2400" dirty="0">
                <a:cs typeface="Times New Roman" charset="0"/>
              </a:rPr>
              <a:t>несовершеннолетних.</a:t>
            </a:r>
          </a:p>
          <a:p>
            <a:pPr marL="265176" indent="-265176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b="1" dirty="0"/>
              <a:t>    </a:t>
            </a:r>
            <a:r>
              <a:rPr lang="ru-RU" sz="2400" b="1" dirty="0">
                <a:cs typeface="Times New Roman" charset="0"/>
              </a:rPr>
              <a:t>1. </a:t>
            </a:r>
            <a:r>
              <a:rPr lang="ru-RU" sz="2400" b="1" i="1" dirty="0">
                <a:cs typeface="Times New Roman" charset="0"/>
              </a:rPr>
              <a:t>Биологические факторы </a:t>
            </a:r>
            <a:r>
              <a:rPr lang="ru-RU" sz="2400" dirty="0">
                <a:cs typeface="Times New Roman" charset="0"/>
              </a:rPr>
              <a:t>выражаются в </a:t>
            </a:r>
            <a:r>
              <a:rPr lang="ru-RU" sz="2400" dirty="0" smtClean="0">
                <a:cs typeface="Times New Roman" charset="0"/>
              </a:rPr>
              <a:t>существовании </a:t>
            </a:r>
            <a:r>
              <a:rPr lang="ru-RU" sz="2400" dirty="0">
                <a:cs typeface="Times New Roman" charset="0"/>
              </a:rPr>
              <a:t>неблагоприятных физиологических или анатомических особенностей организма ребенка, затрудняющих его социальную адаптацию.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8077200" cy="5638800"/>
          </a:xfrm>
        </p:spPr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>
                <a:cs typeface="Times New Roman" charset="0"/>
              </a:rPr>
              <a:t>—</a:t>
            </a:r>
            <a:r>
              <a:rPr lang="ru-RU" sz="2400"/>
              <a:t>   </a:t>
            </a:r>
            <a:r>
              <a:rPr lang="ru-RU" sz="2400">
                <a:cs typeface="Times New Roman" charset="0"/>
              </a:rPr>
              <a:t>генетические, которые передаются по наследству. Это могут быть нарушения умственного развития, дефекты слуха и зрения, телесные пороки, повреждения нервной системы. </a:t>
            </a:r>
            <a:endParaRPr lang="ru-RU" sz="2400">
              <a:latin typeface="Times New Roman" charset="0"/>
            </a:endParaRPr>
          </a:p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>
                <a:cs typeface="Times New Roman" charset="0"/>
              </a:rPr>
              <a:t>— психофизиологические, связанные с влиянием на организм человека психоф</a:t>
            </a:r>
            <a:r>
              <a:rPr lang="ru-RU" sz="2400">
                <a:latin typeface="Times New Roman" charset="0"/>
              </a:rPr>
              <a:t>из</a:t>
            </a:r>
            <a:r>
              <a:rPr lang="ru-RU" sz="2400">
                <a:cs typeface="Times New Roman" charset="0"/>
              </a:rPr>
              <a:t>иологических нагрузок, конфликтных ситуаций, химического состава окружающей среды, новых видов энергии, приводящих к различным соматическим, аллергическим, токсическим заболеваниям.</a:t>
            </a:r>
          </a:p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>
                <a:cs typeface="Times New Roman" charset="0"/>
              </a:rPr>
              <a:t>— физиологические, включающие в себя дефекты речи, внешнюю непривлекательность, недостатки конституционно-соматического склада человека, которые в большинстве случаев вызывают негативное отношение со стороны окружающих, что приводит к искажению системы межличностных отношений ребенка в среде сверстников, коллективе.</a:t>
            </a:r>
          </a:p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240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665</TotalTime>
  <Words>1931</Words>
  <Application>Microsoft PowerPoint</Application>
  <PresentationFormat>Экран (4:3)</PresentationFormat>
  <Paragraphs>73</Paragraphs>
  <Slides>27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Аспект</vt:lpstr>
      <vt:lpstr>Делинквентное поведение</vt:lpstr>
      <vt:lpstr>Слайд 2</vt:lpstr>
      <vt:lpstr>     Делинквентность  её особенности</vt:lpstr>
      <vt:lpstr>Факторы, обуславливающие делинквентность</vt:lpstr>
      <vt:lpstr>Слайд 5</vt:lpstr>
      <vt:lpstr> </vt:lpstr>
      <vt:lpstr>Слайд 7</vt:lpstr>
      <vt:lpstr> Девиантное поведение подростков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Предпосылки девиантного поведения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Заключение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InTech</dc:creator>
  <cp:lastModifiedBy>user</cp:lastModifiedBy>
  <cp:revision>112</cp:revision>
  <dcterms:created xsi:type="dcterms:W3CDTF">2003-05-15T03:05:01Z</dcterms:created>
  <dcterms:modified xsi:type="dcterms:W3CDTF">2014-12-27T17:05:04Z</dcterms:modified>
</cp:coreProperties>
</file>